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5"/>
  </p:notesMasterIdLst>
  <p:sldIdLst>
    <p:sldId id="256"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custShowLst>
    <p:custShow name="Custom Show 1" id="0">
      <p:sldLst>
        <p:sld r:id="rId3"/>
      </p:sldLst>
    </p:custShow>
  </p:custShow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4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Manufacturer%20and%20Retailer-CURR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Manufacturer%20and%20Retailer-CURR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Manufacturer%20and%20Retailer-CURR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Manufacturer%20and%20Retailer-CURR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Restaurant-CURRE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Spindrift:Users:corinna:Information%20Center:Dropbox:BSR:FWRA%202013:Database-Restaurant-CURR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'Database-Manufacturer'!$H$29</c:f>
              <c:strCache>
                <c:ptCount val="1"/>
                <c:pt idx="0">
                  <c:v>Disposed of, 5.1%</c:v>
                </c:pt>
              </c:strCache>
            </c:strRef>
          </c:tx>
          <c:spPr>
            <a:solidFill>
              <a:schemeClr val="accent5"/>
            </a:solidFill>
          </c:spPr>
          <c:invertIfNegative val="0"/>
          <c:val>
            <c:numRef>
              <c:f>'Database-Manufacturer'!$F$29</c:f>
              <c:numCache>
                <c:formatCode>0.00%</c:formatCode>
                <c:ptCount val="1"/>
                <c:pt idx="0">
                  <c:v>5.0944965106258171E-2</c:v>
                </c:pt>
              </c:numCache>
            </c:numRef>
          </c:val>
        </c:ser>
        <c:ser>
          <c:idx val="1"/>
          <c:order val="1"/>
          <c:tx>
            <c:strRef>
              <c:f>'Database-Manufacturer'!$H$28</c:f>
              <c:strCache>
                <c:ptCount val="1"/>
                <c:pt idx="0">
                  <c:v>Recycled, 93.4%</c:v>
                </c:pt>
              </c:strCache>
            </c:strRef>
          </c:tx>
          <c:spPr>
            <a:solidFill>
              <a:schemeClr val="accent1"/>
            </a:solidFill>
          </c:spPr>
          <c:invertIfNegative val="0"/>
          <c:val>
            <c:numRef>
              <c:f>'Database-Manufacturer'!$F$28</c:f>
              <c:numCache>
                <c:formatCode>0.00%</c:formatCode>
                <c:ptCount val="1"/>
                <c:pt idx="0">
                  <c:v>0.9340447450533943</c:v>
                </c:pt>
              </c:numCache>
            </c:numRef>
          </c:val>
        </c:ser>
        <c:ser>
          <c:idx val="0"/>
          <c:order val="2"/>
          <c:tx>
            <c:strRef>
              <c:f>'Database-Manufacturer'!$H$27</c:f>
              <c:strCache>
                <c:ptCount val="1"/>
                <c:pt idx="0">
                  <c:v>Donated, 1.5%</c:v>
                </c:pt>
              </c:strCache>
            </c:strRef>
          </c:tx>
          <c:spPr>
            <a:solidFill>
              <a:schemeClr val="accent2"/>
            </a:solidFill>
          </c:spPr>
          <c:invertIfNegative val="0"/>
          <c:val>
            <c:numRef>
              <c:f>'Database-Manufacturer'!$F$27</c:f>
              <c:numCache>
                <c:formatCode>0.00%</c:formatCode>
                <c:ptCount val="1"/>
                <c:pt idx="0">
                  <c:v>1.5010289840348003E-2</c:v>
                </c:pt>
              </c:numCache>
            </c:numRef>
          </c:val>
        </c:ser>
        <c:dLbls>
          <c:showLegendKey val="0"/>
          <c:showVal val="0"/>
          <c:showCatName val="0"/>
          <c:showSerName val="0"/>
          <c:showPercent val="0"/>
          <c:showBubbleSize val="0"/>
        </c:dLbls>
        <c:gapWidth val="150"/>
        <c:overlap val="100"/>
        <c:axId val="91290624"/>
        <c:axId val="100860672"/>
      </c:barChart>
      <c:catAx>
        <c:axId val="91290624"/>
        <c:scaling>
          <c:orientation val="minMax"/>
        </c:scaling>
        <c:delete val="1"/>
        <c:axPos val="b"/>
        <c:majorTickMark val="out"/>
        <c:minorTickMark val="none"/>
        <c:tickLblPos val="nextTo"/>
        <c:crossAx val="100860672"/>
        <c:crosses val="autoZero"/>
        <c:auto val="1"/>
        <c:lblAlgn val="ctr"/>
        <c:lblOffset val="100"/>
        <c:noMultiLvlLbl val="0"/>
      </c:catAx>
      <c:valAx>
        <c:axId val="100860672"/>
        <c:scaling>
          <c:orientation val="minMax"/>
        </c:scaling>
        <c:delete val="0"/>
        <c:axPos val="l"/>
        <c:numFmt formatCode="0%" sourceLinked="1"/>
        <c:majorTickMark val="out"/>
        <c:minorTickMark val="none"/>
        <c:tickLblPos val="nextTo"/>
        <c:txPr>
          <a:bodyPr/>
          <a:lstStyle/>
          <a:p>
            <a:pPr>
              <a:defRPr sz="1600"/>
            </a:pPr>
            <a:endParaRPr lang="en-US"/>
          </a:p>
        </c:txPr>
        <c:crossAx val="91290624"/>
        <c:crosses val="autoZero"/>
        <c:crossBetween val="between"/>
        <c:majorUnit val="0.2"/>
      </c:valAx>
    </c:plotArea>
    <c:legend>
      <c:legendPos val="r"/>
      <c:layout>
        <c:manualLayout>
          <c:xMode val="edge"/>
          <c:yMode val="edge"/>
          <c:x val="0.62874963546223428"/>
          <c:y val="0.10820050902728073"/>
          <c:w val="0.25859604355011179"/>
          <c:h val="0.2035381372782948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6"/>
          <c:order val="0"/>
          <c:tx>
            <c:strRef>
              <c:f>'Database-Manufacturer'!$G$41</c:f>
              <c:strCache>
                <c:ptCount val="1"/>
                <c:pt idx="0">
                  <c:v>Other, 4.4%</c:v>
                </c:pt>
              </c:strCache>
            </c:strRef>
          </c:tx>
          <c:spPr>
            <a:solidFill>
              <a:srgbClr val="0D4B5A"/>
            </a:solidFill>
          </c:spPr>
          <c:invertIfNegative val="0"/>
          <c:val>
            <c:numRef>
              <c:f>'Database-Manufacturer'!$F$41</c:f>
              <c:numCache>
                <c:formatCode>0.00%</c:formatCode>
                <c:ptCount val="1"/>
                <c:pt idx="0">
                  <c:v>4.4003465410387403E-2</c:v>
                </c:pt>
              </c:numCache>
            </c:numRef>
          </c:val>
        </c:ser>
        <c:ser>
          <c:idx val="0"/>
          <c:order val="1"/>
          <c:tx>
            <c:strRef>
              <c:f>'Database-Manufacturer'!$G$36</c:f>
              <c:strCache>
                <c:ptCount val="1"/>
                <c:pt idx="0">
                  <c:v>Animal feed, 86.8%</c:v>
                </c:pt>
              </c:strCache>
            </c:strRef>
          </c:tx>
          <c:spPr>
            <a:solidFill>
              <a:schemeClr val="accent1">
                <a:lumMod val="50000"/>
              </a:schemeClr>
            </a:solidFill>
          </c:spPr>
          <c:invertIfNegative val="0"/>
          <c:val>
            <c:numRef>
              <c:f>'Database-Manufacturer'!$F$36</c:f>
              <c:numCache>
                <c:formatCode>0.00%</c:formatCode>
                <c:ptCount val="1"/>
                <c:pt idx="0">
                  <c:v>0.86758946806117232</c:v>
                </c:pt>
              </c:numCache>
            </c:numRef>
          </c:val>
        </c:ser>
        <c:ser>
          <c:idx val="2"/>
          <c:order val="2"/>
          <c:tx>
            <c:strRef>
              <c:f>'Database-Manufacturer'!$G$38</c:f>
              <c:strCache>
                <c:ptCount val="1"/>
                <c:pt idx="0">
                  <c:v>Composting, 2.0%</c:v>
                </c:pt>
              </c:strCache>
            </c:strRef>
          </c:tx>
          <c:spPr>
            <a:solidFill>
              <a:schemeClr val="accent1">
                <a:lumMod val="75000"/>
              </a:schemeClr>
            </a:solidFill>
          </c:spPr>
          <c:invertIfNegative val="0"/>
          <c:val>
            <c:numRef>
              <c:f>'Database-Manufacturer'!$F$38</c:f>
              <c:numCache>
                <c:formatCode>0.00%</c:formatCode>
                <c:ptCount val="1"/>
                <c:pt idx="0">
                  <c:v>2.009029667184271E-2</c:v>
                </c:pt>
              </c:numCache>
            </c:numRef>
          </c:val>
        </c:ser>
        <c:ser>
          <c:idx val="3"/>
          <c:order val="3"/>
          <c:tx>
            <c:strRef>
              <c:f>'Database-Manufacturer'!$G$39</c:f>
              <c:strCache>
                <c:ptCount val="1"/>
                <c:pt idx="0">
                  <c:v>Land application, 3.5%</c:v>
                </c:pt>
              </c:strCache>
            </c:strRef>
          </c:tx>
          <c:spPr>
            <a:solidFill>
              <a:schemeClr val="accent1"/>
            </a:solidFill>
          </c:spPr>
          <c:invertIfNegative val="0"/>
          <c:val>
            <c:numRef>
              <c:f>'Database-Manufacturer'!$F$39</c:f>
              <c:numCache>
                <c:formatCode>0.00%</c:formatCode>
                <c:ptCount val="1"/>
                <c:pt idx="0">
                  <c:v>3.4701664223025799E-2</c:v>
                </c:pt>
              </c:numCache>
            </c:numRef>
          </c:val>
        </c:ser>
        <c:ser>
          <c:idx val="5"/>
          <c:order val="4"/>
          <c:tx>
            <c:strRef>
              <c:f>'Database-Manufacturer'!$G$40</c:f>
              <c:strCache>
                <c:ptCount val="1"/>
                <c:pt idx="0">
                  <c:v>Rendering or biofuel, 1.7%</c:v>
                </c:pt>
              </c:strCache>
            </c:strRef>
          </c:tx>
          <c:spPr>
            <a:solidFill>
              <a:schemeClr val="accent1">
                <a:lumMod val="60000"/>
                <a:lumOff val="40000"/>
              </a:schemeClr>
            </a:solidFill>
          </c:spPr>
          <c:invertIfNegative val="0"/>
          <c:val>
            <c:numRef>
              <c:f>'Database-Manufacturer'!$F$40</c:f>
              <c:numCache>
                <c:formatCode>0.00%</c:formatCode>
                <c:ptCount val="1"/>
                <c:pt idx="0">
                  <c:v>1.72902860777354E-2</c:v>
                </c:pt>
              </c:numCache>
            </c:numRef>
          </c:val>
        </c:ser>
        <c:ser>
          <c:idx val="1"/>
          <c:order val="5"/>
          <c:tx>
            <c:strRef>
              <c:f>'Database-Manufacturer'!$G$37</c:f>
              <c:strCache>
                <c:ptCount val="1"/>
                <c:pt idx="0">
                  <c:v>Aerobic or anaerobic digestion, 0.1%</c:v>
                </c:pt>
              </c:strCache>
            </c:strRef>
          </c:tx>
          <c:spPr>
            <a:solidFill>
              <a:schemeClr val="accent1">
                <a:lumMod val="40000"/>
                <a:lumOff val="60000"/>
              </a:schemeClr>
            </a:solidFill>
          </c:spPr>
          <c:invertIfNegative val="0"/>
          <c:val>
            <c:numRef>
              <c:f>'Database-Manufacturer'!$F$37</c:f>
              <c:numCache>
                <c:formatCode>0.00%</c:formatCode>
                <c:ptCount val="1"/>
                <c:pt idx="0">
                  <c:v>5.0878224665332314E-4</c:v>
                </c:pt>
              </c:numCache>
            </c:numRef>
          </c:val>
        </c:ser>
        <c:ser>
          <c:idx val="4"/>
          <c:order val="6"/>
          <c:tx>
            <c:strRef>
              <c:f>'Database-Manufacturer'!$G$35</c:f>
              <c:strCache>
                <c:ptCount val="1"/>
                <c:pt idx="0">
                  <c:v>Donated, 1.6%</c:v>
                </c:pt>
              </c:strCache>
            </c:strRef>
          </c:tx>
          <c:spPr>
            <a:solidFill>
              <a:schemeClr val="accent2"/>
            </a:solidFill>
          </c:spPr>
          <c:invertIfNegative val="0"/>
          <c:val>
            <c:numRef>
              <c:f>'Database-Manufacturer'!$F$35</c:f>
              <c:numCache>
                <c:formatCode>0.00%</c:formatCode>
                <c:ptCount val="1"/>
                <c:pt idx="0">
                  <c:v>1.5816037309183701E-2</c:v>
                </c:pt>
              </c:numCache>
            </c:numRef>
          </c:val>
        </c:ser>
        <c:dLbls>
          <c:showLegendKey val="0"/>
          <c:showVal val="0"/>
          <c:showCatName val="0"/>
          <c:showSerName val="0"/>
          <c:showPercent val="0"/>
          <c:showBubbleSize val="0"/>
        </c:dLbls>
        <c:gapWidth val="150"/>
        <c:overlap val="100"/>
        <c:axId val="100903552"/>
        <c:axId val="100905344"/>
      </c:barChart>
      <c:catAx>
        <c:axId val="100903552"/>
        <c:scaling>
          <c:orientation val="minMax"/>
        </c:scaling>
        <c:delete val="1"/>
        <c:axPos val="b"/>
        <c:majorTickMark val="out"/>
        <c:minorTickMark val="none"/>
        <c:tickLblPos val="nextTo"/>
        <c:crossAx val="100905344"/>
        <c:crosses val="autoZero"/>
        <c:auto val="1"/>
        <c:lblAlgn val="ctr"/>
        <c:lblOffset val="100"/>
        <c:noMultiLvlLbl val="0"/>
      </c:catAx>
      <c:valAx>
        <c:axId val="100905344"/>
        <c:scaling>
          <c:orientation val="minMax"/>
          <c:min val="0"/>
        </c:scaling>
        <c:delete val="0"/>
        <c:axPos val="l"/>
        <c:numFmt formatCode="0%" sourceLinked="1"/>
        <c:majorTickMark val="out"/>
        <c:minorTickMark val="none"/>
        <c:tickLblPos val="nextTo"/>
        <c:txPr>
          <a:bodyPr/>
          <a:lstStyle/>
          <a:p>
            <a:pPr>
              <a:defRPr sz="1600"/>
            </a:pPr>
            <a:endParaRPr lang="en-US"/>
          </a:p>
        </c:txPr>
        <c:crossAx val="100903552"/>
        <c:crosses val="autoZero"/>
        <c:crossBetween val="between"/>
        <c:majorUnit val="0.2"/>
      </c:valAx>
    </c:plotArea>
    <c:legend>
      <c:legendPos val="r"/>
      <c:layout>
        <c:manualLayout>
          <c:xMode val="edge"/>
          <c:yMode val="edge"/>
          <c:x val="0.52946437250899192"/>
          <c:y val="7.5898154776107535E-2"/>
          <c:w val="0.44172523573442207"/>
          <c:h val="0.47800127256820168"/>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'Database-Retailer1'!$H$26</c:f>
              <c:strCache>
                <c:ptCount val="1"/>
                <c:pt idx="0">
                  <c:v>Disposed of, 57.6%</c:v>
                </c:pt>
              </c:strCache>
            </c:strRef>
          </c:tx>
          <c:spPr>
            <a:solidFill>
              <a:schemeClr val="accent5"/>
            </a:solidFill>
          </c:spPr>
          <c:invertIfNegative val="0"/>
          <c:val>
            <c:numRef>
              <c:f>'Database-Retailer1'!$F$26</c:f>
              <c:numCache>
                <c:formatCode>0.00%</c:formatCode>
                <c:ptCount val="1"/>
                <c:pt idx="0">
                  <c:v>0.57621548337507433</c:v>
                </c:pt>
              </c:numCache>
            </c:numRef>
          </c:val>
        </c:ser>
        <c:ser>
          <c:idx val="1"/>
          <c:order val="1"/>
          <c:tx>
            <c:strRef>
              <c:f>'Database-Retailer1'!$H$25</c:f>
              <c:strCache>
                <c:ptCount val="1"/>
                <c:pt idx="0">
                  <c:v>Recycled, 29.2%</c:v>
                </c:pt>
              </c:strCache>
            </c:strRef>
          </c:tx>
          <c:spPr>
            <a:solidFill>
              <a:schemeClr val="accent1"/>
            </a:solidFill>
          </c:spPr>
          <c:invertIfNegative val="0"/>
          <c:val>
            <c:numRef>
              <c:f>'Database-Retailer1'!$F$25</c:f>
              <c:numCache>
                <c:formatCode>0.00%</c:formatCode>
                <c:ptCount val="1"/>
                <c:pt idx="0">
                  <c:v>0.29221443669562602</c:v>
                </c:pt>
              </c:numCache>
            </c:numRef>
          </c:val>
        </c:ser>
        <c:ser>
          <c:idx val="0"/>
          <c:order val="2"/>
          <c:tx>
            <c:strRef>
              <c:f>'Database-Retailer1'!$H$24</c:f>
              <c:strCache>
                <c:ptCount val="1"/>
                <c:pt idx="0">
                  <c:v>Donated, 13.2%</c:v>
                </c:pt>
              </c:strCache>
            </c:strRef>
          </c:tx>
          <c:spPr>
            <a:solidFill>
              <a:schemeClr val="accent2"/>
            </a:solidFill>
          </c:spPr>
          <c:invertIfNegative val="0"/>
          <c:val>
            <c:numRef>
              <c:f>'Database-Retailer1'!$F$24</c:f>
              <c:numCache>
                <c:formatCode>0.00%</c:formatCode>
                <c:ptCount val="1"/>
                <c:pt idx="0">
                  <c:v>0.13157007992929892</c:v>
                </c:pt>
              </c:numCache>
            </c:numRef>
          </c:val>
        </c:ser>
        <c:dLbls>
          <c:showLegendKey val="0"/>
          <c:showVal val="0"/>
          <c:showCatName val="0"/>
          <c:showSerName val="0"/>
          <c:showPercent val="0"/>
          <c:showBubbleSize val="0"/>
        </c:dLbls>
        <c:gapWidth val="150"/>
        <c:overlap val="100"/>
        <c:axId val="100920320"/>
        <c:axId val="102130432"/>
      </c:barChart>
      <c:catAx>
        <c:axId val="100920320"/>
        <c:scaling>
          <c:orientation val="minMax"/>
        </c:scaling>
        <c:delete val="1"/>
        <c:axPos val="b"/>
        <c:majorTickMark val="out"/>
        <c:minorTickMark val="none"/>
        <c:tickLblPos val="nextTo"/>
        <c:crossAx val="102130432"/>
        <c:crosses val="autoZero"/>
        <c:auto val="1"/>
        <c:lblAlgn val="ctr"/>
        <c:lblOffset val="100"/>
        <c:noMultiLvlLbl val="0"/>
      </c:catAx>
      <c:valAx>
        <c:axId val="102130432"/>
        <c:scaling>
          <c:orientation val="minMax"/>
        </c:scaling>
        <c:delete val="0"/>
        <c:axPos val="l"/>
        <c:numFmt formatCode="0%" sourceLinked="1"/>
        <c:majorTickMark val="out"/>
        <c:minorTickMark val="none"/>
        <c:tickLblPos val="nextTo"/>
        <c:txPr>
          <a:bodyPr/>
          <a:lstStyle/>
          <a:p>
            <a:pPr>
              <a:defRPr sz="1600"/>
            </a:pPr>
            <a:endParaRPr lang="en-US"/>
          </a:p>
        </c:txPr>
        <c:crossAx val="100920320"/>
        <c:crosses val="autoZero"/>
        <c:crossBetween val="between"/>
        <c:majorUnit val="0.2"/>
      </c:valAx>
    </c:plotArea>
    <c:legend>
      <c:legendPos val="r"/>
      <c:layout>
        <c:manualLayout>
          <c:xMode val="edge"/>
          <c:yMode val="edge"/>
          <c:x val="0.63758056284631059"/>
          <c:y val="0.12236280124075399"/>
          <c:w val="0.24822190628949173"/>
          <c:h val="0.1946683369124315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6"/>
          <c:order val="0"/>
          <c:tx>
            <c:strRef>
              <c:f>'Database-Retailer2'!$H$39</c:f>
              <c:strCache>
                <c:ptCount val="1"/>
                <c:pt idx="0">
                  <c:v>Other, 0.3%</c:v>
                </c:pt>
              </c:strCache>
            </c:strRef>
          </c:tx>
          <c:spPr>
            <a:solidFill>
              <a:srgbClr val="0D4B5A"/>
            </a:solidFill>
          </c:spPr>
          <c:invertIfNegative val="0"/>
          <c:val>
            <c:numRef>
              <c:f>'Database-Retailer2'!$G$39</c:f>
              <c:numCache>
                <c:formatCode>0.00%</c:formatCode>
                <c:ptCount val="1"/>
                <c:pt idx="0">
                  <c:v>2.9993613634967898E-3</c:v>
                </c:pt>
              </c:numCache>
            </c:numRef>
          </c:val>
        </c:ser>
        <c:ser>
          <c:idx val="0"/>
          <c:order val="1"/>
          <c:tx>
            <c:strRef>
              <c:f>'Database-Retailer2'!$H$34</c:f>
              <c:strCache>
                <c:ptCount val="1"/>
                <c:pt idx="0">
                  <c:v>Animal feed, 26.2%</c:v>
                </c:pt>
              </c:strCache>
            </c:strRef>
          </c:tx>
          <c:spPr>
            <a:solidFill>
              <a:schemeClr val="accent1">
                <a:lumMod val="50000"/>
              </a:schemeClr>
            </a:solidFill>
          </c:spPr>
          <c:invertIfNegative val="0"/>
          <c:val>
            <c:numRef>
              <c:f>'Database-Retailer2'!$G$34</c:f>
              <c:numCache>
                <c:formatCode>0.00%</c:formatCode>
                <c:ptCount val="1"/>
                <c:pt idx="0">
                  <c:v>0.26228522796629899</c:v>
                </c:pt>
              </c:numCache>
            </c:numRef>
          </c:val>
        </c:ser>
        <c:ser>
          <c:idx val="2"/>
          <c:order val="2"/>
          <c:tx>
            <c:strRef>
              <c:f>'Database-Retailer2'!$H$36</c:f>
              <c:strCache>
                <c:ptCount val="1"/>
                <c:pt idx="0">
                  <c:v>Composting, 24.6%</c:v>
                </c:pt>
              </c:strCache>
            </c:strRef>
          </c:tx>
          <c:spPr>
            <a:solidFill>
              <a:schemeClr val="accent1">
                <a:lumMod val="75000"/>
              </a:schemeClr>
            </a:solidFill>
          </c:spPr>
          <c:invertIfNegative val="0"/>
          <c:val>
            <c:numRef>
              <c:f>'Database-Retailer2'!$G$36</c:f>
              <c:numCache>
                <c:formatCode>0.00%</c:formatCode>
                <c:ptCount val="1"/>
                <c:pt idx="0">
                  <c:v>0.24626556315101308</c:v>
                </c:pt>
              </c:numCache>
            </c:numRef>
          </c:val>
        </c:ser>
        <c:ser>
          <c:idx val="3"/>
          <c:order val="3"/>
          <c:tx>
            <c:strRef>
              <c:f>'Database-Retailer2'!$H$37</c:f>
              <c:strCache>
                <c:ptCount val="1"/>
                <c:pt idx="0">
                  <c:v>Land application, 7.0%</c:v>
                </c:pt>
              </c:strCache>
            </c:strRef>
          </c:tx>
          <c:spPr>
            <a:solidFill>
              <a:schemeClr val="accent1"/>
            </a:solidFill>
          </c:spPr>
          <c:invertIfNegative val="0"/>
          <c:val>
            <c:numRef>
              <c:f>'Database-Retailer2'!$G$37</c:f>
              <c:numCache>
                <c:formatCode>0.00%</c:formatCode>
                <c:ptCount val="1"/>
                <c:pt idx="0">
                  <c:v>6.9859436157144947E-2</c:v>
                </c:pt>
              </c:numCache>
            </c:numRef>
          </c:val>
        </c:ser>
        <c:ser>
          <c:idx val="5"/>
          <c:order val="4"/>
          <c:tx>
            <c:strRef>
              <c:f>'Database-Retailer2'!$H$38</c:f>
              <c:strCache>
                <c:ptCount val="1"/>
                <c:pt idx="0">
                  <c:v>Rendering or biofuel, 10.3%</c:v>
                </c:pt>
              </c:strCache>
            </c:strRef>
          </c:tx>
          <c:spPr>
            <a:solidFill>
              <a:schemeClr val="accent1">
                <a:lumMod val="60000"/>
                <a:lumOff val="40000"/>
              </a:schemeClr>
            </a:solidFill>
          </c:spPr>
          <c:invertIfNegative val="0"/>
          <c:val>
            <c:numRef>
              <c:f>'Database-Retailer2'!$G$38</c:f>
              <c:numCache>
                <c:formatCode>0.00%</c:formatCode>
                <c:ptCount val="1"/>
                <c:pt idx="0">
                  <c:v>0.10297460235605305</c:v>
                </c:pt>
              </c:numCache>
            </c:numRef>
          </c:val>
        </c:ser>
        <c:ser>
          <c:idx val="1"/>
          <c:order val="5"/>
          <c:tx>
            <c:strRef>
              <c:f>'Database-Retailer2'!$H$35</c:f>
              <c:strCache>
                <c:ptCount val="1"/>
                <c:pt idx="0">
                  <c:v>Aerobic or anaerobic digestion, 8.3%</c:v>
                </c:pt>
              </c:strCache>
            </c:strRef>
          </c:tx>
          <c:spPr>
            <a:solidFill>
              <a:schemeClr val="accent1">
                <a:lumMod val="40000"/>
                <a:lumOff val="60000"/>
              </a:schemeClr>
            </a:solidFill>
          </c:spPr>
          <c:invertIfNegative val="0"/>
          <c:val>
            <c:numRef>
              <c:f>'Database-Retailer2'!$G$35</c:f>
              <c:numCache>
                <c:formatCode>0.00%</c:formatCode>
                <c:ptCount val="1"/>
                <c:pt idx="0">
                  <c:v>8.2951942224454969E-2</c:v>
                </c:pt>
              </c:numCache>
            </c:numRef>
          </c:val>
        </c:ser>
        <c:ser>
          <c:idx val="7"/>
          <c:order val="6"/>
          <c:tx>
            <c:strRef>
              <c:f>'Database-Retailer2'!$H$33</c:f>
              <c:strCache>
                <c:ptCount val="1"/>
                <c:pt idx="0">
                  <c:v>Donated, 23.3%</c:v>
                </c:pt>
              </c:strCache>
            </c:strRef>
          </c:tx>
          <c:spPr>
            <a:solidFill>
              <a:srgbClr val="B0D20E"/>
            </a:solidFill>
          </c:spPr>
          <c:invertIfNegative val="0"/>
          <c:val>
            <c:numRef>
              <c:f>'Database-Retailer2'!$G$33</c:f>
              <c:numCache>
                <c:formatCode>0.00%</c:formatCode>
                <c:ptCount val="1"/>
                <c:pt idx="0">
                  <c:v>0.232663866781538</c:v>
                </c:pt>
              </c:numCache>
            </c:numRef>
          </c:val>
        </c:ser>
        <c:dLbls>
          <c:showLegendKey val="0"/>
          <c:showVal val="0"/>
          <c:showCatName val="0"/>
          <c:showSerName val="0"/>
          <c:showPercent val="0"/>
          <c:showBubbleSize val="0"/>
        </c:dLbls>
        <c:gapWidth val="150"/>
        <c:overlap val="100"/>
        <c:axId val="102440320"/>
        <c:axId val="102458496"/>
      </c:barChart>
      <c:catAx>
        <c:axId val="102440320"/>
        <c:scaling>
          <c:orientation val="minMax"/>
        </c:scaling>
        <c:delete val="1"/>
        <c:axPos val="b"/>
        <c:majorTickMark val="out"/>
        <c:minorTickMark val="none"/>
        <c:tickLblPos val="nextTo"/>
        <c:crossAx val="102458496"/>
        <c:crosses val="autoZero"/>
        <c:auto val="1"/>
        <c:lblAlgn val="ctr"/>
        <c:lblOffset val="100"/>
        <c:noMultiLvlLbl val="0"/>
      </c:catAx>
      <c:valAx>
        <c:axId val="102458496"/>
        <c:scaling>
          <c:orientation val="minMax"/>
        </c:scaling>
        <c:delete val="0"/>
        <c:axPos val="l"/>
        <c:numFmt formatCode="0%" sourceLinked="1"/>
        <c:majorTickMark val="out"/>
        <c:minorTickMark val="none"/>
        <c:tickLblPos val="nextTo"/>
        <c:txPr>
          <a:bodyPr/>
          <a:lstStyle/>
          <a:p>
            <a:pPr>
              <a:defRPr sz="1600"/>
            </a:pPr>
            <a:endParaRPr lang="en-US"/>
          </a:p>
        </c:txPr>
        <c:crossAx val="102440320"/>
        <c:crosses val="autoZero"/>
        <c:crossBetween val="between"/>
        <c:majorUnit val="0.2"/>
      </c:valAx>
    </c:plotArea>
    <c:legend>
      <c:legendPos val="r"/>
      <c:layout>
        <c:manualLayout>
          <c:xMode val="edge"/>
          <c:yMode val="edge"/>
          <c:x val="0.49406977252843398"/>
          <c:y val="0.13201574803149613"/>
          <c:w val="0.48716185476815399"/>
          <c:h val="0.5190111747395211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'Database-Restaurant'!$G$24</c:f>
              <c:strCache>
                <c:ptCount val="1"/>
                <c:pt idx="0">
                  <c:v>Disposed of, 84.3%</c:v>
                </c:pt>
              </c:strCache>
            </c:strRef>
          </c:tx>
          <c:spPr>
            <a:solidFill>
              <a:schemeClr val="accent5"/>
            </a:solidFill>
          </c:spPr>
          <c:invertIfNegative val="0"/>
          <c:val>
            <c:numRef>
              <c:f>'Database-Restaurant'!$E$24</c:f>
              <c:numCache>
                <c:formatCode>0.00%</c:formatCode>
                <c:ptCount val="1"/>
                <c:pt idx="0">
                  <c:v>0.84291454984603753</c:v>
                </c:pt>
              </c:numCache>
            </c:numRef>
          </c:val>
        </c:ser>
        <c:ser>
          <c:idx val="1"/>
          <c:order val="1"/>
          <c:tx>
            <c:strRef>
              <c:f>'Database-Restaurant'!$G$23</c:f>
              <c:strCache>
                <c:ptCount val="1"/>
                <c:pt idx="0">
                  <c:v>Recycled, 14.3%</c:v>
                </c:pt>
              </c:strCache>
            </c:strRef>
          </c:tx>
          <c:spPr>
            <a:solidFill>
              <a:schemeClr val="accent1"/>
            </a:solidFill>
          </c:spPr>
          <c:invertIfNegative val="0"/>
          <c:val>
            <c:numRef>
              <c:f>'Database-Restaurant'!$E$23</c:f>
              <c:numCache>
                <c:formatCode>0.00%</c:formatCode>
                <c:ptCount val="1"/>
                <c:pt idx="0">
                  <c:v>0.14333114615581499</c:v>
                </c:pt>
              </c:numCache>
            </c:numRef>
          </c:val>
        </c:ser>
        <c:ser>
          <c:idx val="0"/>
          <c:order val="2"/>
          <c:tx>
            <c:strRef>
              <c:f>'Database-Restaurant'!$G$22</c:f>
              <c:strCache>
                <c:ptCount val="1"/>
                <c:pt idx="0">
                  <c:v>Donated, 1.4%</c:v>
                </c:pt>
              </c:strCache>
            </c:strRef>
          </c:tx>
          <c:spPr>
            <a:solidFill>
              <a:schemeClr val="accent2"/>
            </a:solidFill>
          </c:spPr>
          <c:invertIfNegative val="0"/>
          <c:val>
            <c:numRef>
              <c:f>'Database-Restaurant'!$E$22</c:f>
              <c:numCache>
                <c:formatCode>0.00%</c:formatCode>
                <c:ptCount val="1"/>
                <c:pt idx="0">
                  <c:v>1.3754303998146899E-2</c:v>
                </c:pt>
              </c:numCache>
            </c:numRef>
          </c:val>
        </c:ser>
        <c:dLbls>
          <c:showLegendKey val="0"/>
          <c:showVal val="0"/>
          <c:showCatName val="0"/>
          <c:showSerName val="0"/>
          <c:showPercent val="0"/>
          <c:showBubbleSize val="0"/>
        </c:dLbls>
        <c:gapWidth val="150"/>
        <c:overlap val="100"/>
        <c:axId val="102494208"/>
        <c:axId val="102495744"/>
      </c:barChart>
      <c:catAx>
        <c:axId val="102494208"/>
        <c:scaling>
          <c:orientation val="minMax"/>
        </c:scaling>
        <c:delete val="1"/>
        <c:axPos val="b"/>
        <c:majorTickMark val="out"/>
        <c:minorTickMark val="none"/>
        <c:tickLblPos val="nextTo"/>
        <c:crossAx val="102495744"/>
        <c:crosses val="autoZero"/>
        <c:auto val="1"/>
        <c:lblAlgn val="ctr"/>
        <c:lblOffset val="100"/>
        <c:noMultiLvlLbl val="0"/>
      </c:catAx>
      <c:valAx>
        <c:axId val="102495744"/>
        <c:scaling>
          <c:orientation val="minMax"/>
          <c:min val="0"/>
        </c:scaling>
        <c:delete val="0"/>
        <c:axPos val="l"/>
        <c:majorGridlines>
          <c:spPr>
            <a:ln>
              <a:noFill/>
            </a:ln>
          </c:spPr>
        </c:majorGridlines>
        <c:numFmt formatCode="0%" sourceLinked="1"/>
        <c:majorTickMark val="out"/>
        <c:minorTickMark val="none"/>
        <c:tickLblPos val="nextTo"/>
        <c:txPr>
          <a:bodyPr/>
          <a:lstStyle/>
          <a:p>
            <a:pPr>
              <a:defRPr sz="1600"/>
            </a:pPr>
            <a:endParaRPr lang="en-US"/>
          </a:p>
        </c:txPr>
        <c:crossAx val="102494208"/>
        <c:crosses val="autoZero"/>
        <c:crossBetween val="between"/>
        <c:majorUnit val="0.2"/>
      </c:valAx>
    </c:plotArea>
    <c:legend>
      <c:legendPos val="r"/>
      <c:layout>
        <c:manualLayout>
          <c:xMode val="edge"/>
          <c:yMode val="edge"/>
          <c:x val="0.62060525420433621"/>
          <c:y val="0.13751431639226927"/>
          <c:w val="0.24822190628949173"/>
          <c:h val="0.17951682176091624"/>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3"/>
          <c:order val="0"/>
          <c:tx>
            <c:strRef>
              <c:f>'Database-Restaurant'!$G$34</c:f>
              <c:strCache>
                <c:ptCount val="1"/>
                <c:pt idx="0">
                  <c:v>Other, 0.3%</c:v>
                </c:pt>
              </c:strCache>
            </c:strRef>
          </c:tx>
          <c:spPr>
            <a:solidFill>
              <a:schemeClr val="accent1">
                <a:lumMod val="50000"/>
              </a:schemeClr>
            </a:solidFill>
          </c:spPr>
          <c:invertIfNegative val="0"/>
          <c:val>
            <c:numRef>
              <c:f>'Database-Restaurant'!$F$34</c:f>
              <c:numCache>
                <c:formatCode>0.00%</c:formatCode>
                <c:ptCount val="1"/>
                <c:pt idx="0">
                  <c:v>2.6709275589563044E-3</c:v>
                </c:pt>
              </c:numCache>
            </c:numRef>
          </c:val>
        </c:ser>
        <c:ser>
          <c:idx val="2"/>
          <c:order val="1"/>
          <c:tx>
            <c:strRef>
              <c:f>'Database-Restaurant'!$G$33</c:f>
              <c:strCache>
                <c:ptCount val="1"/>
                <c:pt idx="0">
                  <c:v>Animal feed, 0.1%</c:v>
                </c:pt>
              </c:strCache>
            </c:strRef>
          </c:tx>
          <c:spPr>
            <a:solidFill>
              <a:schemeClr val="accent1">
                <a:lumMod val="75000"/>
              </a:schemeClr>
            </a:solidFill>
          </c:spPr>
          <c:invertIfNegative val="0"/>
          <c:val>
            <c:numRef>
              <c:f>'Database-Restaurant'!$F$33</c:f>
              <c:numCache>
                <c:formatCode>0.00%</c:formatCode>
                <c:ptCount val="1"/>
                <c:pt idx="0">
                  <c:v>7.0111848422602899E-4</c:v>
                </c:pt>
              </c:numCache>
            </c:numRef>
          </c:val>
        </c:ser>
        <c:ser>
          <c:idx val="0"/>
          <c:order val="2"/>
          <c:tx>
            <c:strRef>
              <c:f>'Database-Restaurant'!$G$31</c:f>
              <c:strCache>
                <c:ptCount val="1"/>
                <c:pt idx="0">
                  <c:v>Composting, 19.4%</c:v>
                </c:pt>
              </c:strCache>
            </c:strRef>
          </c:tx>
          <c:spPr>
            <a:solidFill>
              <a:schemeClr val="accent1"/>
            </a:solidFill>
          </c:spPr>
          <c:invertIfNegative val="0"/>
          <c:val>
            <c:numRef>
              <c:f>'Database-Restaurant'!$F$31</c:f>
              <c:numCache>
                <c:formatCode>0.00%</c:formatCode>
                <c:ptCount val="1"/>
                <c:pt idx="0">
                  <c:v>0.19424834282268016</c:v>
                </c:pt>
              </c:numCache>
            </c:numRef>
          </c:val>
        </c:ser>
        <c:ser>
          <c:idx val="1"/>
          <c:order val="3"/>
          <c:tx>
            <c:strRef>
              <c:f>'Database-Restaurant'!$G$32</c:f>
              <c:strCache>
                <c:ptCount val="1"/>
                <c:pt idx="0">
                  <c:v>Used cooking oil recycling, 71.5%</c:v>
                </c:pt>
              </c:strCache>
            </c:strRef>
          </c:tx>
          <c:spPr>
            <a:solidFill>
              <a:schemeClr val="accent1">
                <a:lumMod val="60000"/>
                <a:lumOff val="40000"/>
              </a:schemeClr>
            </a:solidFill>
          </c:spPr>
          <c:invertIfNegative val="0"/>
          <c:val>
            <c:numRef>
              <c:f>'Database-Restaurant'!$F$32</c:f>
              <c:numCache>
                <c:formatCode>0.00%</c:formatCode>
                <c:ptCount val="1"/>
                <c:pt idx="0">
                  <c:v>0.71482023510875836</c:v>
                </c:pt>
              </c:numCache>
            </c:numRef>
          </c:val>
        </c:ser>
        <c:ser>
          <c:idx val="4"/>
          <c:order val="4"/>
          <c:tx>
            <c:strRef>
              <c:f>'Database-Restaurant'!$G$30</c:f>
              <c:strCache>
                <c:ptCount val="1"/>
                <c:pt idx="0">
                  <c:v>Donated, 8.8%</c:v>
                </c:pt>
              </c:strCache>
            </c:strRef>
          </c:tx>
          <c:spPr>
            <a:solidFill>
              <a:schemeClr val="accent2"/>
            </a:solidFill>
          </c:spPr>
          <c:invertIfNegative val="0"/>
          <c:val>
            <c:numRef>
              <c:f>'Database-Restaurant'!$F$30</c:f>
              <c:numCache>
                <c:formatCode>0.00%</c:formatCode>
                <c:ptCount val="1"/>
                <c:pt idx="0">
                  <c:v>8.7559376025380248E-2</c:v>
                </c:pt>
              </c:numCache>
            </c:numRef>
          </c:val>
        </c:ser>
        <c:dLbls>
          <c:showLegendKey val="0"/>
          <c:showVal val="0"/>
          <c:showCatName val="0"/>
          <c:showSerName val="0"/>
          <c:showPercent val="0"/>
          <c:showBubbleSize val="0"/>
        </c:dLbls>
        <c:gapWidth val="150"/>
        <c:overlap val="100"/>
        <c:axId val="102209024"/>
        <c:axId val="102210560"/>
      </c:barChart>
      <c:catAx>
        <c:axId val="102209024"/>
        <c:scaling>
          <c:orientation val="minMax"/>
        </c:scaling>
        <c:delete val="1"/>
        <c:axPos val="b"/>
        <c:majorTickMark val="out"/>
        <c:minorTickMark val="none"/>
        <c:tickLblPos val="nextTo"/>
        <c:crossAx val="102210560"/>
        <c:crosses val="autoZero"/>
        <c:auto val="1"/>
        <c:lblAlgn val="ctr"/>
        <c:lblOffset val="100"/>
        <c:noMultiLvlLbl val="0"/>
      </c:catAx>
      <c:valAx>
        <c:axId val="102210560"/>
        <c:scaling>
          <c:orientation val="minMax"/>
        </c:scaling>
        <c:delete val="0"/>
        <c:axPos val="l"/>
        <c:numFmt formatCode="0%" sourceLinked="1"/>
        <c:majorTickMark val="out"/>
        <c:minorTickMark val="none"/>
        <c:tickLblPos val="nextTo"/>
        <c:txPr>
          <a:bodyPr/>
          <a:lstStyle/>
          <a:p>
            <a:pPr>
              <a:defRPr sz="1600"/>
            </a:pPr>
            <a:endParaRPr lang="en-US"/>
          </a:p>
        </c:txPr>
        <c:crossAx val="102209024"/>
        <c:crosses val="autoZero"/>
        <c:crossBetween val="between"/>
        <c:majorUnit val="0.2"/>
      </c:valAx>
    </c:plotArea>
    <c:legend>
      <c:legendPos val="r"/>
      <c:layout>
        <c:manualLayout>
          <c:xMode val="edge"/>
          <c:yMode val="edge"/>
          <c:x val="0.5173238067463789"/>
          <c:y val="0.16872126779607094"/>
          <c:w val="0.46199715660542384"/>
          <c:h val="0.36053726238765638"/>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34564-292D-4FF4-8B7E-1B768A001468}" type="datetimeFigureOut">
              <a:rPr lang="en-US" smtClean="0"/>
              <a:t>8/20/2014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8CA18-5AEE-4CF2-80C6-88A437215C93}" type="slidenum">
              <a:rPr lang="en-US" smtClean="0"/>
              <a:t>‹#›</a:t>
            </a:fld>
            <a:endParaRPr lang="en-US"/>
          </a:p>
        </p:txBody>
      </p:sp>
    </p:spTree>
    <p:extLst>
      <p:ext uri="{BB962C8B-B14F-4D97-AF65-F5344CB8AC3E}">
        <p14:creationId xmlns:p14="http://schemas.microsoft.com/office/powerpoint/2010/main" val="304311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4114D-D56B-4A23-8F63-3376FF95548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4114D-D56B-4A23-8F63-3376FF95548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4114D-D56B-4A23-8F63-3376FF95548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1895"/>
            <a:endParaRPr lang="en-US"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pPr/>
              <a:t>4</a:t>
            </a:fld>
            <a:endParaRPr lang="en-US"/>
          </a:p>
        </p:txBody>
      </p:sp>
    </p:spTree>
    <p:extLst>
      <p:ext uri="{BB962C8B-B14F-4D97-AF65-F5344CB8AC3E}">
        <p14:creationId xmlns:p14="http://schemas.microsoft.com/office/powerpoint/2010/main" val="8599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31895"/>
            <a:endParaRPr lang="en-US"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pPr/>
              <a:t>5</a:t>
            </a:fld>
            <a:endParaRPr lang="en-US"/>
          </a:p>
        </p:txBody>
      </p:sp>
    </p:spTree>
    <p:extLst>
      <p:ext uri="{BB962C8B-B14F-4D97-AF65-F5344CB8AC3E}">
        <p14:creationId xmlns:p14="http://schemas.microsoft.com/office/powerpoint/2010/main" val="8599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base">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pPr/>
              <a:t>10</a:t>
            </a:fld>
            <a:endParaRPr lang="en-US"/>
          </a:p>
        </p:txBody>
      </p:sp>
    </p:spTree>
    <p:extLst>
      <p:ext uri="{BB962C8B-B14F-4D97-AF65-F5344CB8AC3E}">
        <p14:creationId xmlns:p14="http://schemas.microsoft.com/office/powerpoint/2010/main" val="289790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4114D-D56B-4A23-8F63-3376FF955488}" type="slidenum">
              <a:rPr lang="en-US" smtClean="0"/>
              <a:pPr/>
              <a:t>12</a:t>
            </a:fld>
            <a:endParaRPr lang="en-US"/>
          </a:p>
        </p:txBody>
      </p:sp>
    </p:spTree>
    <p:extLst>
      <p:ext uri="{BB962C8B-B14F-4D97-AF65-F5344CB8AC3E}">
        <p14:creationId xmlns:p14="http://schemas.microsoft.com/office/powerpoint/2010/main" val="150684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base">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pPr/>
              <a:t>15</a:t>
            </a:fld>
            <a:endParaRPr lang="en-US"/>
          </a:p>
        </p:txBody>
      </p:sp>
    </p:spTree>
    <p:extLst>
      <p:ext uri="{BB962C8B-B14F-4D97-AF65-F5344CB8AC3E}">
        <p14:creationId xmlns:p14="http://schemas.microsoft.com/office/powerpoint/2010/main" val="289790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fontAlgn="base">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fld id="{4664114D-D56B-4A23-8F63-3376FF955488}" type="slidenum">
              <a:rPr lang="en-US" smtClean="0"/>
              <a:pPr/>
              <a:t>19</a:t>
            </a:fld>
            <a:endParaRPr lang="en-US"/>
          </a:p>
        </p:txBody>
      </p:sp>
    </p:spTree>
    <p:extLst>
      <p:ext uri="{BB962C8B-B14F-4D97-AF65-F5344CB8AC3E}">
        <p14:creationId xmlns:p14="http://schemas.microsoft.com/office/powerpoint/2010/main" val="289790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4114D-D56B-4A23-8F63-3376FF95548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114800"/>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5BB41F0-E9F4-4CB8-B98F-97AF0CA9CC62}"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02243-9BF8-44CF-ACA9-B6BF89743D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B2C62-2D47-4F9B-8D6C-947C11019061}"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0C894-5C3B-4212-B807-52248BFF82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BEF8A-1F04-4E92-B967-648BD2AEAA4A}"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FB39E-3AC8-4F06-8B78-07D1FC4860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5769" name="Rectangle 9"/>
          <p:cNvSpPr>
            <a:spLocks noChangeArrowheads="1"/>
          </p:cNvSpPr>
          <p:nvPr/>
        </p:nvSpPr>
        <p:spPr bwMode="auto">
          <a:xfrm>
            <a:off x="0" y="2517775"/>
            <a:ext cx="9144000" cy="2278063"/>
          </a:xfrm>
          <a:prstGeom prst="rect">
            <a:avLst/>
          </a:prstGeom>
          <a:solidFill>
            <a:srgbClr val="DF332F"/>
          </a:solidFill>
          <a:ln w="9525">
            <a:noFill/>
            <a:miter lim="800000"/>
            <a:headEnd/>
            <a:tailEnd/>
          </a:ln>
          <a:effectLst/>
        </p:spPr>
        <p:txBody>
          <a:bodyPr wrap="none" anchor="ctr"/>
          <a:lstStyle/>
          <a:p>
            <a:endParaRPr lang="en-US"/>
          </a:p>
        </p:txBody>
      </p:sp>
      <p:sp>
        <p:nvSpPr>
          <p:cNvPr id="245770" name="Rectangle 10"/>
          <p:cNvSpPr>
            <a:spLocks noChangeArrowheads="1"/>
          </p:cNvSpPr>
          <p:nvPr/>
        </p:nvSpPr>
        <p:spPr bwMode="auto">
          <a:xfrm>
            <a:off x="6392863" y="2517775"/>
            <a:ext cx="2751137" cy="2278063"/>
          </a:xfrm>
          <a:prstGeom prst="rect">
            <a:avLst/>
          </a:prstGeom>
          <a:solidFill>
            <a:srgbClr val="828A8F"/>
          </a:solidFill>
          <a:ln w="9525">
            <a:noFill/>
            <a:miter lim="800000"/>
            <a:headEnd/>
            <a:tailEnd/>
          </a:ln>
          <a:effectLst/>
        </p:spPr>
        <p:txBody>
          <a:bodyPr wrap="none" anchor="ctr"/>
          <a:lstStyle/>
          <a:p>
            <a:endParaRPr lang="en-US"/>
          </a:p>
        </p:txBody>
      </p:sp>
      <p:sp>
        <p:nvSpPr>
          <p:cNvPr id="245763" name="Rectangle 3"/>
          <p:cNvSpPr>
            <a:spLocks noGrp="1" noChangeArrowheads="1"/>
          </p:cNvSpPr>
          <p:nvPr>
            <p:ph type="subTitle" idx="1"/>
          </p:nvPr>
        </p:nvSpPr>
        <p:spPr>
          <a:xfrm>
            <a:off x="6621463" y="2746375"/>
            <a:ext cx="2352675" cy="1820863"/>
          </a:xfrm>
          <a:prstGeom prst="rect">
            <a:avLst/>
          </a:prstGeom>
        </p:spPr>
        <p:txBody>
          <a:bodyPr anchor="ctr"/>
          <a:lstStyle>
            <a:lvl1pPr marL="0" indent="0">
              <a:buFontTx/>
              <a:buNone/>
              <a:defRPr sz="1800">
                <a:solidFill>
                  <a:schemeClr val="bg1"/>
                </a:solidFill>
              </a:defRPr>
            </a:lvl1pPr>
          </a:lstStyle>
          <a:p>
            <a:r>
              <a:rPr lang="en-US" smtClean="0"/>
              <a:t>Click to edit Master subtitle style</a:t>
            </a:r>
            <a:endParaRPr lang="en-US" dirty="0"/>
          </a:p>
        </p:txBody>
      </p:sp>
      <p:sp>
        <p:nvSpPr>
          <p:cNvPr id="245762" name="Rectangle 2"/>
          <p:cNvSpPr>
            <a:spLocks noGrp="1" noChangeArrowheads="1"/>
          </p:cNvSpPr>
          <p:nvPr>
            <p:ph type="ctrTitle"/>
          </p:nvPr>
        </p:nvSpPr>
        <p:spPr>
          <a:xfrm>
            <a:off x="1157288" y="2746375"/>
            <a:ext cx="5091112" cy="1820863"/>
          </a:xfrm>
        </p:spPr>
        <p:txBody>
          <a:bodyPr/>
          <a:lstStyle>
            <a:lvl1pPr>
              <a:defRPr b="0">
                <a:solidFill>
                  <a:schemeClr val="bg1"/>
                </a:solidFill>
              </a:defRPr>
            </a:lvl1pPr>
          </a:lstStyle>
          <a:p>
            <a:r>
              <a:rPr lang="en-US" smtClean="0"/>
              <a:t>Click to edit Master title style</a:t>
            </a:r>
            <a:endParaRPr lang="en-US" dirty="0"/>
          </a:p>
        </p:txBody>
      </p:sp>
      <p:pic>
        <p:nvPicPr>
          <p:cNvPr id="245772" name="Picture 12" descr="logo-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85800"/>
            <a:ext cx="3463925" cy="874713"/>
          </a:xfrm>
          <a:prstGeom prst="rect">
            <a:avLst/>
          </a:prstGeom>
          <a:noFill/>
        </p:spPr>
      </p:pic>
      <p:sp>
        <p:nvSpPr>
          <p:cNvPr id="7" name="Slide Number Placeholder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bg1"/>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515350" cy="685800"/>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04800" y="838201"/>
            <a:ext cx="8515349" cy="5322888"/>
          </a:xfrm>
          <a:prstGeom prst="rect">
            <a:avLst/>
          </a:prstGeom>
        </p:spPr>
        <p:txBody>
          <a:bodyPr/>
          <a:lstStyle>
            <a:lvl1pPr marL="168275" indent="-168275">
              <a:defRPr/>
            </a:lvl1pPr>
            <a:lvl2pPr marL="633413" indent="-169863">
              <a:defRPr/>
            </a:lvl2pPr>
            <a:lvl3pPr marL="1082675" indent="-168275">
              <a:defRPr/>
            </a:lvl3pPr>
            <a:lvl4pPr marL="1547813" indent="-169863">
              <a:defRPr/>
            </a:lvl4pPr>
            <a:lvl5pPr marL="1997075" indent="-1682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 blue - headline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baseline="0"/>
            </a:lvl1pPr>
          </a:lstStyle>
          <a:p>
            <a:r>
              <a:rPr lang="en-US" dirty="0" smtClean="0"/>
              <a:t>Two columns</a:t>
            </a:r>
            <a:endParaRPr lang="en-US" dirty="0"/>
          </a:p>
        </p:txBody>
      </p:sp>
      <p:sp>
        <p:nvSpPr>
          <p:cNvPr id="54" name="Text Placeholder 53"/>
          <p:cNvSpPr>
            <a:spLocks noGrp="1"/>
          </p:cNvSpPr>
          <p:nvPr>
            <p:ph type="body" sz="quarter" idx="15" hasCustomPrompt="1"/>
          </p:nvPr>
        </p:nvSpPr>
        <p:spPr>
          <a:xfrm>
            <a:off x="304800" y="1509756"/>
            <a:ext cx="4038600" cy="489466"/>
          </a:xfrm>
          <a:prstGeom prst="rect">
            <a:avLst/>
          </a:prstGeom>
          <a:solidFill>
            <a:srgbClr val="4DC5E2"/>
          </a:solidFill>
        </p:spPr>
        <p:txBody>
          <a:bodyPr lIns="45720" rIns="45720" anchor="ctr" anchorCtr="0">
            <a:noAutofit/>
          </a:bodyPr>
          <a:lstStyle>
            <a:lvl1pPr marL="0" indent="0" algn="ctr">
              <a:buNone/>
              <a:defRPr sz="1800" b="1">
                <a:solidFill>
                  <a:schemeClr val="bg1"/>
                </a:solidFill>
              </a:defRPr>
            </a:lvl1pPr>
            <a:lvl2pPr algn="ctr">
              <a:buNone/>
              <a:defRPr/>
            </a:lvl2pPr>
            <a:lvl3pPr algn="ctr">
              <a:buNone/>
              <a:defRPr/>
            </a:lvl3pPr>
            <a:lvl4pPr algn="ctr">
              <a:buNone/>
              <a:defRPr/>
            </a:lvl4pPr>
            <a:lvl5pPr algn="ctr">
              <a:buNone/>
              <a:defRPr/>
            </a:lvl5pPr>
          </a:lstStyle>
          <a:p>
            <a:pPr lvl="0"/>
            <a:r>
              <a:rPr lang="en-US" dirty="0" smtClean="0"/>
              <a:t>Category 1</a:t>
            </a:r>
            <a:endParaRPr lang="en-US" dirty="0"/>
          </a:p>
        </p:txBody>
      </p:sp>
      <p:sp>
        <p:nvSpPr>
          <p:cNvPr id="56" name="Text Placeholder 55"/>
          <p:cNvSpPr>
            <a:spLocks noGrp="1"/>
          </p:cNvSpPr>
          <p:nvPr>
            <p:ph type="body" sz="quarter" idx="16" hasCustomPrompt="1"/>
          </p:nvPr>
        </p:nvSpPr>
        <p:spPr>
          <a:xfrm>
            <a:off x="4800600" y="1509756"/>
            <a:ext cx="4038600" cy="489466"/>
          </a:xfrm>
          <a:prstGeom prst="rect">
            <a:avLst/>
          </a:prstGeom>
          <a:solidFill>
            <a:srgbClr val="4DC5E2"/>
          </a:solidFill>
        </p:spPr>
        <p:txBody>
          <a:bodyPr lIns="45720" rIns="45720" anchor="ctr" anchorCtr="0">
            <a:noAutofit/>
          </a:bodyPr>
          <a:lstStyle>
            <a:lvl1pPr marL="0" indent="0" algn="ctr">
              <a:buNone/>
              <a:defRPr lang="en-US" sz="1800" b="1" dirty="0" smtClean="0">
                <a:solidFill>
                  <a:schemeClr val="bg1"/>
                </a:solidFill>
                <a:latin typeface="+mn-lt"/>
                <a:ea typeface="+mn-ea"/>
                <a:cs typeface="+mn-cs"/>
              </a:defRPr>
            </a:lvl1pPr>
            <a:lvl2pPr algn="ctr">
              <a:buNone/>
              <a:defRPr/>
            </a:lvl2pPr>
            <a:lvl3pPr algn="ctr">
              <a:buNone/>
              <a:defRPr/>
            </a:lvl3pPr>
            <a:lvl4pPr algn="ctr">
              <a:buNone/>
              <a:defRPr/>
            </a:lvl4pPr>
            <a:lvl5pPr algn="ctr">
              <a:buNone/>
              <a:defRPr/>
            </a:lvl5pPr>
          </a:lstStyle>
          <a:p>
            <a:pPr marL="225425" lvl="0" indent="-225425" algn="ctr" rtl="0" eaLnBrk="1" fontAlgn="base" hangingPunct="1">
              <a:spcBef>
                <a:spcPct val="20000"/>
              </a:spcBef>
              <a:spcAft>
                <a:spcPct val="0"/>
              </a:spcAft>
              <a:buClr>
                <a:srgbClr val="DF332F"/>
              </a:buClr>
              <a:buNone/>
            </a:pPr>
            <a:r>
              <a:rPr lang="en-US" dirty="0" smtClean="0"/>
              <a:t>Category 2</a:t>
            </a:r>
            <a:endParaRPr lang="en-US" dirty="0"/>
          </a:p>
        </p:txBody>
      </p:sp>
      <p:sp>
        <p:nvSpPr>
          <p:cNvPr id="60" name="Text Placeholder 59"/>
          <p:cNvSpPr>
            <a:spLocks noGrp="1"/>
          </p:cNvSpPr>
          <p:nvPr>
            <p:ph type="body" sz="quarter" idx="17" hasCustomPrompt="1"/>
          </p:nvPr>
        </p:nvSpPr>
        <p:spPr>
          <a:xfrm>
            <a:off x="304800" y="20574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61" name="Text Placeholder 59"/>
          <p:cNvSpPr>
            <a:spLocks noGrp="1"/>
          </p:cNvSpPr>
          <p:nvPr>
            <p:ph type="body" sz="quarter" idx="18" hasCustomPrompt="1"/>
          </p:nvPr>
        </p:nvSpPr>
        <p:spPr>
          <a:xfrm>
            <a:off x="4800600" y="20574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2" name="Text Placeholder 22"/>
          <p:cNvSpPr>
            <a:spLocks noGrp="1"/>
          </p:cNvSpPr>
          <p:nvPr>
            <p:ph type="body" sz="quarter" idx="11" hasCustomPrompt="1"/>
          </p:nvPr>
        </p:nvSpPr>
        <p:spPr>
          <a:xfrm>
            <a:off x="304800" y="838200"/>
            <a:ext cx="8515350" cy="369332"/>
          </a:xfrm>
          <a:prstGeom prst="rect">
            <a:avLst/>
          </a:prstGeom>
        </p:spPr>
        <p:txBody>
          <a:bodyPr wrap="square" lIns="45720" rIns="45720">
            <a:spAutoFit/>
          </a:bodyPr>
          <a:lstStyle>
            <a:lvl1pPr marL="0" indent="0">
              <a:buNone/>
              <a:defRPr sz="1800" i="1">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Headline</a:t>
            </a:r>
            <a:endParaRPr lang="en-US" dirty="0"/>
          </a:p>
        </p:txBody>
      </p:sp>
      <p:sp>
        <p:nvSpPr>
          <p:cNvPr id="10"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baseline="0"/>
            </a:lvl1pPr>
          </a:lstStyle>
          <a:p>
            <a:r>
              <a:rPr lang="en-US" dirty="0" smtClean="0"/>
              <a:t>Two columns</a:t>
            </a:r>
            <a:endParaRPr lang="en-US" dirty="0"/>
          </a:p>
        </p:txBody>
      </p:sp>
      <p:sp>
        <p:nvSpPr>
          <p:cNvPr id="54" name="Text Placeholder 53"/>
          <p:cNvSpPr>
            <a:spLocks noGrp="1"/>
          </p:cNvSpPr>
          <p:nvPr>
            <p:ph type="body" sz="quarter" idx="15" hasCustomPrompt="1"/>
          </p:nvPr>
        </p:nvSpPr>
        <p:spPr>
          <a:xfrm>
            <a:off x="304800" y="838200"/>
            <a:ext cx="4038600" cy="489466"/>
          </a:xfrm>
          <a:prstGeom prst="rect">
            <a:avLst/>
          </a:prstGeom>
          <a:solidFill>
            <a:srgbClr val="4DC5E2"/>
          </a:solidFill>
        </p:spPr>
        <p:txBody>
          <a:bodyPr lIns="45720" rIns="45720" anchor="ctr" anchorCtr="0">
            <a:noAutofit/>
          </a:bodyPr>
          <a:lstStyle>
            <a:lvl1pPr marL="0" indent="0" algn="ctr">
              <a:buNone/>
              <a:defRPr sz="1800" b="1">
                <a:solidFill>
                  <a:schemeClr val="bg1"/>
                </a:solidFill>
              </a:defRPr>
            </a:lvl1pPr>
            <a:lvl2pPr algn="ctr">
              <a:buNone/>
              <a:defRPr/>
            </a:lvl2pPr>
            <a:lvl3pPr algn="ctr">
              <a:buNone/>
              <a:defRPr/>
            </a:lvl3pPr>
            <a:lvl4pPr algn="ctr">
              <a:buNone/>
              <a:defRPr/>
            </a:lvl4pPr>
            <a:lvl5pPr algn="ctr">
              <a:buNone/>
              <a:defRPr/>
            </a:lvl5pPr>
          </a:lstStyle>
          <a:p>
            <a:pPr lvl="0"/>
            <a:r>
              <a:rPr lang="en-US" dirty="0" smtClean="0"/>
              <a:t>Category 1</a:t>
            </a:r>
            <a:endParaRPr lang="en-US" dirty="0"/>
          </a:p>
        </p:txBody>
      </p:sp>
      <p:sp>
        <p:nvSpPr>
          <p:cNvPr id="56" name="Text Placeholder 55"/>
          <p:cNvSpPr>
            <a:spLocks noGrp="1"/>
          </p:cNvSpPr>
          <p:nvPr>
            <p:ph type="body" sz="quarter" idx="16" hasCustomPrompt="1"/>
          </p:nvPr>
        </p:nvSpPr>
        <p:spPr>
          <a:xfrm>
            <a:off x="4800600" y="838200"/>
            <a:ext cx="4038600" cy="489466"/>
          </a:xfrm>
          <a:prstGeom prst="rect">
            <a:avLst/>
          </a:prstGeom>
          <a:solidFill>
            <a:srgbClr val="4DC5E2"/>
          </a:solidFill>
        </p:spPr>
        <p:txBody>
          <a:bodyPr lIns="45720" rIns="45720" anchor="ctr" anchorCtr="0">
            <a:noAutofit/>
          </a:bodyPr>
          <a:lstStyle>
            <a:lvl1pPr marL="0" indent="0" algn="ctr">
              <a:buNone/>
              <a:defRPr lang="en-US" sz="1800" b="1" dirty="0" smtClean="0">
                <a:solidFill>
                  <a:schemeClr val="bg1"/>
                </a:solidFill>
                <a:latin typeface="+mn-lt"/>
                <a:ea typeface="+mn-ea"/>
                <a:cs typeface="+mn-cs"/>
              </a:defRPr>
            </a:lvl1pPr>
            <a:lvl2pPr algn="ctr">
              <a:buNone/>
              <a:defRPr/>
            </a:lvl2pPr>
            <a:lvl3pPr algn="ctr">
              <a:buNone/>
              <a:defRPr/>
            </a:lvl3pPr>
            <a:lvl4pPr algn="ctr">
              <a:buNone/>
              <a:defRPr/>
            </a:lvl4pPr>
            <a:lvl5pPr algn="ctr">
              <a:buNone/>
              <a:defRPr/>
            </a:lvl5pPr>
          </a:lstStyle>
          <a:p>
            <a:pPr marL="225425" lvl="0" indent="-225425" algn="ctr" rtl="0" eaLnBrk="1" fontAlgn="base" hangingPunct="1">
              <a:spcBef>
                <a:spcPct val="20000"/>
              </a:spcBef>
              <a:spcAft>
                <a:spcPct val="0"/>
              </a:spcAft>
              <a:buClr>
                <a:srgbClr val="DF332F"/>
              </a:buClr>
              <a:buNone/>
            </a:pPr>
            <a:r>
              <a:rPr lang="en-US" dirty="0" smtClean="0"/>
              <a:t>Category 2</a:t>
            </a:r>
            <a:endParaRPr lang="en-US" dirty="0"/>
          </a:p>
        </p:txBody>
      </p:sp>
      <p:sp>
        <p:nvSpPr>
          <p:cNvPr id="60" name="Text Placeholder 59"/>
          <p:cNvSpPr>
            <a:spLocks noGrp="1"/>
          </p:cNvSpPr>
          <p:nvPr>
            <p:ph type="body" sz="quarter" idx="17" hasCustomPrompt="1"/>
          </p:nvPr>
        </p:nvSpPr>
        <p:spPr>
          <a:xfrm>
            <a:off x="304800" y="13716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61" name="Text Placeholder 59"/>
          <p:cNvSpPr>
            <a:spLocks noGrp="1"/>
          </p:cNvSpPr>
          <p:nvPr>
            <p:ph type="body" sz="quarter" idx="18" hasCustomPrompt="1"/>
          </p:nvPr>
        </p:nvSpPr>
        <p:spPr>
          <a:xfrm>
            <a:off x="4800600" y="13716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baseline="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9"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extLst>
      <p:ext uri="{BB962C8B-B14F-4D97-AF65-F5344CB8AC3E}">
        <p14:creationId xmlns:p14="http://schemas.microsoft.com/office/powerpoint/2010/main" val="15807291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90172"/>
          </a:xfrm>
        </p:spPr>
        <p:txBody>
          <a:bodyPr/>
          <a:lstStyle>
            <a:lvl1pPr>
              <a:defRPr sz="2800"/>
            </a:lvl1pPr>
          </a:lstStyle>
          <a:p>
            <a:r>
              <a:rPr lang="en-US" dirty="0" smtClean="0"/>
              <a:t>Three columns</a:t>
            </a:r>
            <a:endParaRPr lang="en-US" dirty="0"/>
          </a:p>
        </p:txBody>
      </p:sp>
      <p:sp>
        <p:nvSpPr>
          <p:cNvPr id="23" name="Text Placeholder 22"/>
          <p:cNvSpPr>
            <a:spLocks noGrp="1"/>
          </p:cNvSpPr>
          <p:nvPr>
            <p:ph type="body" sz="quarter" idx="11" hasCustomPrompt="1"/>
          </p:nvPr>
        </p:nvSpPr>
        <p:spPr>
          <a:xfrm>
            <a:off x="304800" y="838200"/>
            <a:ext cx="8534400" cy="369332"/>
          </a:xfrm>
          <a:prstGeom prst="rect">
            <a:avLst/>
          </a:prstGeom>
        </p:spPr>
        <p:txBody>
          <a:bodyPr wrap="square" lIns="45720" rIns="45720">
            <a:spAutoFit/>
          </a:bodyPr>
          <a:lstStyle>
            <a:lvl1pPr marL="0" indent="0">
              <a:buNone/>
              <a:defRPr sz="1800" i="1">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Headline</a:t>
            </a:r>
            <a:endParaRPr lang="en-US" dirty="0"/>
          </a:p>
        </p:txBody>
      </p:sp>
      <p:sp>
        <p:nvSpPr>
          <p:cNvPr id="25" name="Text Placeholder 24"/>
          <p:cNvSpPr>
            <a:spLocks noGrp="1"/>
          </p:cNvSpPr>
          <p:nvPr>
            <p:ph type="body" sz="quarter" idx="12" hasCustomPrompt="1"/>
          </p:nvPr>
        </p:nvSpPr>
        <p:spPr>
          <a:xfrm>
            <a:off x="304800" y="1514029"/>
            <a:ext cx="2760133" cy="489466"/>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1</a:t>
            </a:r>
            <a:endParaRPr lang="en-US" dirty="0"/>
          </a:p>
        </p:txBody>
      </p:sp>
      <p:sp>
        <p:nvSpPr>
          <p:cNvPr id="29" name="Text Placeholder 28"/>
          <p:cNvSpPr>
            <a:spLocks noGrp="1"/>
          </p:cNvSpPr>
          <p:nvPr>
            <p:ph type="body" sz="quarter" idx="13" hasCustomPrompt="1"/>
          </p:nvPr>
        </p:nvSpPr>
        <p:spPr>
          <a:xfrm>
            <a:off x="3191933" y="1514029"/>
            <a:ext cx="2760133" cy="489466"/>
          </a:xfrm>
          <a:prstGeom prst="rect">
            <a:avLst/>
          </a:prstGeom>
          <a:solidFill>
            <a:schemeClr val="accent1"/>
          </a:solidFill>
        </p:spPr>
        <p:txBody>
          <a:bodyPr lIns="45720" rIns="45720" anchor="ctr" anchorCtr="0">
            <a:noAutofit/>
          </a:bodyPr>
          <a:lstStyle>
            <a:lvl1pPr marL="0" indent="0" algn="ctr">
              <a:buNone/>
              <a:defRPr sz="1800" b="1">
                <a:solidFill>
                  <a:schemeClr val="bg1"/>
                </a:solidFill>
              </a:defRPr>
            </a:lvl1pPr>
            <a:lvl2pPr>
              <a:buNone/>
              <a:defRPr b="1">
                <a:solidFill>
                  <a:schemeClr val="bg1"/>
                </a:solidFill>
              </a:defRPr>
            </a:lvl2pPr>
            <a:lvl3pPr>
              <a:buNone/>
              <a:defRPr b="1">
                <a:solidFill>
                  <a:schemeClr val="bg1"/>
                </a:solidFill>
              </a:defRPr>
            </a:lvl3pPr>
            <a:lvl4pPr>
              <a:buNone/>
              <a:defRPr b="1">
                <a:solidFill>
                  <a:schemeClr val="bg1"/>
                </a:solidFill>
              </a:defRPr>
            </a:lvl4pPr>
            <a:lvl5pPr>
              <a:buNone/>
              <a:defRPr b="1">
                <a:solidFill>
                  <a:schemeClr val="bg1"/>
                </a:solidFill>
              </a:defRPr>
            </a:lvl5pPr>
          </a:lstStyle>
          <a:p>
            <a:pPr lvl="0"/>
            <a:r>
              <a:rPr lang="en-US" dirty="0" smtClean="0"/>
              <a:t>Category 2</a:t>
            </a:r>
            <a:endParaRPr lang="en-US" dirty="0"/>
          </a:p>
        </p:txBody>
      </p:sp>
      <p:sp>
        <p:nvSpPr>
          <p:cNvPr id="31" name="Text Placeholder 30"/>
          <p:cNvSpPr>
            <a:spLocks noGrp="1"/>
          </p:cNvSpPr>
          <p:nvPr>
            <p:ph type="body" sz="quarter" idx="14" hasCustomPrompt="1"/>
          </p:nvPr>
        </p:nvSpPr>
        <p:spPr>
          <a:xfrm>
            <a:off x="6079067" y="1514029"/>
            <a:ext cx="2760133" cy="489466"/>
          </a:xfrm>
          <a:prstGeom prst="rect">
            <a:avLst/>
          </a:prstGeom>
          <a:solidFill>
            <a:schemeClr val="accent1"/>
          </a:solidFill>
        </p:spPr>
        <p:txBody>
          <a:bodyPr lIns="45720" rIns="45720" anchor="ctr" anchorCtr="0">
            <a:noAutofit/>
          </a:bodyPr>
          <a:lstStyle>
            <a:lvl1pPr marL="0" indent="0" algn="ctr">
              <a:buNone/>
              <a:defRPr sz="1800" b="1">
                <a:solidFill>
                  <a:schemeClr val="bg1"/>
                </a:solidFill>
              </a:defRPr>
            </a:lvl1pPr>
            <a:lvl2pPr>
              <a:buNone/>
              <a:defRPr sz="1800" b="1">
                <a:solidFill>
                  <a:schemeClr val="bg1"/>
                </a:solidFill>
              </a:defRPr>
            </a:lvl2pPr>
            <a:lvl3pPr>
              <a:buNone/>
              <a:defRPr sz="1800" b="1">
                <a:solidFill>
                  <a:schemeClr val="bg1"/>
                </a:solidFill>
              </a:defRPr>
            </a:lvl3pPr>
            <a:lvl4pPr>
              <a:buNone/>
              <a:defRPr sz="1800" b="1">
                <a:solidFill>
                  <a:schemeClr val="bg1"/>
                </a:solidFill>
              </a:defRPr>
            </a:lvl4pPr>
            <a:lvl5pPr>
              <a:buNone/>
              <a:defRPr sz="1800" b="1">
                <a:solidFill>
                  <a:schemeClr val="bg1"/>
                </a:solidFill>
              </a:defRPr>
            </a:lvl5pPr>
          </a:lstStyle>
          <a:p>
            <a:pPr lvl="0"/>
            <a:r>
              <a:rPr lang="en-US" dirty="0" smtClean="0"/>
              <a:t>Category 3</a:t>
            </a:r>
            <a:endParaRPr lang="en-US" dirty="0"/>
          </a:p>
        </p:txBody>
      </p:sp>
      <p:sp>
        <p:nvSpPr>
          <p:cNvPr id="33" name="Text Placeholder 32"/>
          <p:cNvSpPr>
            <a:spLocks noGrp="1"/>
          </p:cNvSpPr>
          <p:nvPr>
            <p:ph type="body" sz="quarter" idx="15" hasCustomPrompt="1"/>
          </p:nvPr>
        </p:nvSpPr>
        <p:spPr>
          <a:xfrm>
            <a:off x="304800" y="2057400"/>
            <a:ext cx="2760133" cy="1729704"/>
          </a:xfrm>
          <a:prstGeom prst="rect">
            <a:avLst/>
          </a:prstGeom>
        </p:spPr>
        <p:txBody>
          <a:bodyPr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37" name="Text Placeholder 32"/>
          <p:cNvSpPr>
            <a:spLocks noGrp="1"/>
          </p:cNvSpPr>
          <p:nvPr>
            <p:ph type="body" sz="quarter" idx="16" hasCustomPrompt="1"/>
          </p:nvPr>
        </p:nvSpPr>
        <p:spPr>
          <a:xfrm>
            <a:off x="3191933" y="2057400"/>
            <a:ext cx="2760133" cy="1729704"/>
          </a:xfrm>
          <a:prstGeom prst="rect">
            <a:avLst/>
          </a:prstGeom>
        </p:spPr>
        <p:txBody>
          <a:bodyPr lIns="45720" rIns="45720">
            <a:spAutoFit/>
          </a:bodyPr>
          <a:lstStyle>
            <a:lvl1pPr marL="168275" indent="-168275">
              <a:buFont typeface="Arial" pitchFamily="34" charset="0"/>
              <a:buChar char="•"/>
              <a:defRPr sz="1400" b="0" baseline="0">
                <a:solidFill>
                  <a:srgbClr val="4D5357"/>
                </a:solidFill>
              </a:defRPr>
            </a:lvl1pPr>
            <a:lvl2pPr>
              <a:defRPr sz="1400">
                <a:solidFill>
                  <a:schemeClr val="tx1"/>
                </a:solidFill>
              </a:defRPr>
            </a:lvl2pPr>
            <a:lvl3pPr>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38" name="Text Placeholder 32"/>
          <p:cNvSpPr>
            <a:spLocks noGrp="1"/>
          </p:cNvSpPr>
          <p:nvPr>
            <p:ph type="body" sz="quarter" idx="17" hasCustomPrompt="1"/>
          </p:nvPr>
        </p:nvSpPr>
        <p:spPr>
          <a:xfrm>
            <a:off x="6079067" y="2057400"/>
            <a:ext cx="2760133" cy="1729704"/>
          </a:xfrm>
          <a:prstGeom prst="rect">
            <a:avLst/>
          </a:prstGeom>
        </p:spPr>
        <p:txBody>
          <a:bodyPr lIns="45720" rIns="45720">
            <a:spAutoFit/>
          </a:bodyPr>
          <a:lstStyle>
            <a:lvl1pPr marL="168275" indent="-168275">
              <a:buFont typeface="Arial" pitchFamily="34" charset="0"/>
              <a:buChar char="•"/>
              <a:defRPr sz="1400" b="0" baseline="0">
                <a:solidFill>
                  <a:srgbClr val="4D5357"/>
                </a:solidFill>
              </a:defRPr>
            </a:lvl1pPr>
            <a:lvl2pPr>
              <a:defRPr sz="1400">
                <a:solidFill>
                  <a:schemeClr val="tx1"/>
                </a:solidFill>
              </a:defRPr>
            </a:lvl2pPr>
            <a:lvl3pPr>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2"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row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a:lvl1pPr>
          </a:lstStyle>
          <a:p>
            <a:r>
              <a:rPr lang="en-US" dirty="0" smtClean="0"/>
              <a:t>Three rows</a:t>
            </a:r>
            <a:endParaRPr lang="en-US" dirty="0"/>
          </a:p>
        </p:txBody>
      </p:sp>
      <p:sp>
        <p:nvSpPr>
          <p:cNvPr id="23" name="Text Placeholder 22"/>
          <p:cNvSpPr>
            <a:spLocks noGrp="1"/>
          </p:cNvSpPr>
          <p:nvPr>
            <p:ph type="body" sz="quarter" idx="11" hasCustomPrompt="1"/>
          </p:nvPr>
        </p:nvSpPr>
        <p:spPr>
          <a:xfrm>
            <a:off x="304800" y="838200"/>
            <a:ext cx="8534400" cy="369332"/>
          </a:xfrm>
          <a:prstGeom prst="rect">
            <a:avLst/>
          </a:prstGeom>
        </p:spPr>
        <p:txBody>
          <a:bodyPr wrap="square" lIns="45720" rIns="45720">
            <a:spAutoFit/>
          </a:bodyPr>
          <a:lstStyle>
            <a:lvl1pPr marL="0" indent="0">
              <a:buNone/>
              <a:defRPr sz="1800" i="1">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Headline</a:t>
            </a:r>
            <a:endParaRPr lang="en-US" dirty="0"/>
          </a:p>
        </p:txBody>
      </p:sp>
      <p:sp>
        <p:nvSpPr>
          <p:cNvPr id="25" name="Text Placeholder 24"/>
          <p:cNvSpPr>
            <a:spLocks noGrp="1"/>
          </p:cNvSpPr>
          <p:nvPr>
            <p:ph type="body" sz="quarter" idx="12" hasCustomPrompt="1"/>
          </p:nvPr>
        </p:nvSpPr>
        <p:spPr>
          <a:xfrm>
            <a:off x="304800" y="1581381"/>
            <a:ext cx="1905000" cy="1175266"/>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1</a:t>
            </a:r>
            <a:endParaRPr lang="en-US" dirty="0"/>
          </a:p>
        </p:txBody>
      </p:sp>
      <p:sp>
        <p:nvSpPr>
          <p:cNvPr id="38" name="Text Placeholder 32"/>
          <p:cNvSpPr>
            <a:spLocks noGrp="1"/>
          </p:cNvSpPr>
          <p:nvPr>
            <p:ph type="body" sz="quarter" idx="17" hasCustomPrompt="1"/>
          </p:nvPr>
        </p:nvSpPr>
        <p:spPr>
          <a:xfrm>
            <a:off x="2286000" y="1581381"/>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2" name="Text Placeholder 24"/>
          <p:cNvSpPr>
            <a:spLocks noGrp="1"/>
          </p:cNvSpPr>
          <p:nvPr>
            <p:ph type="body" sz="quarter" idx="19" hasCustomPrompt="1"/>
          </p:nvPr>
        </p:nvSpPr>
        <p:spPr>
          <a:xfrm>
            <a:off x="304800" y="2876781"/>
            <a:ext cx="1905000" cy="1175266"/>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2</a:t>
            </a:r>
            <a:endParaRPr lang="en-US" dirty="0"/>
          </a:p>
        </p:txBody>
      </p:sp>
      <p:sp>
        <p:nvSpPr>
          <p:cNvPr id="13" name="Text Placeholder 24"/>
          <p:cNvSpPr>
            <a:spLocks noGrp="1"/>
          </p:cNvSpPr>
          <p:nvPr>
            <p:ph type="body" sz="quarter" idx="20" hasCustomPrompt="1"/>
          </p:nvPr>
        </p:nvSpPr>
        <p:spPr>
          <a:xfrm>
            <a:off x="304800" y="4172181"/>
            <a:ext cx="1905000" cy="1175266"/>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3</a:t>
            </a:r>
            <a:endParaRPr lang="en-US" dirty="0"/>
          </a:p>
        </p:txBody>
      </p:sp>
      <p:sp>
        <p:nvSpPr>
          <p:cNvPr id="14" name="Text Placeholder 32"/>
          <p:cNvSpPr>
            <a:spLocks noGrp="1"/>
          </p:cNvSpPr>
          <p:nvPr>
            <p:ph type="body" sz="quarter" idx="21" hasCustomPrompt="1"/>
          </p:nvPr>
        </p:nvSpPr>
        <p:spPr>
          <a:xfrm>
            <a:off x="2286000" y="2876781"/>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5" name="Text Placeholder 32"/>
          <p:cNvSpPr>
            <a:spLocks noGrp="1"/>
          </p:cNvSpPr>
          <p:nvPr>
            <p:ph type="body" sz="quarter" idx="22" hasCustomPrompt="1"/>
          </p:nvPr>
        </p:nvSpPr>
        <p:spPr>
          <a:xfrm>
            <a:off x="2286000" y="4172181"/>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row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a:lvl1pPr>
          </a:lstStyle>
          <a:p>
            <a:r>
              <a:rPr lang="en-US" dirty="0" smtClean="0"/>
              <a:t>Five rows</a:t>
            </a:r>
            <a:endParaRPr lang="en-US" dirty="0"/>
          </a:p>
        </p:txBody>
      </p:sp>
      <p:sp>
        <p:nvSpPr>
          <p:cNvPr id="25" name="Text Placeholder 24"/>
          <p:cNvSpPr>
            <a:spLocks noGrp="1"/>
          </p:cNvSpPr>
          <p:nvPr>
            <p:ph type="body" sz="quarter" idx="12" hasCustomPrompt="1"/>
          </p:nvPr>
        </p:nvSpPr>
        <p:spPr>
          <a:xfrm>
            <a:off x="304800" y="829654"/>
            <a:ext cx="1905000" cy="970280"/>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1</a:t>
            </a:r>
            <a:endParaRPr lang="en-US" dirty="0"/>
          </a:p>
        </p:txBody>
      </p:sp>
      <p:sp>
        <p:nvSpPr>
          <p:cNvPr id="38" name="Text Placeholder 32"/>
          <p:cNvSpPr>
            <a:spLocks noGrp="1"/>
          </p:cNvSpPr>
          <p:nvPr>
            <p:ph type="body" sz="quarter" idx="17" hasCustomPrompt="1"/>
          </p:nvPr>
        </p:nvSpPr>
        <p:spPr>
          <a:xfrm>
            <a:off x="2286000" y="829654"/>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2" name="Text Placeholder 24"/>
          <p:cNvSpPr>
            <a:spLocks noGrp="1"/>
          </p:cNvSpPr>
          <p:nvPr>
            <p:ph type="body" sz="quarter" idx="19" hasCustomPrompt="1"/>
          </p:nvPr>
        </p:nvSpPr>
        <p:spPr>
          <a:xfrm>
            <a:off x="304800" y="1927471"/>
            <a:ext cx="1905000" cy="970280"/>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2</a:t>
            </a:r>
            <a:endParaRPr lang="en-US" dirty="0"/>
          </a:p>
        </p:txBody>
      </p:sp>
      <p:sp>
        <p:nvSpPr>
          <p:cNvPr id="13" name="Text Placeholder 24"/>
          <p:cNvSpPr>
            <a:spLocks noGrp="1"/>
          </p:cNvSpPr>
          <p:nvPr>
            <p:ph type="body" sz="quarter" idx="20" hasCustomPrompt="1"/>
          </p:nvPr>
        </p:nvSpPr>
        <p:spPr>
          <a:xfrm>
            <a:off x="304800" y="3025288"/>
            <a:ext cx="1905000" cy="970280"/>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3</a:t>
            </a:r>
            <a:endParaRPr lang="en-US" dirty="0"/>
          </a:p>
        </p:txBody>
      </p:sp>
      <p:sp>
        <p:nvSpPr>
          <p:cNvPr id="11" name="Text Placeholder 24"/>
          <p:cNvSpPr>
            <a:spLocks noGrp="1"/>
          </p:cNvSpPr>
          <p:nvPr>
            <p:ph type="body" sz="quarter" idx="23" hasCustomPrompt="1"/>
          </p:nvPr>
        </p:nvSpPr>
        <p:spPr>
          <a:xfrm>
            <a:off x="304800" y="4123105"/>
            <a:ext cx="1905000" cy="970280"/>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4</a:t>
            </a:r>
            <a:endParaRPr lang="en-US" dirty="0"/>
          </a:p>
        </p:txBody>
      </p:sp>
      <p:sp>
        <p:nvSpPr>
          <p:cNvPr id="17" name="Text Placeholder 24"/>
          <p:cNvSpPr>
            <a:spLocks noGrp="1"/>
          </p:cNvSpPr>
          <p:nvPr>
            <p:ph type="body" sz="quarter" idx="25" hasCustomPrompt="1"/>
          </p:nvPr>
        </p:nvSpPr>
        <p:spPr>
          <a:xfrm>
            <a:off x="304800" y="5220923"/>
            <a:ext cx="1905000" cy="970280"/>
          </a:xfrm>
          <a:prstGeom prst="rect">
            <a:avLst/>
          </a:prstGeom>
          <a:solidFill>
            <a:schemeClr val="accent1"/>
          </a:solidFill>
        </p:spPr>
        <p:txBody>
          <a:bodyPr lIns="45720" rIns="45720" anchor="ctr" anchorCtr="0">
            <a:noAutofit/>
          </a:bodyPr>
          <a:lstStyle>
            <a:lvl1pPr marL="0" indent="0" algn="ctr">
              <a:buNone/>
              <a:defRPr sz="1800" b="1" baseline="0">
                <a:solidFill>
                  <a:schemeClr val="bg1"/>
                </a:solidFill>
              </a:defRPr>
            </a:lvl1pPr>
          </a:lstStyle>
          <a:p>
            <a:pPr lvl="0"/>
            <a:r>
              <a:rPr lang="en-US" dirty="0" smtClean="0"/>
              <a:t>Category 5</a:t>
            </a:r>
            <a:endParaRPr lang="en-US" dirty="0"/>
          </a:p>
        </p:txBody>
      </p:sp>
      <p:sp>
        <p:nvSpPr>
          <p:cNvPr id="20"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
        <p:nvSpPr>
          <p:cNvPr id="19" name="Text Placeholder 32"/>
          <p:cNvSpPr>
            <a:spLocks noGrp="1"/>
          </p:cNvSpPr>
          <p:nvPr>
            <p:ph type="body" sz="quarter" idx="26" hasCustomPrompt="1"/>
          </p:nvPr>
        </p:nvSpPr>
        <p:spPr>
          <a:xfrm>
            <a:off x="2286000" y="1927471"/>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21" name="Text Placeholder 32"/>
          <p:cNvSpPr>
            <a:spLocks noGrp="1"/>
          </p:cNvSpPr>
          <p:nvPr>
            <p:ph type="body" sz="quarter" idx="27" hasCustomPrompt="1"/>
          </p:nvPr>
        </p:nvSpPr>
        <p:spPr>
          <a:xfrm>
            <a:off x="2286000" y="3025288"/>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22" name="Text Placeholder 32"/>
          <p:cNvSpPr>
            <a:spLocks noGrp="1"/>
          </p:cNvSpPr>
          <p:nvPr>
            <p:ph type="body" sz="quarter" idx="28" hasCustomPrompt="1"/>
          </p:nvPr>
        </p:nvSpPr>
        <p:spPr>
          <a:xfrm>
            <a:off x="2286000" y="4123105"/>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23" name="Text Placeholder 32"/>
          <p:cNvSpPr>
            <a:spLocks noGrp="1"/>
          </p:cNvSpPr>
          <p:nvPr>
            <p:ph type="body" sz="quarter" idx="29" hasCustomPrompt="1"/>
          </p:nvPr>
        </p:nvSpPr>
        <p:spPr>
          <a:xfrm>
            <a:off x="2286000" y="5220923"/>
            <a:ext cx="6528033" cy="1083374"/>
          </a:xfrm>
          <a:prstGeom prst="rect">
            <a:avLst/>
          </a:prstGeom>
        </p:spPr>
        <p:txBody>
          <a:bodyPr wrap="square" lIns="45720" rIns="45720">
            <a:spAutoFit/>
          </a:bodyPr>
          <a:lstStyle>
            <a:lvl1pPr marL="168275" indent="-168275">
              <a:buFont typeface="Arial" pitchFamily="34" charset="0"/>
              <a:buChar char="•"/>
              <a:defRPr sz="1400" b="0" baseline="0">
                <a:solidFill>
                  <a:srgbClr val="4D5357"/>
                </a:solidFill>
              </a:defRPr>
            </a:lvl1pPr>
            <a:lvl2pPr marL="633413" indent="-169863">
              <a:defRPr sz="1400">
                <a:solidFill>
                  <a:schemeClr val="tx1"/>
                </a:solidFill>
              </a:defRPr>
            </a:lvl2pPr>
            <a:lvl3pPr marL="1082675" indent="-168275">
              <a:defRPr sz="1400">
                <a:solidFill>
                  <a:schemeClr val="tx1"/>
                </a:solidFill>
              </a:defRPr>
            </a:lvl3pPr>
            <a:lvl4pPr marL="1547813" indent="-169863">
              <a:defRPr sz="1400">
                <a:solidFill>
                  <a:schemeClr val="tx1"/>
                </a:solidFill>
              </a:defRPr>
            </a:lvl4pPr>
            <a:lvl5pPr>
              <a:defRPr sz="1400">
                <a:solidFill>
                  <a:schemeClr val="tx1"/>
                </a:solidFill>
              </a:defRPr>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Tree>
    <p:extLst>
      <p:ext uri="{BB962C8B-B14F-4D97-AF65-F5344CB8AC3E}">
        <p14:creationId xmlns:p14="http://schemas.microsoft.com/office/powerpoint/2010/main" val="41833575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baseline="0"/>
            </a:lvl1pPr>
          </a:lstStyle>
          <a:p>
            <a:r>
              <a:rPr lang="en-US" dirty="0" smtClean="0"/>
              <a:t>Four tiles</a:t>
            </a:r>
            <a:endParaRPr lang="en-US" dirty="0"/>
          </a:p>
        </p:txBody>
      </p:sp>
      <p:sp>
        <p:nvSpPr>
          <p:cNvPr id="54" name="Text Placeholder 53"/>
          <p:cNvSpPr>
            <a:spLocks noGrp="1"/>
          </p:cNvSpPr>
          <p:nvPr>
            <p:ph type="body" sz="quarter" idx="15" hasCustomPrompt="1"/>
          </p:nvPr>
        </p:nvSpPr>
        <p:spPr>
          <a:xfrm>
            <a:off x="304800" y="838200"/>
            <a:ext cx="4038600" cy="489466"/>
          </a:xfrm>
          <a:prstGeom prst="rect">
            <a:avLst/>
          </a:prstGeom>
          <a:solidFill>
            <a:srgbClr val="4DC5E2"/>
          </a:solidFill>
        </p:spPr>
        <p:txBody>
          <a:bodyPr lIns="45720" rIns="45720" anchor="ctr" anchorCtr="0">
            <a:noAutofit/>
          </a:bodyPr>
          <a:lstStyle>
            <a:lvl1pPr marL="0" indent="0" algn="ctr">
              <a:buNone/>
              <a:defRPr sz="1800" b="1">
                <a:solidFill>
                  <a:schemeClr val="bg1"/>
                </a:solidFill>
              </a:defRPr>
            </a:lvl1pPr>
            <a:lvl2pPr algn="ctr">
              <a:buNone/>
              <a:defRPr/>
            </a:lvl2pPr>
            <a:lvl3pPr algn="ctr">
              <a:buNone/>
              <a:defRPr/>
            </a:lvl3pPr>
            <a:lvl4pPr algn="ctr">
              <a:buNone/>
              <a:defRPr/>
            </a:lvl4pPr>
            <a:lvl5pPr algn="ctr">
              <a:buNone/>
              <a:defRPr/>
            </a:lvl5pPr>
          </a:lstStyle>
          <a:p>
            <a:pPr lvl="0"/>
            <a:r>
              <a:rPr lang="en-US" dirty="0" smtClean="0"/>
              <a:t>Category 1</a:t>
            </a:r>
            <a:endParaRPr lang="en-US" dirty="0"/>
          </a:p>
        </p:txBody>
      </p:sp>
      <p:sp>
        <p:nvSpPr>
          <p:cNvPr id="56" name="Text Placeholder 55"/>
          <p:cNvSpPr>
            <a:spLocks noGrp="1"/>
          </p:cNvSpPr>
          <p:nvPr>
            <p:ph type="body" sz="quarter" idx="16" hasCustomPrompt="1"/>
          </p:nvPr>
        </p:nvSpPr>
        <p:spPr>
          <a:xfrm>
            <a:off x="4800600" y="838200"/>
            <a:ext cx="4038600" cy="489466"/>
          </a:xfrm>
          <a:prstGeom prst="rect">
            <a:avLst/>
          </a:prstGeom>
          <a:solidFill>
            <a:srgbClr val="4DC5E2"/>
          </a:solidFill>
        </p:spPr>
        <p:txBody>
          <a:bodyPr lIns="45720" rIns="45720" anchor="ctr" anchorCtr="0">
            <a:noAutofit/>
          </a:bodyPr>
          <a:lstStyle>
            <a:lvl1pPr marL="0" indent="0" algn="ctr">
              <a:buNone/>
              <a:defRPr lang="en-US" sz="1800" b="1" dirty="0" smtClean="0">
                <a:solidFill>
                  <a:schemeClr val="bg1"/>
                </a:solidFill>
                <a:latin typeface="+mn-lt"/>
                <a:ea typeface="+mn-ea"/>
                <a:cs typeface="+mn-cs"/>
              </a:defRPr>
            </a:lvl1pPr>
            <a:lvl2pPr algn="ctr">
              <a:buNone/>
              <a:defRPr/>
            </a:lvl2pPr>
            <a:lvl3pPr algn="ctr">
              <a:buNone/>
              <a:defRPr/>
            </a:lvl3pPr>
            <a:lvl4pPr algn="ctr">
              <a:buNone/>
              <a:defRPr/>
            </a:lvl4pPr>
            <a:lvl5pPr algn="ctr">
              <a:buNone/>
              <a:defRPr/>
            </a:lvl5pPr>
          </a:lstStyle>
          <a:p>
            <a:pPr marL="225425" lvl="0" indent="-225425" algn="ctr" rtl="0" eaLnBrk="1" fontAlgn="base" hangingPunct="1">
              <a:spcBef>
                <a:spcPct val="20000"/>
              </a:spcBef>
              <a:spcAft>
                <a:spcPct val="0"/>
              </a:spcAft>
              <a:buClr>
                <a:srgbClr val="DF332F"/>
              </a:buClr>
              <a:buNone/>
            </a:pPr>
            <a:r>
              <a:rPr lang="en-US" dirty="0" smtClean="0"/>
              <a:t>Category 2</a:t>
            </a:r>
            <a:endParaRPr lang="en-US" dirty="0"/>
          </a:p>
        </p:txBody>
      </p:sp>
      <p:sp>
        <p:nvSpPr>
          <p:cNvPr id="60" name="Text Placeholder 59"/>
          <p:cNvSpPr>
            <a:spLocks noGrp="1"/>
          </p:cNvSpPr>
          <p:nvPr>
            <p:ph type="body" sz="quarter" idx="17" hasCustomPrompt="1"/>
          </p:nvPr>
        </p:nvSpPr>
        <p:spPr>
          <a:xfrm>
            <a:off x="304800" y="13716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9"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
        <p:nvSpPr>
          <p:cNvPr id="8" name="Text Placeholder 53"/>
          <p:cNvSpPr>
            <a:spLocks noGrp="1"/>
          </p:cNvSpPr>
          <p:nvPr>
            <p:ph type="body" sz="quarter" idx="19" hasCustomPrompt="1"/>
          </p:nvPr>
        </p:nvSpPr>
        <p:spPr>
          <a:xfrm>
            <a:off x="304800" y="3630637"/>
            <a:ext cx="4038600" cy="489466"/>
          </a:xfrm>
          <a:prstGeom prst="rect">
            <a:avLst/>
          </a:prstGeom>
          <a:solidFill>
            <a:srgbClr val="4DC5E2"/>
          </a:solidFill>
        </p:spPr>
        <p:txBody>
          <a:bodyPr lIns="45720" rIns="45720" anchor="ctr" anchorCtr="0">
            <a:noAutofit/>
          </a:bodyPr>
          <a:lstStyle>
            <a:lvl1pPr marL="0" indent="0" algn="ctr">
              <a:buNone/>
              <a:defRPr sz="1800" b="1">
                <a:solidFill>
                  <a:schemeClr val="bg1"/>
                </a:solidFill>
              </a:defRPr>
            </a:lvl1pPr>
            <a:lvl2pPr algn="ctr">
              <a:buNone/>
              <a:defRPr/>
            </a:lvl2pPr>
            <a:lvl3pPr algn="ctr">
              <a:buNone/>
              <a:defRPr/>
            </a:lvl3pPr>
            <a:lvl4pPr algn="ctr">
              <a:buNone/>
              <a:defRPr/>
            </a:lvl4pPr>
            <a:lvl5pPr algn="ctr">
              <a:buNone/>
              <a:defRPr/>
            </a:lvl5pPr>
          </a:lstStyle>
          <a:p>
            <a:pPr lvl="0"/>
            <a:r>
              <a:rPr lang="en-US" dirty="0" smtClean="0"/>
              <a:t>Category 3</a:t>
            </a:r>
            <a:endParaRPr lang="en-US" dirty="0"/>
          </a:p>
        </p:txBody>
      </p:sp>
      <p:sp>
        <p:nvSpPr>
          <p:cNvPr id="10" name="Text Placeholder 55"/>
          <p:cNvSpPr>
            <a:spLocks noGrp="1"/>
          </p:cNvSpPr>
          <p:nvPr>
            <p:ph type="body" sz="quarter" idx="20" hasCustomPrompt="1"/>
          </p:nvPr>
        </p:nvSpPr>
        <p:spPr>
          <a:xfrm>
            <a:off x="4800600" y="3630637"/>
            <a:ext cx="4038600" cy="489466"/>
          </a:xfrm>
          <a:prstGeom prst="rect">
            <a:avLst/>
          </a:prstGeom>
          <a:solidFill>
            <a:srgbClr val="4DC5E2"/>
          </a:solidFill>
        </p:spPr>
        <p:txBody>
          <a:bodyPr lIns="45720" rIns="45720" anchor="ctr" anchorCtr="0">
            <a:noAutofit/>
          </a:bodyPr>
          <a:lstStyle>
            <a:lvl1pPr marL="0" indent="0" algn="ctr">
              <a:buNone/>
              <a:defRPr lang="en-US" sz="1800" b="1" dirty="0" smtClean="0">
                <a:solidFill>
                  <a:schemeClr val="bg1"/>
                </a:solidFill>
                <a:latin typeface="+mn-lt"/>
                <a:ea typeface="+mn-ea"/>
                <a:cs typeface="+mn-cs"/>
              </a:defRPr>
            </a:lvl1pPr>
            <a:lvl2pPr algn="ctr">
              <a:buNone/>
              <a:defRPr/>
            </a:lvl2pPr>
            <a:lvl3pPr algn="ctr">
              <a:buNone/>
              <a:defRPr/>
            </a:lvl3pPr>
            <a:lvl4pPr algn="ctr">
              <a:buNone/>
              <a:defRPr/>
            </a:lvl4pPr>
            <a:lvl5pPr algn="ctr">
              <a:buNone/>
              <a:defRPr/>
            </a:lvl5pPr>
          </a:lstStyle>
          <a:p>
            <a:pPr marL="225425" lvl="0" indent="-225425" algn="ctr" rtl="0" eaLnBrk="1" fontAlgn="base" hangingPunct="1">
              <a:spcBef>
                <a:spcPct val="20000"/>
              </a:spcBef>
              <a:spcAft>
                <a:spcPct val="0"/>
              </a:spcAft>
              <a:buClr>
                <a:srgbClr val="DF332F"/>
              </a:buClr>
              <a:buNone/>
            </a:pPr>
            <a:r>
              <a:rPr lang="en-US" dirty="0" smtClean="0"/>
              <a:t>Category 4</a:t>
            </a:r>
            <a:endParaRPr lang="en-US" dirty="0"/>
          </a:p>
        </p:txBody>
      </p:sp>
      <p:sp>
        <p:nvSpPr>
          <p:cNvPr id="13" name="Text Placeholder 59"/>
          <p:cNvSpPr>
            <a:spLocks noGrp="1"/>
          </p:cNvSpPr>
          <p:nvPr>
            <p:ph type="body" sz="quarter" idx="21" hasCustomPrompt="1"/>
          </p:nvPr>
        </p:nvSpPr>
        <p:spPr>
          <a:xfrm>
            <a:off x="304800" y="41910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4" name="Text Placeholder 59"/>
          <p:cNvSpPr>
            <a:spLocks noGrp="1"/>
          </p:cNvSpPr>
          <p:nvPr>
            <p:ph type="body" sz="quarter" idx="22" hasCustomPrompt="1"/>
          </p:nvPr>
        </p:nvSpPr>
        <p:spPr>
          <a:xfrm>
            <a:off x="4800600" y="41910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
        <p:nvSpPr>
          <p:cNvPr id="15" name="Text Placeholder 59"/>
          <p:cNvSpPr>
            <a:spLocks noGrp="1"/>
          </p:cNvSpPr>
          <p:nvPr>
            <p:ph type="body" sz="quarter" idx="23" hasCustomPrompt="1"/>
          </p:nvPr>
        </p:nvSpPr>
        <p:spPr>
          <a:xfrm>
            <a:off x="4800600" y="1371600"/>
            <a:ext cx="4038600" cy="1298817"/>
          </a:xfrm>
          <a:prstGeom prst="rect">
            <a:avLst/>
          </a:prstGeom>
        </p:spPr>
        <p:txBody>
          <a:bodyPr wrap="square" lIns="45720" rIns="45720">
            <a:spAutoFit/>
          </a:bodyPr>
          <a:lstStyle>
            <a:lvl1pPr marL="168275" indent="-168275">
              <a:defRPr sz="1400" b="0"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Insight–using select bolding to draw attention to important key words </a:t>
            </a:r>
          </a:p>
          <a:p>
            <a:pPr lvl="1"/>
            <a:r>
              <a:rPr lang="en-US" dirty="0" smtClean="0"/>
              <a:t>Sub-bullet</a:t>
            </a:r>
          </a:p>
          <a:p>
            <a:pPr lvl="2"/>
            <a:r>
              <a:rPr lang="en-US" dirty="0" smtClean="0"/>
              <a:t>Sub-sub-bullet</a:t>
            </a:r>
          </a:p>
          <a:p>
            <a:pPr lvl="3"/>
            <a:r>
              <a:rPr lang="en-US" dirty="0" smtClean="0"/>
              <a:t>Sub-sub-sub bullet</a:t>
            </a:r>
            <a:endParaRPr lang="en-US" dirty="0"/>
          </a:p>
        </p:txBody>
      </p:sp>
    </p:spTree>
    <p:extLst>
      <p:ext uri="{BB962C8B-B14F-4D97-AF65-F5344CB8AC3E}">
        <p14:creationId xmlns:p14="http://schemas.microsoft.com/office/powerpoint/2010/main" val="4218926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7318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7396C4B-8DC7-43B2-9E55-23F67EB20CA7}"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B0F3F9-56AA-402F-AB5D-6759AA4D945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2">
    <p:spTree>
      <p:nvGrpSpPr>
        <p:cNvPr id="1" name=""/>
        <p:cNvGrpSpPr/>
        <p:nvPr/>
      </p:nvGrpSpPr>
      <p:grpSpPr>
        <a:xfrm>
          <a:off x="0" y="0"/>
          <a:ext cx="0" cy="0"/>
          <a:chOff x="0" y="0"/>
          <a:chExt cx="0" cy="0"/>
        </a:xfrm>
      </p:grpSpPr>
      <p:sp>
        <p:nvSpPr>
          <p:cNvPr id="3" name="Rectangle 2"/>
          <p:cNvSpPr/>
          <p:nvPr userDrawn="1"/>
        </p:nvSpPr>
        <p:spPr bwMode="auto">
          <a:xfrm>
            <a:off x="304800" y="1447800"/>
            <a:ext cx="4038600" cy="16002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15" name="Rectangle 14"/>
          <p:cNvSpPr/>
          <p:nvPr userDrawn="1"/>
        </p:nvSpPr>
        <p:spPr bwMode="auto">
          <a:xfrm>
            <a:off x="4800600" y="1447800"/>
            <a:ext cx="4038600" cy="16002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 name="Title 1"/>
          <p:cNvSpPr>
            <a:spLocks noGrp="1"/>
          </p:cNvSpPr>
          <p:nvPr>
            <p:ph type="title" hasCustomPrompt="1"/>
          </p:nvPr>
        </p:nvSpPr>
        <p:spPr>
          <a:xfrm>
            <a:off x="304800" y="1"/>
            <a:ext cx="8534400" cy="685800"/>
          </a:xfrm>
        </p:spPr>
        <p:txBody>
          <a:bodyPr/>
          <a:lstStyle>
            <a:lvl1pPr>
              <a:defRPr sz="2800" baseline="0"/>
            </a:lvl1pPr>
          </a:lstStyle>
          <a:p>
            <a:r>
              <a:rPr lang="en-US" dirty="0" smtClean="0"/>
              <a:t>Two columns (more complex)</a:t>
            </a:r>
            <a:endParaRPr lang="en-US" dirty="0"/>
          </a:p>
        </p:txBody>
      </p:sp>
      <p:sp>
        <p:nvSpPr>
          <p:cNvPr id="35" name="Text Placeholder 34"/>
          <p:cNvSpPr>
            <a:spLocks noGrp="1"/>
          </p:cNvSpPr>
          <p:nvPr>
            <p:ph type="body" sz="quarter" idx="11" hasCustomPrompt="1"/>
          </p:nvPr>
        </p:nvSpPr>
        <p:spPr>
          <a:xfrm>
            <a:off x="304800" y="838200"/>
            <a:ext cx="8534400" cy="369332"/>
          </a:xfrm>
          <a:prstGeom prst="rect">
            <a:avLst/>
          </a:prstGeom>
        </p:spPr>
        <p:txBody>
          <a:bodyPr wrap="square" lIns="45720" rIns="45720">
            <a:spAutoFit/>
          </a:bodyPr>
          <a:lstStyle>
            <a:lvl1pPr marL="0" indent="0">
              <a:buNone/>
              <a:defRPr sz="1800" i="1">
                <a:solidFill>
                  <a:srgbClr val="4D5357"/>
                </a:solidFill>
              </a:defRPr>
            </a:lvl1pPr>
            <a:lvl2pPr>
              <a:buNone/>
              <a:defRPr i="1"/>
            </a:lvl2pPr>
            <a:lvl3pPr>
              <a:buNone/>
              <a:defRPr i="1"/>
            </a:lvl3pPr>
            <a:lvl4pPr>
              <a:buNone/>
              <a:defRPr i="1"/>
            </a:lvl4pPr>
            <a:lvl5pPr>
              <a:buNone/>
              <a:defRPr i="1"/>
            </a:lvl5pPr>
          </a:lstStyle>
          <a:p>
            <a:pPr lvl="0"/>
            <a:r>
              <a:rPr lang="en-US" dirty="0" smtClean="0"/>
              <a:t>Headline</a:t>
            </a:r>
            <a:endParaRPr lang="en-US" dirty="0"/>
          </a:p>
        </p:txBody>
      </p:sp>
      <p:sp>
        <p:nvSpPr>
          <p:cNvPr id="37" name="Text Placeholder 36"/>
          <p:cNvSpPr>
            <a:spLocks noGrp="1"/>
          </p:cNvSpPr>
          <p:nvPr>
            <p:ph type="body" sz="quarter" idx="12" hasCustomPrompt="1"/>
          </p:nvPr>
        </p:nvSpPr>
        <p:spPr>
          <a:xfrm>
            <a:off x="1066800" y="1447800"/>
            <a:ext cx="2514600" cy="523220"/>
          </a:xfrm>
          <a:prstGeom prst="rect">
            <a:avLst/>
          </a:prstGeom>
        </p:spPr>
        <p:txBody>
          <a:bodyPr lIns="45720" rIns="45720">
            <a:spAutoFit/>
          </a:bodyPr>
          <a:lstStyle>
            <a:lvl1pPr marL="0" indent="0" algn="ctr">
              <a:buNone/>
              <a:defRPr b="1" baseline="0">
                <a:solidFill>
                  <a:schemeClr val="bg1"/>
                </a:solidFill>
              </a:defRPr>
            </a:lvl1pPr>
            <a:lvl2pPr>
              <a:buNone/>
              <a:defRPr/>
            </a:lvl2pPr>
            <a:lvl3pPr>
              <a:buNone/>
              <a:defRPr/>
            </a:lvl3pPr>
            <a:lvl4pPr>
              <a:buNone/>
              <a:defRPr/>
            </a:lvl4pPr>
            <a:lvl5pPr>
              <a:buNone/>
              <a:defRPr/>
            </a:lvl5pPr>
          </a:lstStyle>
          <a:p>
            <a:pPr lvl="0"/>
            <a:r>
              <a:rPr lang="en-US" dirty="0" smtClean="0"/>
              <a:t>Category 1</a:t>
            </a:r>
            <a:endParaRPr lang="en-US" dirty="0"/>
          </a:p>
        </p:txBody>
      </p:sp>
      <p:sp>
        <p:nvSpPr>
          <p:cNvPr id="39" name="Text Placeholder 38"/>
          <p:cNvSpPr>
            <a:spLocks noGrp="1"/>
          </p:cNvSpPr>
          <p:nvPr>
            <p:ph type="body" sz="quarter" idx="13" hasCustomPrompt="1"/>
          </p:nvPr>
        </p:nvSpPr>
        <p:spPr>
          <a:xfrm>
            <a:off x="381000" y="1981200"/>
            <a:ext cx="3886200" cy="990600"/>
          </a:xfrm>
          <a:prstGeom prst="rect">
            <a:avLst/>
          </a:prstGeom>
        </p:spPr>
        <p:txBody>
          <a:bodyPr wrap="square" lIns="45720" rIns="45720">
            <a:spAutoFit/>
          </a:bodyPr>
          <a:lstStyle>
            <a:lvl1pPr marL="0" marR="0" indent="0" algn="l" defTabSz="914400" rtl="0" eaLnBrk="1" fontAlgn="base" latinLnBrk="0" hangingPunct="1">
              <a:lnSpc>
                <a:spcPct val="100000"/>
              </a:lnSpc>
              <a:spcBef>
                <a:spcPct val="20000"/>
              </a:spcBef>
              <a:spcAft>
                <a:spcPct val="0"/>
              </a:spcAft>
              <a:buClr>
                <a:srgbClr val="DF332F"/>
              </a:buClr>
              <a:buSzTx/>
              <a:buFontTx/>
              <a:buNone/>
              <a:tabLst/>
              <a:defRPr sz="1400" b="1" baseline="0">
                <a:solidFill>
                  <a:schemeClr val="bg1"/>
                </a:solidFill>
              </a:defRPr>
            </a:lvl1pPr>
          </a:lstStyle>
          <a:p>
            <a:pPr lvl="0"/>
            <a:r>
              <a:rPr lang="en-US" dirty="0" smtClean="0"/>
              <a:t>Headline on category 1</a:t>
            </a:r>
          </a:p>
          <a:p>
            <a:pPr lvl="0"/>
            <a:r>
              <a:rPr lang="en-US" dirty="0" smtClean="0"/>
              <a:t>………………………………………………………………………………………………………………………….</a:t>
            </a:r>
            <a:endParaRPr lang="en-US" dirty="0"/>
          </a:p>
        </p:txBody>
      </p:sp>
      <p:sp>
        <p:nvSpPr>
          <p:cNvPr id="41" name="Text Placeholder 40"/>
          <p:cNvSpPr>
            <a:spLocks noGrp="1"/>
          </p:cNvSpPr>
          <p:nvPr>
            <p:ph type="body" sz="quarter" idx="14" hasCustomPrompt="1"/>
          </p:nvPr>
        </p:nvSpPr>
        <p:spPr>
          <a:xfrm>
            <a:off x="4876800" y="1981200"/>
            <a:ext cx="3886200" cy="997196"/>
          </a:xfrm>
          <a:prstGeom prst="rect">
            <a:avLst/>
          </a:prstGeom>
        </p:spPr>
        <p:txBody>
          <a:bodyPr wrap="square" lIns="45720" rIns="45720">
            <a:spAutoFit/>
          </a:bodyPr>
          <a:lstStyle>
            <a:lvl1pPr marL="0" indent="0">
              <a:buNone/>
              <a:defRPr sz="1400"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Headline on category 2</a:t>
            </a:r>
          </a:p>
          <a:p>
            <a:pPr lvl="0"/>
            <a:r>
              <a:rPr lang="en-US" dirty="0" smtClean="0"/>
              <a:t>…………………………………………………………………………………………………………………………………..</a:t>
            </a:r>
            <a:endParaRPr lang="en-US" dirty="0"/>
          </a:p>
        </p:txBody>
      </p:sp>
      <p:sp>
        <p:nvSpPr>
          <p:cNvPr id="45" name="Text Placeholder 44"/>
          <p:cNvSpPr>
            <a:spLocks noGrp="1"/>
          </p:cNvSpPr>
          <p:nvPr>
            <p:ph type="body" sz="quarter" idx="15" hasCustomPrompt="1"/>
          </p:nvPr>
        </p:nvSpPr>
        <p:spPr>
          <a:xfrm>
            <a:off x="5486400" y="1447800"/>
            <a:ext cx="2667000" cy="523220"/>
          </a:xfrm>
          <a:prstGeom prst="rect">
            <a:avLst/>
          </a:prstGeom>
        </p:spPr>
        <p:txBody>
          <a:bodyPr lIns="45720" rIns="45720">
            <a:spAutoFit/>
          </a:bodyPr>
          <a:lstStyle>
            <a:lvl1pPr marL="0" indent="0" algn="ctr">
              <a:buNone/>
              <a:defRPr b="1">
                <a:solidFill>
                  <a:schemeClr val="bg1"/>
                </a:solidFill>
              </a:defRPr>
            </a:lvl1pPr>
            <a:lvl2pPr>
              <a:buNone/>
              <a:defRPr/>
            </a:lvl2pPr>
            <a:lvl3pPr>
              <a:buNone/>
              <a:defRPr/>
            </a:lvl3pPr>
            <a:lvl4pPr>
              <a:buNone/>
              <a:defRPr/>
            </a:lvl4pPr>
            <a:lvl5pPr>
              <a:buNone/>
              <a:defRPr/>
            </a:lvl5pPr>
          </a:lstStyle>
          <a:p>
            <a:pPr lvl="0"/>
            <a:r>
              <a:rPr lang="en-US" dirty="0" smtClean="0"/>
              <a:t>Category 2</a:t>
            </a:r>
            <a:endParaRPr lang="en-US" dirty="0"/>
          </a:p>
        </p:txBody>
      </p:sp>
      <p:sp>
        <p:nvSpPr>
          <p:cNvPr id="21" name="Text Placeholder 32"/>
          <p:cNvSpPr>
            <a:spLocks noGrp="1"/>
          </p:cNvSpPr>
          <p:nvPr>
            <p:ph type="body" sz="quarter" idx="23" hasCustomPrompt="1"/>
          </p:nvPr>
        </p:nvSpPr>
        <p:spPr>
          <a:xfrm>
            <a:off x="304800" y="3200400"/>
            <a:ext cx="4038600" cy="1535805"/>
          </a:xfrm>
          <a:prstGeom prst="rect">
            <a:avLst/>
          </a:prstGeom>
        </p:spPr>
        <p:txBody>
          <a:bodyPr wrap="square" lIns="45720" rIns="45720">
            <a:spAutoFit/>
          </a:bodyPr>
          <a:lstStyle>
            <a:lvl1pPr marL="168275" marR="0" indent="-168275" algn="l" defTabSz="914400" eaLnBrk="1" fontAlgn="base" latinLnBrk="0" hangingPunct="1">
              <a:lnSpc>
                <a:spcPct val="100000"/>
              </a:lnSpc>
              <a:spcBef>
                <a:spcPct val="30000"/>
              </a:spcBef>
              <a:spcAft>
                <a:spcPct val="0"/>
              </a:spcAft>
              <a:buClr>
                <a:srgbClr val="DF332F"/>
              </a:buClr>
              <a:buSzTx/>
              <a:buFont typeface="Arial" charset="0"/>
              <a:buChar char="•"/>
              <a:tabLst/>
              <a:defRPr sz="1400" b="0" baseline="0">
                <a:solidFill>
                  <a:srgbClr val="4D5357"/>
                </a:solidFill>
              </a:defRPr>
            </a:lvl1pPr>
            <a:lvl2pPr marL="633413" indent="-169863">
              <a:defRPr sz="1400">
                <a:solidFill>
                  <a:srgbClr val="4D5357"/>
                </a:solidFill>
              </a:defRPr>
            </a:lvl2pPr>
            <a:lvl3pPr marL="1082675" indent="-168275">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Specific examples and/or more details that reinforce the headline for category 1</a:t>
            </a:r>
          </a:p>
          <a:p>
            <a:pPr lvl="0"/>
            <a:r>
              <a:rPr lang="en-US" dirty="0" smtClean="0"/>
              <a:t>Use selective bolding to reinforce most important points</a:t>
            </a:r>
          </a:p>
          <a:p>
            <a:pPr lvl="1"/>
            <a:r>
              <a:rPr lang="en-US" dirty="0" smtClean="0"/>
              <a:t>Sub-bullet</a:t>
            </a:r>
          </a:p>
          <a:p>
            <a:pPr lvl="2"/>
            <a:r>
              <a:rPr lang="en-US" dirty="0" smtClean="0"/>
              <a:t>Sub-sub-bullet</a:t>
            </a:r>
            <a:endParaRPr lang="en-US" dirty="0"/>
          </a:p>
        </p:txBody>
      </p:sp>
      <p:sp>
        <p:nvSpPr>
          <p:cNvPr id="22" name="Text Placeholder 32"/>
          <p:cNvSpPr>
            <a:spLocks noGrp="1"/>
          </p:cNvSpPr>
          <p:nvPr>
            <p:ph type="body" sz="quarter" idx="24" hasCustomPrompt="1"/>
          </p:nvPr>
        </p:nvSpPr>
        <p:spPr>
          <a:xfrm>
            <a:off x="4800600" y="3200400"/>
            <a:ext cx="4016188" cy="1535805"/>
          </a:xfrm>
          <a:prstGeom prst="rect">
            <a:avLst/>
          </a:prstGeom>
        </p:spPr>
        <p:txBody>
          <a:bodyPr wrap="square" lIns="45720" rIns="45720">
            <a:spAutoFit/>
          </a:bodyPr>
          <a:lstStyle>
            <a:lvl1pPr marL="168275" marR="0" indent="-168275" algn="l" defTabSz="914400" eaLnBrk="1" fontAlgn="base" latinLnBrk="0" hangingPunct="1">
              <a:lnSpc>
                <a:spcPct val="100000"/>
              </a:lnSpc>
              <a:spcBef>
                <a:spcPct val="30000"/>
              </a:spcBef>
              <a:spcAft>
                <a:spcPct val="0"/>
              </a:spcAft>
              <a:buClr>
                <a:srgbClr val="DF332F"/>
              </a:buClr>
              <a:buSzTx/>
              <a:buFont typeface="Arial" charset="0"/>
              <a:buChar char="•"/>
              <a:tabLst/>
              <a:defRPr sz="1400" b="0" baseline="0">
                <a:solidFill>
                  <a:srgbClr val="4D5357"/>
                </a:solidFill>
              </a:defRPr>
            </a:lvl1pPr>
            <a:lvl2pPr marL="633413" indent="-169863">
              <a:defRPr sz="1400">
                <a:solidFill>
                  <a:srgbClr val="4D5357"/>
                </a:solidFill>
              </a:defRPr>
            </a:lvl2pPr>
            <a:lvl3pPr marL="1082675" indent="-168275">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Specific examples and/or more details that reinforce the headline for category 1</a:t>
            </a:r>
          </a:p>
          <a:p>
            <a:pPr lvl="0"/>
            <a:r>
              <a:rPr lang="en-US" dirty="0" smtClean="0"/>
              <a:t>Use selective bolding to reinforce most important points</a:t>
            </a:r>
          </a:p>
          <a:p>
            <a:pPr lvl="1"/>
            <a:r>
              <a:rPr lang="en-US" dirty="0" smtClean="0"/>
              <a:t>Sub-bullet</a:t>
            </a:r>
          </a:p>
          <a:p>
            <a:pPr lvl="2"/>
            <a:r>
              <a:rPr lang="en-US" dirty="0" smtClean="0"/>
              <a:t>Sub-sub-bullet</a:t>
            </a:r>
            <a:endParaRPr lang="en-US" dirty="0"/>
          </a:p>
        </p:txBody>
      </p:sp>
      <p:sp>
        <p:nvSpPr>
          <p:cNvPr id="14"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tegory 1: Recommendation">
    <p:spTree>
      <p:nvGrpSpPr>
        <p:cNvPr id="1" name=""/>
        <p:cNvGrpSpPr/>
        <p:nvPr/>
      </p:nvGrpSpPr>
      <p:grpSpPr>
        <a:xfrm>
          <a:off x="0" y="0"/>
          <a:ext cx="0" cy="0"/>
          <a:chOff x="0" y="0"/>
          <a:chExt cx="0" cy="0"/>
        </a:xfrm>
      </p:grpSpPr>
      <p:sp>
        <p:nvSpPr>
          <p:cNvPr id="5" name="Rectangle 4"/>
          <p:cNvSpPr/>
          <p:nvPr userDrawn="1"/>
        </p:nvSpPr>
        <p:spPr bwMode="auto">
          <a:xfrm>
            <a:off x="0" y="685800"/>
            <a:ext cx="9144000" cy="29718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6" name="Rectangle 5"/>
          <p:cNvSpPr/>
          <p:nvPr userDrawn="1"/>
        </p:nvSpPr>
        <p:spPr bwMode="auto">
          <a:xfrm>
            <a:off x="4800600" y="825305"/>
            <a:ext cx="4038600" cy="2679894"/>
          </a:xfrm>
          <a:prstGeom prst="rect">
            <a:avLst/>
          </a:prstGeom>
          <a:solidFill>
            <a:schemeClr val="accent1">
              <a:lumMod val="40000"/>
              <a:lumOff val="60000"/>
            </a:schemeClr>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 name="Title 1"/>
          <p:cNvSpPr>
            <a:spLocks noGrp="1"/>
          </p:cNvSpPr>
          <p:nvPr>
            <p:ph type="title" hasCustomPrompt="1"/>
          </p:nvPr>
        </p:nvSpPr>
        <p:spPr>
          <a:xfrm>
            <a:off x="304800" y="1"/>
            <a:ext cx="8534400" cy="685800"/>
          </a:xfrm>
        </p:spPr>
        <p:txBody>
          <a:bodyPr/>
          <a:lstStyle>
            <a:lvl1pPr>
              <a:defRPr sz="2800" baseline="0"/>
            </a:lvl1pPr>
          </a:lstStyle>
          <a:p>
            <a:r>
              <a:rPr lang="en-US" dirty="0" smtClean="0"/>
              <a:t>Overview of recommendation, by category</a:t>
            </a:r>
            <a:endParaRPr lang="en-US" dirty="0"/>
          </a:p>
        </p:txBody>
      </p:sp>
      <p:sp>
        <p:nvSpPr>
          <p:cNvPr id="34" name="Text Placeholder 31"/>
          <p:cNvSpPr>
            <a:spLocks noGrp="1"/>
          </p:cNvSpPr>
          <p:nvPr>
            <p:ph type="body" sz="quarter" idx="17" hasCustomPrompt="1"/>
          </p:nvPr>
        </p:nvSpPr>
        <p:spPr>
          <a:xfrm>
            <a:off x="4800600" y="4267200"/>
            <a:ext cx="4038600" cy="1905000"/>
          </a:xfrm>
          <a:prstGeom prst="rect">
            <a:avLst/>
          </a:prstGeom>
        </p:spPr>
        <p:txBody>
          <a:bodyPr wrap="square" lIns="45720" rIns="45720">
            <a:spAutoFit/>
          </a:bodyPr>
          <a:lstStyle>
            <a:lvl1pPr marL="168275" indent="-168275" algn="l">
              <a:defRPr sz="1800" i="1" baseline="0">
                <a:solidFill>
                  <a:srgbClr val="4D5357"/>
                </a:solidFill>
              </a:defRPr>
            </a:lvl1pPr>
            <a:lvl2pPr algn="l">
              <a:defRPr sz="1800" i="1" baseline="0">
                <a:solidFill>
                  <a:schemeClr val="tx1"/>
                </a:solidFill>
              </a:defRPr>
            </a:lvl2pPr>
          </a:lstStyle>
          <a:p>
            <a:pPr lvl="0"/>
            <a:r>
              <a:rPr lang="en-US" dirty="0" smtClean="0"/>
              <a:t>Indicate key implementation steps, and/or key questions that must be answered before proceeding</a:t>
            </a:r>
          </a:p>
          <a:p>
            <a:pPr lvl="0"/>
            <a:r>
              <a:rPr lang="en-US" dirty="0" smtClean="0"/>
              <a:t>Use selective bolding to indicate key points</a:t>
            </a:r>
          </a:p>
          <a:p>
            <a:pPr lvl="0"/>
            <a:endParaRPr lang="en-US" dirty="0"/>
          </a:p>
        </p:txBody>
      </p:sp>
      <p:sp>
        <p:nvSpPr>
          <p:cNvPr id="23" name="Text Placeholder 31"/>
          <p:cNvSpPr>
            <a:spLocks noGrp="1"/>
          </p:cNvSpPr>
          <p:nvPr>
            <p:ph type="body" sz="quarter" idx="22" hasCustomPrompt="1"/>
          </p:nvPr>
        </p:nvSpPr>
        <p:spPr>
          <a:xfrm>
            <a:off x="304800" y="4267200"/>
            <a:ext cx="4038600" cy="1905000"/>
          </a:xfrm>
          <a:prstGeom prst="rect">
            <a:avLst/>
          </a:prstGeom>
        </p:spPr>
        <p:txBody>
          <a:bodyPr wrap="square" lIns="45720" rIns="45720">
            <a:spAutoFit/>
          </a:bodyPr>
          <a:lstStyle>
            <a:lvl1pPr marL="168275" indent="-168275" algn="l">
              <a:defRPr sz="1800" i="1" baseline="0">
                <a:solidFill>
                  <a:srgbClr val="4D5357"/>
                </a:solidFill>
              </a:defRPr>
            </a:lvl1pPr>
            <a:lvl2pPr algn="l">
              <a:defRPr sz="1800" i="1" baseline="0">
                <a:solidFill>
                  <a:schemeClr val="tx1"/>
                </a:solidFill>
              </a:defRPr>
            </a:lvl2pPr>
          </a:lstStyle>
          <a:p>
            <a:pPr lvl="0"/>
            <a:r>
              <a:rPr lang="en-US" dirty="0" smtClean="0"/>
              <a:t>Other information that may be critical to provide (e.g., indication of roles or timelines, more details specific to each recommendation)</a:t>
            </a:r>
          </a:p>
          <a:p>
            <a:pPr lvl="0"/>
            <a:endParaRPr lang="en-US" dirty="0" smtClean="0"/>
          </a:p>
          <a:p>
            <a:pPr lvl="0"/>
            <a:endParaRPr lang="en-US" dirty="0" smtClean="0"/>
          </a:p>
        </p:txBody>
      </p:sp>
      <p:sp>
        <p:nvSpPr>
          <p:cNvPr id="25" name="Text Placeholder 21"/>
          <p:cNvSpPr>
            <a:spLocks noGrp="1"/>
          </p:cNvSpPr>
          <p:nvPr>
            <p:ph type="body" sz="quarter" idx="23" hasCustomPrompt="1"/>
          </p:nvPr>
        </p:nvSpPr>
        <p:spPr>
          <a:xfrm>
            <a:off x="4788877" y="900953"/>
            <a:ext cx="4038600" cy="381000"/>
          </a:xfrm>
          <a:prstGeom prst="rect">
            <a:avLst/>
          </a:prstGeom>
        </p:spPr>
        <p:txBody>
          <a:bodyPr wrap="square" lIns="45720" rIns="45720">
            <a:spAutoFit/>
          </a:bodyPr>
          <a:lstStyle>
            <a:lvl1pPr marL="0" indent="0">
              <a:buFontTx/>
              <a:buNone/>
              <a:defRPr sz="1800" b="1" u="none" baseline="0">
                <a:solidFill>
                  <a:srgbClr val="4D5357"/>
                </a:solidFill>
              </a:defRPr>
            </a:lvl1pPr>
            <a:lvl2pPr>
              <a:buNone/>
              <a:defRPr sz="1600">
                <a:solidFill>
                  <a:schemeClr val="tx1"/>
                </a:solidFill>
              </a:defRPr>
            </a:lvl2pPr>
            <a:lvl3pPr>
              <a:buNone/>
              <a:defRPr sz="1600">
                <a:solidFill>
                  <a:schemeClr val="tx1"/>
                </a:solidFill>
              </a:defRPr>
            </a:lvl3pPr>
            <a:lvl4pPr>
              <a:buNone/>
              <a:defRPr sz="1600">
                <a:solidFill>
                  <a:schemeClr val="tx1"/>
                </a:solidFill>
              </a:defRPr>
            </a:lvl4pPr>
            <a:lvl5pPr>
              <a:buNone/>
              <a:defRPr sz="1600">
                <a:solidFill>
                  <a:schemeClr val="tx1"/>
                </a:solidFill>
              </a:defRPr>
            </a:lvl5pPr>
          </a:lstStyle>
          <a:p>
            <a:pPr lvl="0"/>
            <a:r>
              <a:rPr lang="en-US" dirty="0" smtClean="0"/>
              <a:t>Rationale</a:t>
            </a:r>
            <a:endParaRPr lang="en-US" dirty="0"/>
          </a:p>
        </p:txBody>
      </p:sp>
      <p:sp>
        <p:nvSpPr>
          <p:cNvPr id="27" name="Text Placeholder 21"/>
          <p:cNvSpPr>
            <a:spLocks noGrp="1"/>
          </p:cNvSpPr>
          <p:nvPr>
            <p:ph type="body" sz="quarter" idx="25" hasCustomPrompt="1"/>
          </p:nvPr>
        </p:nvSpPr>
        <p:spPr>
          <a:xfrm>
            <a:off x="4800600" y="3810000"/>
            <a:ext cx="4038600" cy="381000"/>
          </a:xfrm>
          <a:prstGeom prst="rect">
            <a:avLst/>
          </a:prstGeom>
        </p:spPr>
        <p:txBody>
          <a:bodyPr lIns="45720" rIns="45720">
            <a:spAutoFit/>
          </a:bodyPr>
          <a:lstStyle>
            <a:lvl1pPr marL="0" indent="0">
              <a:buFontTx/>
              <a:buNone/>
              <a:defRPr sz="1800" b="1" u="none" baseline="0">
                <a:solidFill>
                  <a:srgbClr val="4D5357"/>
                </a:solidFill>
              </a:defRPr>
            </a:lvl1pPr>
            <a:lvl2pPr>
              <a:buNone/>
              <a:defRPr sz="1600">
                <a:solidFill>
                  <a:schemeClr val="tx1"/>
                </a:solidFill>
              </a:defRPr>
            </a:lvl2pPr>
            <a:lvl3pPr>
              <a:buNone/>
              <a:defRPr sz="1600">
                <a:solidFill>
                  <a:schemeClr val="tx1"/>
                </a:solidFill>
              </a:defRPr>
            </a:lvl3pPr>
            <a:lvl4pPr>
              <a:buNone/>
              <a:defRPr sz="1600">
                <a:solidFill>
                  <a:schemeClr val="tx1"/>
                </a:solidFill>
              </a:defRPr>
            </a:lvl4pPr>
            <a:lvl5pPr>
              <a:buNone/>
              <a:defRPr sz="1600">
                <a:solidFill>
                  <a:schemeClr val="tx1"/>
                </a:solidFill>
              </a:defRPr>
            </a:lvl5pPr>
          </a:lstStyle>
          <a:p>
            <a:pPr lvl="0"/>
            <a:r>
              <a:rPr lang="en-US" dirty="0" smtClean="0"/>
              <a:t>Implementation steps</a:t>
            </a:r>
            <a:endParaRPr lang="en-US" dirty="0"/>
          </a:p>
        </p:txBody>
      </p:sp>
      <p:sp>
        <p:nvSpPr>
          <p:cNvPr id="20" name="Rectangle 19"/>
          <p:cNvSpPr/>
          <p:nvPr userDrawn="1"/>
        </p:nvSpPr>
        <p:spPr bwMode="auto">
          <a:xfrm>
            <a:off x="304800" y="825304"/>
            <a:ext cx="4038600" cy="2679895"/>
          </a:xfrm>
          <a:prstGeom prst="rect">
            <a:avLst/>
          </a:prstGeom>
          <a:solidFill>
            <a:schemeClr val="accent1">
              <a:lumMod val="40000"/>
              <a:lumOff val="60000"/>
            </a:schemeClr>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8" name="Text Placeholder 21"/>
          <p:cNvSpPr>
            <a:spLocks noGrp="1"/>
          </p:cNvSpPr>
          <p:nvPr>
            <p:ph type="body" sz="quarter" idx="26" hasCustomPrompt="1"/>
          </p:nvPr>
        </p:nvSpPr>
        <p:spPr>
          <a:xfrm>
            <a:off x="304800" y="3810000"/>
            <a:ext cx="4038600" cy="381000"/>
          </a:xfrm>
          <a:prstGeom prst="rect">
            <a:avLst/>
          </a:prstGeom>
        </p:spPr>
        <p:txBody>
          <a:bodyPr lIns="45720" rIns="45720">
            <a:spAutoFit/>
          </a:bodyPr>
          <a:lstStyle>
            <a:lvl1pPr marL="0" indent="0">
              <a:buFontTx/>
              <a:buNone/>
              <a:defRPr sz="1800" b="1" u="none" baseline="0">
                <a:solidFill>
                  <a:srgbClr val="4D5357"/>
                </a:solidFill>
              </a:defRPr>
            </a:lvl1pPr>
            <a:lvl2pPr>
              <a:buNone/>
              <a:defRPr sz="1600">
                <a:solidFill>
                  <a:schemeClr val="tx1"/>
                </a:solidFill>
              </a:defRPr>
            </a:lvl2pPr>
            <a:lvl3pPr>
              <a:buNone/>
              <a:defRPr sz="1600">
                <a:solidFill>
                  <a:schemeClr val="tx1"/>
                </a:solidFill>
              </a:defRPr>
            </a:lvl3pPr>
            <a:lvl4pPr>
              <a:buNone/>
              <a:defRPr sz="1600">
                <a:solidFill>
                  <a:schemeClr val="tx1"/>
                </a:solidFill>
              </a:defRPr>
            </a:lvl4pPr>
            <a:lvl5pPr>
              <a:buNone/>
              <a:defRPr sz="1600">
                <a:solidFill>
                  <a:schemeClr val="tx1"/>
                </a:solidFill>
              </a:defRPr>
            </a:lvl5pPr>
          </a:lstStyle>
          <a:p>
            <a:pPr lvl="0"/>
            <a:r>
              <a:rPr lang="en-US" dirty="0" smtClean="0"/>
              <a:t>Other supporting details</a:t>
            </a:r>
            <a:endParaRPr lang="en-US" dirty="0"/>
          </a:p>
        </p:txBody>
      </p:sp>
      <p:sp>
        <p:nvSpPr>
          <p:cNvPr id="19" name="Text Placeholder 31"/>
          <p:cNvSpPr>
            <a:spLocks noGrp="1"/>
          </p:cNvSpPr>
          <p:nvPr>
            <p:ph type="body" sz="quarter" idx="27" hasCustomPrompt="1"/>
          </p:nvPr>
        </p:nvSpPr>
        <p:spPr>
          <a:xfrm>
            <a:off x="4788877" y="1350820"/>
            <a:ext cx="4038600" cy="1865126"/>
          </a:xfrm>
          <a:prstGeom prst="rect">
            <a:avLst/>
          </a:prstGeom>
        </p:spPr>
        <p:txBody>
          <a:bodyPr wrap="square" lIns="45720" rIns="45720">
            <a:spAutoFit/>
          </a:bodyPr>
          <a:lstStyle>
            <a:lvl1pPr marL="168275" indent="-168275" algn="l">
              <a:defRPr lang="en-US" sz="1800" baseline="0" dirty="0" smtClean="0">
                <a:solidFill>
                  <a:srgbClr val="4D5357"/>
                </a:solidFill>
                <a:latin typeface="+mn-lt"/>
                <a:ea typeface="+mn-ea"/>
                <a:cs typeface="+mn-cs"/>
              </a:defRPr>
            </a:lvl1pPr>
            <a:lvl2pPr marL="633413" indent="-169863" algn="l">
              <a:defRPr lang="en-US" sz="1800" baseline="0" dirty="0" smtClean="0">
                <a:solidFill>
                  <a:srgbClr val="4D5357"/>
                </a:solidFill>
                <a:latin typeface="+mn-lt"/>
                <a:ea typeface="+mn-ea"/>
                <a:cs typeface="+mn-cs"/>
              </a:defRPr>
            </a:lvl2pPr>
          </a:lstStyle>
          <a:p>
            <a:pPr lvl="0"/>
            <a:r>
              <a:rPr lang="en-US" dirty="0" smtClean="0"/>
              <a:t>Provide concise rationale for the recommendations (including most critical supporting details)</a:t>
            </a:r>
          </a:p>
          <a:p>
            <a:pPr lvl="0"/>
            <a:r>
              <a:rPr lang="en-US" dirty="0" smtClean="0"/>
              <a:t>Use selective bolding to reinforce key points</a:t>
            </a:r>
          </a:p>
          <a:p>
            <a:pPr lvl="1"/>
            <a:r>
              <a:rPr lang="en-US" dirty="0" smtClean="0"/>
              <a:t>Sub bullet</a:t>
            </a:r>
            <a:endParaRPr lang="en-US" dirty="0"/>
          </a:p>
        </p:txBody>
      </p:sp>
      <p:sp>
        <p:nvSpPr>
          <p:cNvPr id="22"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
        <p:nvSpPr>
          <p:cNvPr id="18" name="Text Placeholder 17"/>
          <p:cNvSpPr>
            <a:spLocks noGrp="1"/>
          </p:cNvSpPr>
          <p:nvPr>
            <p:ph type="body" sz="quarter" idx="11" hasCustomPrompt="1"/>
          </p:nvPr>
        </p:nvSpPr>
        <p:spPr>
          <a:xfrm>
            <a:off x="304800" y="1358153"/>
            <a:ext cx="4038600" cy="701731"/>
          </a:xfrm>
          <a:prstGeom prst="rect">
            <a:avLst/>
          </a:prstGeom>
        </p:spPr>
        <p:txBody>
          <a:bodyPr wrap="square" lIns="45720" rIns="45720">
            <a:spAutoFit/>
          </a:bodyPr>
          <a:lstStyle>
            <a:lvl1pPr marL="280988" indent="-280988">
              <a:buClrTx/>
              <a:buFont typeface="+mj-lt"/>
              <a:buAutoNum type="arabicPeriod"/>
              <a:defRPr sz="1800" b="1" baseline="0">
                <a:solidFill>
                  <a:srgbClr val="4D5357"/>
                </a:solidFill>
              </a:defRPr>
            </a:lvl1pPr>
            <a:lvl2pPr>
              <a:buNone/>
              <a:defRPr/>
            </a:lvl2pPr>
            <a:lvl3pPr>
              <a:buNone/>
              <a:defRPr/>
            </a:lvl3pPr>
            <a:lvl4pPr>
              <a:buNone/>
              <a:defRPr/>
            </a:lvl4pPr>
            <a:lvl5pPr>
              <a:buNone/>
              <a:defRPr/>
            </a:lvl5pPr>
          </a:lstStyle>
          <a:p>
            <a:pPr lvl="0"/>
            <a:r>
              <a:rPr lang="en-US" dirty="0" smtClean="0"/>
              <a:t>Recommendation 1</a:t>
            </a:r>
          </a:p>
          <a:p>
            <a:pPr lvl="0"/>
            <a:r>
              <a:rPr lang="en-US" dirty="0" smtClean="0"/>
              <a:t>(Recommendation 2 – if needed)</a:t>
            </a:r>
            <a:endParaRPr lang="en-US" dirty="0"/>
          </a:p>
        </p:txBody>
      </p:sp>
      <p:sp>
        <p:nvSpPr>
          <p:cNvPr id="26" name="Text Placeholder 21"/>
          <p:cNvSpPr>
            <a:spLocks noGrp="1"/>
          </p:cNvSpPr>
          <p:nvPr>
            <p:ph type="body" sz="quarter" idx="24" hasCustomPrompt="1"/>
          </p:nvPr>
        </p:nvSpPr>
        <p:spPr>
          <a:xfrm>
            <a:off x="304800" y="900953"/>
            <a:ext cx="4038600" cy="381000"/>
          </a:xfrm>
          <a:prstGeom prst="rect">
            <a:avLst/>
          </a:prstGeom>
        </p:spPr>
        <p:txBody>
          <a:bodyPr lIns="45720" rIns="45720">
            <a:spAutoFit/>
          </a:bodyPr>
          <a:lstStyle>
            <a:lvl1pPr marL="0" indent="0">
              <a:buFontTx/>
              <a:buNone/>
              <a:defRPr sz="1800" b="1" u="none" baseline="0">
                <a:solidFill>
                  <a:srgbClr val="4D5357"/>
                </a:solidFill>
              </a:defRPr>
            </a:lvl1pPr>
            <a:lvl2pPr>
              <a:buNone/>
              <a:defRPr sz="1600">
                <a:solidFill>
                  <a:schemeClr val="tx1"/>
                </a:solidFill>
              </a:defRPr>
            </a:lvl2pPr>
            <a:lvl3pPr>
              <a:buNone/>
              <a:defRPr sz="1600">
                <a:solidFill>
                  <a:schemeClr val="tx1"/>
                </a:solidFill>
              </a:defRPr>
            </a:lvl3pPr>
            <a:lvl4pPr>
              <a:buNone/>
              <a:defRPr sz="1600">
                <a:solidFill>
                  <a:schemeClr val="tx1"/>
                </a:solidFill>
              </a:defRPr>
            </a:lvl4pPr>
            <a:lvl5pPr>
              <a:buNone/>
              <a:defRPr sz="1600">
                <a:solidFill>
                  <a:schemeClr val="tx1"/>
                </a:solidFill>
              </a:defRPr>
            </a:lvl5pPr>
          </a:lstStyle>
          <a:p>
            <a:pPr lvl="0"/>
            <a:r>
              <a:rPr lang="en-US" dirty="0" smtClean="0"/>
              <a:t>Recommendation</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bwMode="auto">
          <a:xfrm>
            <a:off x="533400" y="1905000"/>
            <a:ext cx="7772400" cy="6096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 name="Title 1"/>
          <p:cNvSpPr>
            <a:spLocks noGrp="1"/>
          </p:cNvSpPr>
          <p:nvPr>
            <p:ph type="title" hasCustomPrompt="1"/>
          </p:nvPr>
        </p:nvSpPr>
        <p:spPr>
          <a:xfrm>
            <a:off x="304800" y="1"/>
            <a:ext cx="8514460" cy="685800"/>
          </a:xfrm>
        </p:spPr>
        <p:txBody>
          <a:bodyPr/>
          <a:lstStyle>
            <a:lvl1pPr>
              <a:defRPr sz="2800"/>
            </a:lvl1pPr>
          </a:lstStyle>
          <a:p>
            <a:r>
              <a:rPr lang="en-US" dirty="0" smtClean="0"/>
              <a:t>Agenda</a:t>
            </a:r>
            <a:endParaRPr lang="en-US" dirty="0"/>
          </a:p>
        </p:txBody>
      </p:sp>
      <p:sp>
        <p:nvSpPr>
          <p:cNvPr id="15" name="Line 5"/>
          <p:cNvSpPr>
            <a:spLocks noChangeShapeType="1"/>
          </p:cNvSpPr>
          <p:nvPr userDrawn="1"/>
        </p:nvSpPr>
        <p:spPr bwMode="auto">
          <a:xfrm>
            <a:off x="565150" y="1611313"/>
            <a:ext cx="7532688" cy="0"/>
          </a:xfrm>
          <a:prstGeom prst="line">
            <a:avLst/>
          </a:prstGeom>
          <a:noFill/>
          <a:ln w="19050">
            <a:solidFill>
              <a:srgbClr val="DF332F"/>
            </a:solidFill>
            <a:prstDash val="sysDot"/>
            <a:round/>
            <a:headEnd/>
            <a:tailEnd/>
          </a:ln>
        </p:spPr>
        <p:txBody>
          <a:bodyPr lIns="45720" tIns="45720" rIns="45720" bIns="45720" anchor="ctr">
            <a:sp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828A8F"/>
              </a:solidFill>
              <a:effectLst/>
              <a:uLnTx/>
              <a:uFillTx/>
            </a:endParaRPr>
          </a:p>
        </p:txBody>
      </p:sp>
      <p:sp>
        <p:nvSpPr>
          <p:cNvPr id="27" name="Text Placeholder 26"/>
          <p:cNvSpPr>
            <a:spLocks noGrp="1"/>
          </p:cNvSpPr>
          <p:nvPr>
            <p:ph type="body" sz="quarter" idx="12" hasCustomPrompt="1"/>
          </p:nvPr>
        </p:nvSpPr>
        <p:spPr>
          <a:xfrm>
            <a:off x="533400" y="1143000"/>
            <a:ext cx="7772400" cy="523220"/>
          </a:xfrm>
          <a:prstGeom prst="rect">
            <a:avLst/>
          </a:prstGeom>
        </p:spPr>
        <p:txBody>
          <a:bodyPr wrap="square" lIns="45720" tIns="45720" rIns="45720" bIns="45720">
            <a:spAutoFit/>
          </a:bodyPr>
          <a:lstStyle>
            <a:lvl1pPr marL="0" indent="0">
              <a:buNone/>
              <a:defRPr sz="2800" b="1" baseline="0">
                <a:solidFill>
                  <a:srgbClr val="4D5357"/>
                </a:solidFill>
              </a:defRPr>
            </a:lvl1pPr>
            <a:lvl2pPr>
              <a:buNone/>
              <a:defRPr sz="1800" b="1">
                <a:solidFill>
                  <a:schemeClr val="tx1"/>
                </a:solidFill>
              </a:defRPr>
            </a:lvl2pPr>
            <a:lvl3pPr>
              <a:buNone/>
              <a:defRPr sz="1800" b="1">
                <a:solidFill>
                  <a:schemeClr val="tx1"/>
                </a:solidFill>
              </a:defRPr>
            </a:lvl3pPr>
            <a:lvl4pPr>
              <a:buNone/>
              <a:defRPr sz="1800" b="1">
                <a:solidFill>
                  <a:schemeClr val="tx1"/>
                </a:solidFill>
              </a:defRPr>
            </a:lvl4pPr>
            <a:lvl5pPr>
              <a:buNone/>
              <a:defRPr sz="1800" b="1">
                <a:solidFill>
                  <a:schemeClr val="tx1"/>
                </a:solidFill>
              </a:defRPr>
            </a:lvl5pPr>
          </a:lstStyle>
          <a:p>
            <a:pPr lvl="0"/>
            <a:r>
              <a:rPr lang="en-US" dirty="0" smtClean="0"/>
              <a:t>Date: time (e.g., July 26, 9 a.m.-noon)</a:t>
            </a:r>
            <a:endParaRPr lang="en-US" dirty="0"/>
          </a:p>
        </p:txBody>
      </p:sp>
      <p:sp>
        <p:nvSpPr>
          <p:cNvPr id="29" name="Text Placeholder 28"/>
          <p:cNvSpPr>
            <a:spLocks noGrp="1"/>
          </p:cNvSpPr>
          <p:nvPr>
            <p:ph type="body" sz="quarter" idx="13" hasCustomPrompt="1"/>
          </p:nvPr>
        </p:nvSpPr>
        <p:spPr>
          <a:xfrm>
            <a:off x="533400" y="2057400"/>
            <a:ext cx="7543800" cy="369332"/>
          </a:xfrm>
          <a:prstGeom prst="rect">
            <a:avLst/>
          </a:prstGeom>
        </p:spPr>
        <p:txBody>
          <a:bodyPr lIns="45720" tIns="45720" rIns="45720" bIns="45720">
            <a:spAutoFit/>
          </a:bodyPr>
          <a:lstStyle>
            <a:lvl1pPr marL="168275" indent="-168275">
              <a:defRPr sz="1800" b="1" baseline="0">
                <a:solidFill>
                  <a:schemeClr val="bg1"/>
                </a:solidFill>
              </a:defRPr>
            </a:lvl1pPr>
            <a:lvl2pPr>
              <a:buNone/>
              <a:defRPr sz="1400" b="1">
                <a:solidFill>
                  <a:schemeClr val="bg1"/>
                </a:solidFill>
              </a:defRPr>
            </a:lvl2pPr>
            <a:lvl3pPr>
              <a:defRPr sz="1400" b="1"/>
            </a:lvl3pPr>
            <a:lvl4pPr>
              <a:defRPr sz="1400" b="1"/>
            </a:lvl4pPr>
            <a:lvl5pPr>
              <a:defRPr sz="1400" b="1"/>
            </a:lvl5pPr>
          </a:lstStyle>
          <a:p>
            <a:pPr lvl="0"/>
            <a:r>
              <a:rPr lang="en-US" dirty="0" smtClean="0"/>
              <a:t>Agenda item 1</a:t>
            </a:r>
          </a:p>
        </p:txBody>
      </p:sp>
      <p:sp>
        <p:nvSpPr>
          <p:cNvPr id="30" name="Text Placeholder 28"/>
          <p:cNvSpPr>
            <a:spLocks noGrp="1"/>
          </p:cNvSpPr>
          <p:nvPr>
            <p:ph type="body" sz="quarter" idx="14" hasCustomPrompt="1"/>
          </p:nvPr>
        </p:nvSpPr>
        <p:spPr>
          <a:xfrm>
            <a:off x="533400" y="2870200"/>
            <a:ext cx="7772400" cy="369332"/>
          </a:xfrm>
          <a:prstGeom prst="rect">
            <a:avLst/>
          </a:prstGeom>
        </p:spPr>
        <p:txBody>
          <a:bodyPr lIns="45720" tIns="45720" rIns="45720" bIns="45720">
            <a:spAutoFit/>
          </a:bodyPr>
          <a:lstStyle>
            <a:lvl1pPr marL="168275" indent="-168275">
              <a:defRPr sz="1800" b="1" baseline="0">
                <a:solidFill>
                  <a:schemeClr val="accent1"/>
                </a:solidFill>
              </a:defRPr>
            </a:lvl1pPr>
            <a:lvl2pPr>
              <a:buNone/>
              <a:defRPr sz="1400" b="1">
                <a:solidFill>
                  <a:schemeClr val="bg1"/>
                </a:solidFill>
              </a:defRPr>
            </a:lvl2pPr>
            <a:lvl3pPr>
              <a:defRPr sz="1400" b="1"/>
            </a:lvl3pPr>
            <a:lvl4pPr>
              <a:defRPr sz="1400" b="1"/>
            </a:lvl4pPr>
            <a:lvl5pPr>
              <a:defRPr sz="1400" b="1"/>
            </a:lvl5pPr>
          </a:lstStyle>
          <a:p>
            <a:pPr lvl="0"/>
            <a:r>
              <a:rPr lang="en-US" dirty="0" smtClean="0"/>
              <a:t>Agenda item 2</a:t>
            </a:r>
          </a:p>
        </p:txBody>
      </p:sp>
      <p:sp>
        <p:nvSpPr>
          <p:cNvPr id="31" name="Text Placeholder 28"/>
          <p:cNvSpPr>
            <a:spLocks noGrp="1"/>
          </p:cNvSpPr>
          <p:nvPr>
            <p:ph type="body" sz="quarter" idx="15" hasCustomPrompt="1"/>
          </p:nvPr>
        </p:nvSpPr>
        <p:spPr>
          <a:xfrm>
            <a:off x="533400" y="3683000"/>
            <a:ext cx="7772400" cy="369332"/>
          </a:xfrm>
          <a:prstGeom prst="rect">
            <a:avLst/>
          </a:prstGeom>
        </p:spPr>
        <p:txBody>
          <a:bodyPr lIns="45720" tIns="45720" rIns="45720" bIns="45720">
            <a:spAutoFit/>
          </a:bodyPr>
          <a:lstStyle>
            <a:lvl1pPr marL="168275" indent="-168275">
              <a:defRPr sz="1800" b="1" baseline="0">
                <a:solidFill>
                  <a:schemeClr val="accent1"/>
                </a:solidFill>
              </a:defRPr>
            </a:lvl1pPr>
            <a:lvl2pPr>
              <a:defRPr sz="1400" b="1"/>
            </a:lvl2pPr>
            <a:lvl3pPr>
              <a:defRPr sz="1400" b="1"/>
            </a:lvl3pPr>
            <a:lvl4pPr>
              <a:defRPr sz="1400" b="1"/>
            </a:lvl4pPr>
            <a:lvl5pPr>
              <a:defRPr sz="1400" b="1"/>
            </a:lvl5pPr>
          </a:lstStyle>
          <a:p>
            <a:pPr lvl="0"/>
            <a:r>
              <a:rPr lang="en-US" dirty="0" smtClean="0"/>
              <a:t>Agenda item 3</a:t>
            </a:r>
            <a:endParaRPr lang="en-US" dirty="0"/>
          </a:p>
        </p:txBody>
      </p:sp>
      <p:sp>
        <p:nvSpPr>
          <p:cNvPr id="32" name="Text Placeholder 28"/>
          <p:cNvSpPr>
            <a:spLocks noGrp="1"/>
          </p:cNvSpPr>
          <p:nvPr>
            <p:ph type="body" sz="quarter" idx="16" hasCustomPrompt="1"/>
          </p:nvPr>
        </p:nvSpPr>
        <p:spPr>
          <a:xfrm>
            <a:off x="533400" y="4495800"/>
            <a:ext cx="7772400" cy="369332"/>
          </a:xfrm>
          <a:prstGeom prst="rect">
            <a:avLst/>
          </a:prstGeom>
        </p:spPr>
        <p:txBody>
          <a:bodyPr lIns="45720" tIns="45720" rIns="45720" bIns="45720">
            <a:spAutoFit/>
          </a:bodyPr>
          <a:lstStyle>
            <a:lvl1pPr marL="168275" indent="-168275">
              <a:defRPr sz="1800" b="1" baseline="0">
                <a:solidFill>
                  <a:schemeClr val="accent1"/>
                </a:solidFill>
              </a:defRPr>
            </a:lvl1pPr>
            <a:lvl2pPr>
              <a:defRPr sz="1400" b="1"/>
            </a:lvl2pPr>
            <a:lvl3pPr>
              <a:defRPr sz="1400" b="1"/>
            </a:lvl3pPr>
            <a:lvl4pPr>
              <a:defRPr sz="1400" b="1"/>
            </a:lvl4pPr>
            <a:lvl5pPr>
              <a:defRPr sz="1400" b="1"/>
            </a:lvl5pPr>
          </a:lstStyle>
          <a:p>
            <a:pPr lvl="0"/>
            <a:r>
              <a:rPr lang="en-US" dirty="0" smtClean="0"/>
              <a:t>Agenda item 4</a:t>
            </a:r>
            <a:endParaRPr lang="en-US" dirty="0"/>
          </a:p>
        </p:txBody>
      </p:sp>
      <p:sp>
        <p:nvSpPr>
          <p:cNvPr id="12"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ree row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34400" cy="685800"/>
          </a:xfrm>
        </p:spPr>
        <p:txBody>
          <a:bodyPr/>
          <a:lstStyle>
            <a:lvl1pPr>
              <a:defRPr sz="2800"/>
            </a:lvl1pPr>
          </a:lstStyle>
          <a:p>
            <a:r>
              <a:rPr lang="en-US" dirty="0" smtClean="0"/>
              <a:t>Timeline 1</a:t>
            </a:r>
            <a:endParaRPr lang="en-US" dirty="0"/>
          </a:p>
        </p:txBody>
      </p:sp>
      <p:sp>
        <p:nvSpPr>
          <p:cNvPr id="23" name="Text Placeholder 22"/>
          <p:cNvSpPr>
            <a:spLocks noGrp="1"/>
          </p:cNvSpPr>
          <p:nvPr>
            <p:ph type="body" sz="quarter" idx="11" hasCustomPrompt="1"/>
          </p:nvPr>
        </p:nvSpPr>
        <p:spPr>
          <a:xfrm>
            <a:off x="304800" y="838200"/>
            <a:ext cx="8534400" cy="369332"/>
          </a:xfrm>
          <a:prstGeom prst="rect">
            <a:avLst/>
          </a:prstGeom>
        </p:spPr>
        <p:txBody>
          <a:bodyPr wrap="square" lIns="45720" rIns="45720">
            <a:spAutoFit/>
          </a:bodyPr>
          <a:lstStyle>
            <a:lvl1pPr marL="0" indent="0">
              <a:buNone/>
              <a:defRPr sz="1800" i="1">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Headline</a:t>
            </a:r>
            <a:endParaRPr lang="en-US" dirty="0"/>
          </a:p>
        </p:txBody>
      </p:sp>
      <p:sp>
        <p:nvSpPr>
          <p:cNvPr id="1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sp>
        <p:nvSpPr>
          <p:cNvPr id="17" name="Text Placeholder 22"/>
          <p:cNvSpPr>
            <a:spLocks noGrp="1"/>
          </p:cNvSpPr>
          <p:nvPr>
            <p:ph type="body" sz="quarter" idx="12" hasCustomPrompt="1"/>
          </p:nvPr>
        </p:nvSpPr>
        <p:spPr>
          <a:xfrm>
            <a:off x="304800" y="2671174"/>
            <a:ext cx="3352800" cy="307777"/>
          </a:xfrm>
          <a:prstGeom prst="rect">
            <a:avLst/>
          </a:prstGeom>
        </p:spPr>
        <p:txBody>
          <a:bodyPr wrap="square" lIns="45720" rIns="45720">
            <a:spAutoFit/>
          </a:bodyPr>
          <a:lstStyle>
            <a:lvl1pPr marL="0" indent="0">
              <a:buNone/>
              <a:defRPr sz="14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Activity A</a:t>
            </a:r>
            <a:endParaRPr lang="en-US" dirty="0"/>
          </a:p>
        </p:txBody>
      </p:sp>
      <p:sp>
        <p:nvSpPr>
          <p:cNvPr id="18" name="Text Placeholder 22"/>
          <p:cNvSpPr>
            <a:spLocks noGrp="1"/>
          </p:cNvSpPr>
          <p:nvPr>
            <p:ph type="body" sz="quarter" idx="13" hasCustomPrompt="1"/>
          </p:nvPr>
        </p:nvSpPr>
        <p:spPr>
          <a:xfrm>
            <a:off x="304800" y="3585574"/>
            <a:ext cx="3352800" cy="307777"/>
          </a:xfrm>
          <a:prstGeom prst="rect">
            <a:avLst/>
          </a:prstGeom>
        </p:spPr>
        <p:txBody>
          <a:bodyPr wrap="square" lIns="45720" rIns="45720">
            <a:spAutoFit/>
          </a:bodyPr>
          <a:lstStyle>
            <a:lvl1pPr marL="0" indent="0">
              <a:buNone/>
              <a:defRPr sz="1400" i="0" baseline="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Milestone / Meeting #3</a:t>
            </a:r>
            <a:endParaRPr lang="en-US" dirty="0"/>
          </a:p>
        </p:txBody>
      </p:sp>
      <p:sp>
        <p:nvSpPr>
          <p:cNvPr id="19" name="Text Placeholder 22"/>
          <p:cNvSpPr>
            <a:spLocks noGrp="1"/>
          </p:cNvSpPr>
          <p:nvPr>
            <p:ph type="body" sz="quarter" idx="14" hasCustomPrompt="1"/>
          </p:nvPr>
        </p:nvSpPr>
        <p:spPr>
          <a:xfrm>
            <a:off x="304800" y="3128374"/>
            <a:ext cx="3352800" cy="307777"/>
          </a:xfrm>
          <a:prstGeom prst="rect">
            <a:avLst/>
          </a:prstGeom>
        </p:spPr>
        <p:txBody>
          <a:bodyPr wrap="square" lIns="45720" rIns="45720">
            <a:spAutoFit/>
          </a:bodyPr>
          <a:lstStyle>
            <a:lvl1pPr marL="0" indent="0">
              <a:buNone/>
              <a:defRPr sz="1400" i="0" baseline="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Activity B</a:t>
            </a:r>
            <a:endParaRPr lang="en-US" dirty="0"/>
          </a:p>
        </p:txBody>
      </p:sp>
      <p:sp>
        <p:nvSpPr>
          <p:cNvPr id="20" name="Text Placeholder 22"/>
          <p:cNvSpPr>
            <a:spLocks noGrp="1"/>
          </p:cNvSpPr>
          <p:nvPr>
            <p:ph type="body" sz="quarter" idx="15" hasCustomPrompt="1"/>
          </p:nvPr>
        </p:nvSpPr>
        <p:spPr>
          <a:xfrm>
            <a:off x="304800" y="4042774"/>
            <a:ext cx="3352800" cy="307777"/>
          </a:xfrm>
          <a:prstGeom prst="rect">
            <a:avLst/>
          </a:prstGeom>
        </p:spPr>
        <p:txBody>
          <a:bodyPr wrap="square" lIns="45720" rIns="45720">
            <a:spAutoFit/>
          </a:bodyPr>
          <a:lstStyle>
            <a:lvl1pPr marL="0" indent="0">
              <a:buNone/>
              <a:defRPr sz="1400" i="0" baseline="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Activity C</a:t>
            </a:r>
            <a:endParaRPr lang="en-US" dirty="0"/>
          </a:p>
        </p:txBody>
      </p:sp>
      <p:sp>
        <p:nvSpPr>
          <p:cNvPr id="21" name="Text Placeholder 22"/>
          <p:cNvSpPr>
            <a:spLocks noGrp="1"/>
          </p:cNvSpPr>
          <p:nvPr>
            <p:ph type="body" sz="quarter" idx="16" hasCustomPrompt="1"/>
          </p:nvPr>
        </p:nvSpPr>
        <p:spPr>
          <a:xfrm>
            <a:off x="304800" y="4499974"/>
            <a:ext cx="3352800" cy="307777"/>
          </a:xfrm>
          <a:prstGeom prst="rect">
            <a:avLst/>
          </a:prstGeom>
        </p:spPr>
        <p:txBody>
          <a:bodyPr wrap="square" lIns="45720" rIns="45720">
            <a:spAutoFit/>
          </a:bodyPr>
          <a:lstStyle>
            <a:lvl1pPr marL="0" indent="0">
              <a:buNone/>
              <a:defRPr sz="1400" i="0" baseline="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Activity D</a:t>
            </a:r>
            <a:endParaRPr lang="en-US" dirty="0"/>
          </a:p>
        </p:txBody>
      </p:sp>
      <p:sp>
        <p:nvSpPr>
          <p:cNvPr id="22" name="Text Placeholder 22"/>
          <p:cNvSpPr>
            <a:spLocks noGrp="1"/>
          </p:cNvSpPr>
          <p:nvPr>
            <p:ph type="body" sz="quarter" idx="17" hasCustomPrompt="1"/>
          </p:nvPr>
        </p:nvSpPr>
        <p:spPr>
          <a:xfrm>
            <a:off x="304800" y="4957174"/>
            <a:ext cx="3352800" cy="307777"/>
          </a:xfrm>
          <a:prstGeom prst="rect">
            <a:avLst/>
          </a:prstGeom>
        </p:spPr>
        <p:txBody>
          <a:bodyPr wrap="square" lIns="45720" rIns="45720">
            <a:spAutoFit/>
          </a:bodyPr>
          <a:lstStyle>
            <a:lvl1pPr marL="0" indent="0">
              <a:buNone/>
              <a:defRPr sz="1400" i="0" baseline="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Milestone / Meeting #3</a:t>
            </a:r>
            <a:endParaRPr lang="en-US" dirty="0"/>
          </a:p>
        </p:txBody>
      </p:sp>
      <p:sp>
        <p:nvSpPr>
          <p:cNvPr id="4" name="Rectangle 3"/>
          <p:cNvSpPr/>
          <p:nvPr userDrawn="1"/>
        </p:nvSpPr>
        <p:spPr bwMode="auto">
          <a:xfrm>
            <a:off x="3975847" y="2671174"/>
            <a:ext cx="1676400" cy="3048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4" name="Rectangle 23"/>
          <p:cNvSpPr/>
          <p:nvPr userDrawn="1"/>
        </p:nvSpPr>
        <p:spPr bwMode="auto">
          <a:xfrm>
            <a:off x="4509247" y="3128374"/>
            <a:ext cx="1676400" cy="3048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7" name="Rectangle 26"/>
          <p:cNvSpPr/>
          <p:nvPr userDrawn="1"/>
        </p:nvSpPr>
        <p:spPr bwMode="auto">
          <a:xfrm>
            <a:off x="5804647" y="4042774"/>
            <a:ext cx="1676400" cy="3048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8" name="Rectangle 27"/>
          <p:cNvSpPr/>
          <p:nvPr userDrawn="1"/>
        </p:nvSpPr>
        <p:spPr bwMode="auto">
          <a:xfrm>
            <a:off x="6414247" y="4499974"/>
            <a:ext cx="1676400" cy="304800"/>
          </a:xfrm>
          <a:prstGeom prst="rect">
            <a:avLst/>
          </a:prstGeom>
          <a:solidFill>
            <a:srgbClr val="4DC5E2"/>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cxnSp>
        <p:nvCxnSpPr>
          <p:cNvPr id="6" name="Straight Connector 5"/>
          <p:cNvCxnSpPr/>
          <p:nvPr userDrawn="1"/>
        </p:nvCxnSpPr>
        <p:spPr bwMode="auto">
          <a:xfrm>
            <a:off x="3975847" y="2442574"/>
            <a:ext cx="4724400" cy="0"/>
          </a:xfrm>
          <a:prstGeom prst="line">
            <a:avLst/>
          </a:prstGeom>
          <a:solidFill>
            <a:srgbClr val="DF332F"/>
          </a:solidFill>
          <a:ln w="9525" cap="flat" cmpd="sng" algn="ctr">
            <a:solidFill>
              <a:srgbClr val="828A8F"/>
            </a:solidFill>
            <a:prstDash val="solid"/>
            <a:round/>
            <a:headEnd type="none" w="med" len="med"/>
            <a:tailEnd type="none" w="med" len="med"/>
          </a:ln>
          <a:effectLst/>
        </p:spPr>
      </p:cxnSp>
      <p:sp>
        <p:nvSpPr>
          <p:cNvPr id="7" name="Oval 6"/>
          <p:cNvSpPr/>
          <p:nvPr userDrawn="1"/>
        </p:nvSpPr>
        <p:spPr bwMode="auto">
          <a:xfrm>
            <a:off x="5510605" y="3616054"/>
            <a:ext cx="274320" cy="274320"/>
          </a:xfrm>
          <a:prstGeom prst="ellipse">
            <a:avLst/>
          </a:prstGeom>
          <a:solidFill>
            <a:schemeClr val="accent3"/>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30" name="Oval 29"/>
          <p:cNvSpPr/>
          <p:nvPr userDrawn="1"/>
        </p:nvSpPr>
        <p:spPr bwMode="auto">
          <a:xfrm>
            <a:off x="8129196" y="4957174"/>
            <a:ext cx="274320" cy="274320"/>
          </a:xfrm>
          <a:prstGeom prst="ellipse">
            <a:avLst/>
          </a:prstGeom>
          <a:solidFill>
            <a:schemeClr val="accent3"/>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31" name="Text Placeholder 22"/>
          <p:cNvSpPr>
            <a:spLocks noGrp="1"/>
          </p:cNvSpPr>
          <p:nvPr>
            <p:ph type="body" sz="quarter" idx="18" hasCustomPrompt="1"/>
          </p:nvPr>
        </p:nvSpPr>
        <p:spPr>
          <a:xfrm>
            <a:off x="3984812" y="1981200"/>
            <a:ext cx="981635" cy="461665"/>
          </a:xfrm>
          <a:prstGeom prst="rect">
            <a:avLst/>
          </a:prstGeom>
        </p:spPr>
        <p:txBody>
          <a:bodyPr wrap="square" lIns="45720" rIns="45720">
            <a:spAutoFit/>
          </a:bodyPr>
          <a:lstStyle>
            <a:lvl1pPr marL="0" indent="0">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Week / Month</a:t>
            </a:r>
            <a:endParaRPr lang="en-US" dirty="0"/>
          </a:p>
        </p:txBody>
      </p:sp>
      <p:sp>
        <p:nvSpPr>
          <p:cNvPr id="32" name="Text Placeholder 22"/>
          <p:cNvSpPr>
            <a:spLocks noGrp="1"/>
          </p:cNvSpPr>
          <p:nvPr>
            <p:ph type="body" sz="quarter" idx="19" hasCustomPrompt="1"/>
          </p:nvPr>
        </p:nvSpPr>
        <p:spPr>
          <a:xfrm>
            <a:off x="5271247" y="1985374"/>
            <a:ext cx="981635" cy="461665"/>
          </a:xfrm>
          <a:prstGeom prst="rect">
            <a:avLst/>
          </a:prstGeom>
        </p:spPr>
        <p:txBody>
          <a:bodyPr wrap="square" lIns="45720" rIns="45720">
            <a:spAutoFit/>
          </a:bodyPr>
          <a:lstStyle>
            <a:lvl1pPr marL="0" indent="0">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Week / Month</a:t>
            </a:r>
            <a:endParaRPr lang="en-US" dirty="0"/>
          </a:p>
        </p:txBody>
      </p:sp>
      <p:sp>
        <p:nvSpPr>
          <p:cNvPr id="33" name="Text Placeholder 22"/>
          <p:cNvSpPr>
            <a:spLocks noGrp="1"/>
          </p:cNvSpPr>
          <p:nvPr>
            <p:ph type="body" sz="quarter" idx="20" hasCustomPrompt="1"/>
          </p:nvPr>
        </p:nvSpPr>
        <p:spPr>
          <a:xfrm>
            <a:off x="6566647" y="1985374"/>
            <a:ext cx="981635" cy="461665"/>
          </a:xfrm>
          <a:prstGeom prst="rect">
            <a:avLst/>
          </a:prstGeom>
        </p:spPr>
        <p:txBody>
          <a:bodyPr wrap="square" lIns="45720" rIns="45720">
            <a:spAutoFit/>
          </a:bodyPr>
          <a:lstStyle>
            <a:lvl1pPr marL="0" indent="0">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Week / Month</a:t>
            </a:r>
            <a:endParaRPr lang="en-US" dirty="0"/>
          </a:p>
        </p:txBody>
      </p:sp>
      <p:sp>
        <p:nvSpPr>
          <p:cNvPr id="34" name="Text Placeholder 22"/>
          <p:cNvSpPr>
            <a:spLocks noGrp="1"/>
          </p:cNvSpPr>
          <p:nvPr>
            <p:ph type="body" sz="quarter" idx="21" hasCustomPrompt="1"/>
          </p:nvPr>
        </p:nvSpPr>
        <p:spPr>
          <a:xfrm>
            <a:off x="7848600" y="1985374"/>
            <a:ext cx="981635" cy="461665"/>
          </a:xfrm>
          <a:prstGeom prst="rect">
            <a:avLst/>
          </a:prstGeom>
        </p:spPr>
        <p:txBody>
          <a:bodyPr wrap="square" lIns="45720" rIns="45720">
            <a:spAutoFit/>
          </a:bodyPr>
          <a:lstStyle>
            <a:lvl1pPr marL="0" indent="0">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Week / Month</a:t>
            </a:r>
            <a:endParaRPr lang="en-US" dirty="0"/>
          </a:p>
        </p:txBody>
      </p:sp>
    </p:spTree>
    <p:extLst>
      <p:ext uri="{BB962C8B-B14F-4D97-AF65-F5344CB8AC3E}">
        <p14:creationId xmlns:p14="http://schemas.microsoft.com/office/powerpoint/2010/main" val="942769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
            <a:ext cx="8515350" cy="685800"/>
          </a:xfrm>
        </p:spPr>
        <p:txBody>
          <a:bodyPr/>
          <a:lstStyle>
            <a:lvl1pPr>
              <a:defRPr sz="2800"/>
            </a:lvl1pPr>
          </a:lstStyle>
          <a:p>
            <a:r>
              <a:rPr lang="en-US" dirty="0" smtClean="0"/>
              <a:t>Timeline 2</a:t>
            </a:r>
            <a:endParaRPr lang="en-US" dirty="0"/>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54DD2184-8D23-4AE6-A307-7B6D5D83248B}" type="slidenum">
              <a:rPr lang="en-US" smtClean="0"/>
              <a:pPr/>
              <a:t>‹#›</a:t>
            </a:fld>
            <a:endParaRPr lang="en-US" dirty="0"/>
          </a:p>
        </p:txBody>
      </p:sp>
      <p:cxnSp>
        <p:nvCxnSpPr>
          <p:cNvPr id="7" name="Straight Arrow Connector 6"/>
          <p:cNvCxnSpPr/>
          <p:nvPr userDrawn="1"/>
        </p:nvCxnSpPr>
        <p:spPr bwMode="auto">
          <a:xfrm>
            <a:off x="304800" y="3125374"/>
            <a:ext cx="8534400" cy="0"/>
          </a:xfrm>
          <a:prstGeom prst="straightConnector1">
            <a:avLst/>
          </a:prstGeom>
          <a:solidFill>
            <a:srgbClr val="DF332F"/>
          </a:solidFill>
          <a:ln w="76200" cap="flat" cmpd="sng" algn="ctr">
            <a:solidFill>
              <a:schemeClr val="accent1"/>
            </a:solidFill>
            <a:prstDash val="solid"/>
            <a:round/>
            <a:headEnd type="triangle" w="med" len="med"/>
            <a:tailEnd type="triangle" w="med" len="med"/>
          </a:ln>
          <a:effectLst/>
        </p:spPr>
      </p:cxnSp>
      <p:cxnSp>
        <p:nvCxnSpPr>
          <p:cNvPr id="11" name="Straight Connector 10"/>
          <p:cNvCxnSpPr/>
          <p:nvPr userDrawn="1"/>
        </p:nvCxnSpPr>
        <p:spPr bwMode="auto">
          <a:xfrm>
            <a:off x="762000"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2" name="Straight Connector 11"/>
          <p:cNvCxnSpPr/>
          <p:nvPr userDrawn="1"/>
        </p:nvCxnSpPr>
        <p:spPr bwMode="auto">
          <a:xfrm>
            <a:off x="1454727"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3" name="Straight Connector 12"/>
          <p:cNvCxnSpPr/>
          <p:nvPr userDrawn="1"/>
        </p:nvCxnSpPr>
        <p:spPr bwMode="auto">
          <a:xfrm>
            <a:off x="2147454"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4" name="Straight Connector 13"/>
          <p:cNvCxnSpPr/>
          <p:nvPr userDrawn="1"/>
        </p:nvCxnSpPr>
        <p:spPr bwMode="auto">
          <a:xfrm>
            <a:off x="2840181"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5" name="Straight Connector 14"/>
          <p:cNvCxnSpPr/>
          <p:nvPr userDrawn="1"/>
        </p:nvCxnSpPr>
        <p:spPr bwMode="auto">
          <a:xfrm>
            <a:off x="3532908"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6" name="Straight Connector 15"/>
          <p:cNvCxnSpPr/>
          <p:nvPr userDrawn="1"/>
        </p:nvCxnSpPr>
        <p:spPr bwMode="auto">
          <a:xfrm>
            <a:off x="4225635"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7" name="Straight Connector 16"/>
          <p:cNvCxnSpPr/>
          <p:nvPr userDrawn="1"/>
        </p:nvCxnSpPr>
        <p:spPr bwMode="auto">
          <a:xfrm>
            <a:off x="4918362"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8" name="Straight Connector 17"/>
          <p:cNvCxnSpPr/>
          <p:nvPr userDrawn="1"/>
        </p:nvCxnSpPr>
        <p:spPr bwMode="auto">
          <a:xfrm>
            <a:off x="5611089"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19" name="Straight Connector 18"/>
          <p:cNvCxnSpPr/>
          <p:nvPr userDrawn="1"/>
        </p:nvCxnSpPr>
        <p:spPr bwMode="auto">
          <a:xfrm>
            <a:off x="6303816"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20" name="Straight Connector 19"/>
          <p:cNvCxnSpPr/>
          <p:nvPr userDrawn="1"/>
        </p:nvCxnSpPr>
        <p:spPr bwMode="auto">
          <a:xfrm>
            <a:off x="6996543"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21" name="Straight Connector 20"/>
          <p:cNvCxnSpPr/>
          <p:nvPr userDrawn="1"/>
        </p:nvCxnSpPr>
        <p:spPr bwMode="auto">
          <a:xfrm>
            <a:off x="7689270"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cxnSp>
        <p:nvCxnSpPr>
          <p:cNvPr id="22" name="Straight Connector 21"/>
          <p:cNvCxnSpPr/>
          <p:nvPr userDrawn="1"/>
        </p:nvCxnSpPr>
        <p:spPr bwMode="auto">
          <a:xfrm>
            <a:off x="8382000" y="2933700"/>
            <a:ext cx="0" cy="381000"/>
          </a:xfrm>
          <a:prstGeom prst="line">
            <a:avLst/>
          </a:prstGeom>
          <a:solidFill>
            <a:srgbClr val="DF332F"/>
          </a:solidFill>
          <a:ln w="9525" cap="flat" cmpd="sng" algn="ctr">
            <a:solidFill>
              <a:schemeClr val="accent1"/>
            </a:solidFill>
            <a:prstDash val="solid"/>
            <a:round/>
            <a:headEnd type="none" w="med" len="med"/>
            <a:tailEnd type="none" w="med" len="med"/>
          </a:ln>
          <a:effectLst/>
        </p:spPr>
      </p:cxnSp>
      <p:sp>
        <p:nvSpPr>
          <p:cNvPr id="23" name="Text Placeholder 22"/>
          <p:cNvSpPr>
            <a:spLocks noGrp="1"/>
          </p:cNvSpPr>
          <p:nvPr>
            <p:ph type="body" sz="quarter" idx="18" hasCustomPrompt="1"/>
          </p:nvPr>
        </p:nvSpPr>
        <p:spPr>
          <a:xfrm>
            <a:off x="478491"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4" name="Text Placeholder 22"/>
          <p:cNvSpPr>
            <a:spLocks noGrp="1"/>
          </p:cNvSpPr>
          <p:nvPr>
            <p:ph type="body" sz="quarter" idx="19" hasCustomPrompt="1"/>
          </p:nvPr>
        </p:nvSpPr>
        <p:spPr>
          <a:xfrm>
            <a:off x="1171218"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5" name="Text Placeholder 22"/>
          <p:cNvSpPr>
            <a:spLocks noGrp="1"/>
          </p:cNvSpPr>
          <p:nvPr>
            <p:ph type="body" sz="quarter" idx="20" hasCustomPrompt="1"/>
          </p:nvPr>
        </p:nvSpPr>
        <p:spPr>
          <a:xfrm>
            <a:off x="1863945"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6" name="Text Placeholder 22"/>
          <p:cNvSpPr>
            <a:spLocks noGrp="1"/>
          </p:cNvSpPr>
          <p:nvPr>
            <p:ph type="body" sz="quarter" idx="21" hasCustomPrompt="1"/>
          </p:nvPr>
        </p:nvSpPr>
        <p:spPr>
          <a:xfrm>
            <a:off x="2556672"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7" name="Text Placeholder 22"/>
          <p:cNvSpPr>
            <a:spLocks noGrp="1"/>
          </p:cNvSpPr>
          <p:nvPr>
            <p:ph type="body" sz="quarter" idx="22" hasCustomPrompt="1"/>
          </p:nvPr>
        </p:nvSpPr>
        <p:spPr>
          <a:xfrm>
            <a:off x="3249399"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8" name="Text Placeholder 22"/>
          <p:cNvSpPr>
            <a:spLocks noGrp="1"/>
          </p:cNvSpPr>
          <p:nvPr>
            <p:ph type="body" sz="quarter" idx="23" hasCustomPrompt="1"/>
          </p:nvPr>
        </p:nvSpPr>
        <p:spPr>
          <a:xfrm>
            <a:off x="3942126"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29" name="Text Placeholder 22"/>
          <p:cNvSpPr>
            <a:spLocks noGrp="1"/>
          </p:cNvSpPr>
          <p:nvPr>
            <p:ph type="body" sz="quarter" idx="24" hasCustomPrompt="1"/>
          </p:nvPr>
        </p:nvSpPr>
        <p:spPr>
          <a:xfrm>
            <a:off x="4634853"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0" name="Text Placeholder 22"/>
          <p:cNvSpPr>
            <a:spLocks noGrp="1"/>
          </p:cNvSpPr>
          <p:nvPr>
            <p:ph type="body" sz="quarter" idx="25" hasCustomPrompt="1"/>
          </p:nvPr>
        </p:nvSpPr>
        <p:spPr>
          <a:xfrm>
            <a:off x="5327580"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1" name="Text Placeholder 22"/>
          <p:cNvSpPr>
            <a:spLocks noGrp="1"/>
          </p:cNvSpPr>
          <p:nvPr>
            <p:ph type="body" sz="quarter" idx="26" hasCustomPrompt="1"/>
          </p:nvPr>
        </p:nvSpPr>
        <p:spPr>
          <a:xfrm>
            <a:off x="6020307"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2" name="Text Placeholder 22"/>
          <p:cNvSpPr>
            <a:spLocks noGrp="1"/>
          </p:cNvSpPr>
          <p:nvPr>
            <p:ph type="body" sz="quarter" idx="27" hasCustomPrompt="1"/>
          </p:nvPr>
        </p:nvSpPr>
        <p:spPr>
          <a:xfrm>
            <a:off x="6713034"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3" name="Text Placeholder 22"/>
          <p:cNvSpPr>
            <a:spLocks noGrp="1"/>
          </p:cNvSpPr>
          <p:nvPr>
            <p:ph type="body" sz="quarter" idx="28" hasCustomPrompt="1"/>
          </p:nvPr>
        </p:nvSpPr>
        <p:spPr>
          <a:xfrm>
            <a:off x="7405761"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4" name="Text Placeholder 22"/>
          <p:cNvSpPr>
            <a:spLocks noGrp="1"/>
          </p:cNvSpPr>
          <p:nvPr>
            <p:ph type="body" sz="quarter" idx="29" hasCustomPrompt="1"/>
          </p:nvPr>
        </p:nvSpPr>
        <p:spPr>
          <a:xfrm>
            <a:off x="8098491" y="3332285"/>
            <a:ext cx="567018" cy="276999"/>
          </a:xfrm>
          <a:prstGeom prst="rect">
            <a:avLst/>
          </a:prstGeom>
        </p:spPr>
        <p:txBody>
          <a:bodyPr wrap="square" lIns="45720" rIns="45720">
            <a:spAutoFit/>
          </a:bodyPr>
          <a:lstStyle>
            <a:lvl1pPr marL="0" indent="0" algn="ctr">
              <a:buNone/>
              <a:defRPr sz="1200" i="0">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Month</a:t>
            </a:r>
            <a:endParaRPr lang="en-US" dirty="0"/>
          </a:p>
        </p:txBody>
      </p:sp>
      <p:sp>
        <p:nvSpPr>
          <p:cNvPr id="35" name="Oval 34"/>
          <p:cNvSpPr/>
          <p:nvPr userDrawn="1"/>
        </p:nvSpPr>
        <p:spPr bwMode="auto">
          <a:xfrm>
            <a:off x="2322049" y="3002575"/>
            <a:ext cx="245598" cy="245598"/>
          </a:xfrm>
          <a:prstGeom prst="ellipse">
            <a:avLst/>
          </a:prstGeom>
          <a:solidFill>
            <a:schemeClr val="accent3"/>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36" name="Oval 35"/>
          <p:cNvSpPr/>
          <p:nvPr userDrawn="1"/>
        </p:nvSpPr>
        <p:spPr bwMode="auto">
          <a:xfrm>
            <a:off x="3733800" y="3002575"/>
            <a:ext cx="245598" cy="245598"/>
          </a:xfrm>
          <a:prstGeom prst="ellipse">
            <a:avLst/>
          </a:prstGeom>
          <a:solidFill>
            <a:schemeClr val="accent3"/>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37" name="Oval 36"/>
          <p:cNvSpPr/>
          <p:nvPr userDrawn="1"/>
        </p:nvSpPr>
        <p:spPr bwMode="auto">
          <a:xfrm>
            <a:off x="6553200" y="3002575"/>
            <a:ext cx="245598" cy="245598"/>
          </a:xfrm>
          <a:prstGeom prst="ellipse">
            <a:avLst/>
          </a:prstGeom>
          <a:solidFill>
            <a:schemeClr val="accent3"/>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38" name="Text Placeholder 59"/>
          <p:cNvSpPr>
            <a:spLocks noGrp="1"/>
          </p:cNvSpPr>
          <p:nvPr>
            <p:ph type="body" sz="quarter" idx="17" hasCustomPrompt="1"/>
          </p:nvPr>
        </p:nvSpPr>
        <p:spPr>
          <a:xfrm>
            <a:off x="2444848" y="1524000"/>
            <a:ext cx="1439301" cy="307777"/>
          </a:xfrm>
          <a:prstGeom prst="rect">
            <a:avLst/>
          </a:prstGeom>
        </p:spPr>
        <p:txBody>
          <a:bodyPr wrap="square" lIns="45720" rIns="45720">
            <a:spAutoFit/>
          </a:bodyPr>
          <a:lstStyle>
            <a:lvl1pPr marL="0" indent="0">
              <a:buFont typeface="Arial" panose="020B0604020202020204" pitchFamily="34" charset="0"/>
              <a:buNone/>
              <a:defRPr sz="1400" b="0" u="none"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Milestone/Event</a:t>
            </a:r>
          </a:p>
        </p:txBody>
      </p:sp>
      <p:cxnSp>
        <p:nvCxnSpPr>
          <p:cNvPr id="9" name="Straight Connector 8"/>
          <p:cNvCxnSpPr>
            <a:stCxn id="38" idx="1"/>
            <a:endCxn id="35" idx="0"/>
          </p:cNvCxnSpPr>
          <p:nvPr userDrawn="1"/>
        </p:nvCxnSpPr>
        <p:spPr bwMode="auto">
          <a:xfrm>
            <a:off x="2444848" y="1677889"/>
            <a:ext cx="0" cy="1324686"/>
          </a:xfrm>
          <a:prstGeom prst="line">
            <a:avLst/>
          </a:prstGeom>
          <a:solidFill>
            <a:srgbClr val="DF332F"/>
          </a:solidFill>
          <a:ln w="9525" cap="flat" cmpd="sng" algn="ctr">
            <a:solidFill>
              <a:schemeClr val="accent1"/>
            </a:solidFill>
            <a:prstDash val="solid"/>
            <a:round/>
            <a:headEnd type="none" w="med" len="med"/>
            <a:tailEnd type="none" w="med" len="med"/>
          </a:ln>
          <a:effectLst/>
        </p:spPr>
      </p:cxnSp>
      <p:sp>
        <p:nvSpPr>
          <p:cNvPr id="39" name="Text Placeholder 59"/>
          <p:cNvSpPr>
            <a:spLocks noGrp="1"/>
          </p:cNvSpPr>
          <p:nvPr>
            <p:ph type="body" sz="quarter" idx="30" hasCustomPrompt="1"/>
          </p:nvPr>
        </p:nvSpPr>
        <p:spPr>
          <a:xfrm>
            <a:off x="3855106" y="4570511"/>
            <a:ext cx="1439301" cy="307777"/>
          </a:xfrm>
          <a:prstGeom prst="rect">
            <a:avLst/>
          </a:prstGeom>
        </p:spPr>
        <p:txBody>
          <a:bodyPr wrap="square" lIns="45720" rIns="45720">
            <a:spAutoFit/>
          </a:bodyPr>
          <a:lstStyle>
            <a:lvl1pPr marL="0" indent="0">
              <a:buFont typeface="Arial" panose="020B0604020202020204" pitchFamily="34" charset="0"/>
              <a:buNone/>
              <a:defRPr sz="1400" b="0" u="none"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Milestone/Event</a:t>
            </a:r>
          </a:p>
        </p:txBody>
      </p:sp>
      <p:cxnSp>
        <p:nvCxnSpPr>
          <p:cNvPr id="40" name="Straight Connector 39"/>
          <p:cNvCxnSpPr>
            <a:stCxn id="39" idx="1"/>
            <a:endCxn id="36" idx="4"/>
          </p:cNvCxnSpPr>
          <p:nvPr userDrawn="1"/>
        </p:nvCxnSpPr>
        <p:spPr bwMode="auto">
          <a:xfrm flipV="1">
            <a:off x="3855106" y="3248173"/>
            <a:ext cx="1493" cy="1476227"/>
          </a:xfrm>
          <a:prstGeom prst="line">
            <a:avLst/>
          </a:prstGeom>
          <a:solidFill>
            <a:srgbClr val="DF332F"/>
          </a:solidFill>
          <a:ln w="9525" cap="flat" cmpd="sng" algn="ctr">
            <a:solidFill>
              <a:schemeClr val="accent1"/>
            </a:solidFill>
            <a:prstDash val="solid"/>
            <a:round/>
            <a:headEnd type="none" w="med" len="med"/>
            <a:tailEnd type="none" w="med" len="med"/>
          </a:ln>
          <a:effectLst/>
        </p:spPr>
      </p:cxnSp>
      <p:sp>
        <p:nvSpPr>
          <p:cNvPr id="44" name="Text Placeholder 59"/>
          <p:cNvSpPr>
            <a:spLocks noGrp="1"/>
          </p:cNvSpPr>
          <p:nvPr>
            <p:ph type="body" sz="quarter" idx="31" hasCustomPrompt="1"/>
          </p:nvPr>
        </p:nvSpPr>
        <p:spPr>
          <a:xfrm>
            <a:off x="6675999" y="1524000"/>
            <a:ext cx="1439301" cy="307777"/>
          </a:xfrm>
          <a:prstGeom prst="rect">
            <a:avLst/>
          </a:prstGeom>
        </p:spPr>
        <p:txBody>
          <a:bodyPr wrap="square" lIns="45720" rIns="45720">
            <a:spAutoFit/>
          </a:bodyPr>
          <a:lstStyle>
            <a:lvl1pPr marL="0" indent="0">
              <a:buFont typeface="Arial" panose="020B0604020202020204" pitchFamily="34" charset="0"/>
              <a:buNone/>
              <a:defRPr sz="1400" b="0" u="none" baseline="0">
                <a:solidFill>
                  <a:srgbClr val="4D5357"/>
                </a:solidFill>
              </a:defRPr>
            </a:lvl1pPr>
            <a:lvl2pPr marL="633413" indent="-169863">
              <a:defRPr sz="1400">
                <a:solidFill>
                  <a:srgbClr val="4D5357"/>
                </a:solidFill>
              </a:defRPr>
            </a:lvl2pPr>
            <a:lvl3pPr marL="1082675" indent="-168275">
              <a:defRPr sz="1400"/>
            </a:lvl3pPr>
            <a:lvl4pPr marL="1547813" indent="-169863">
              <a:defRPr sz="1400"/>
            </a:lvl4pPr>
            <a:lvl5pPr>
              <a:defRPr sz="1400"/>
            </a:lvl5pPr>
          </a:lstStyle>
          <a:p>
            <a:pPr lvl="0"/>
            <a:r>
              <a:rPr lang="en-US" dirty="0" smtClean="0"/>
              <a:t>Milestone/Event</a:t>
            </a:r>
          </a:p>
        </p:txBody>
      </p:sp>
      <p:cxnSp>
        <p:nvCxnSpPr>
          <p:cNvPr id="45" name="Straight Connector 44"/>
          <p:cNvCxnSpPr>
            <a:stCxn id="44" idx="1"/>
            <a:endCxn id="37" idx="0"/>
          </p:cNvCxnSpPr>
          <p:nvPr userDrawn="1"/>
        </p:nvCxnSpPr>
        <p:spPr bwMode="auto">
          <a:xfrm>
            <a:off x="6675999" y="1677889"/>
            <a:ext cx="0" cy="1324686"/>
          </a:xfrm>
          <a:prstGeom prst="line">
            <a:avLst/>
          </a:prstGeom>
          <a:solidFill>
            <a:srgbClr val="DF332F"/>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0562590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solidFill>
          <a:schemeClr val="accent1"/>
        </a:solidFill>
        <a:effectLst/>
      </p:bgPr>
    </p:bg>
    <p:spTree>
      <p:nvGrpSpPr>
        <p:cNvPr id="1" name=""/>
        <p:cNvGrpSpPr/>
        <p:nvPr/>
      </p:nvGrpSpPr>
      <p:grpSpPr>
        <a:xfrm>
          <a:off x="0" y="0"/>
          <a:ext cx="0" cy="0"/>
          <a:chOff x="0" y="0"/>
          <a:chExt cx="0" cy="0"/>
        </a:xfrm>
      </p:grpSpPr>
      <p:pic>
        <p:nvPicPr>
          <p:cNvPr id="5" name="Picture 4" descr="white_on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270625"/>
            <a:ext cx="1289050" cy="511175"/>
          </a:xfrm>
          <a:prstGeom prst="rect">
            <a:avLst/>
          </a:prstGeom>
          <a:noFill/>
        </p:spPr>
      </p:pic>
      <p:sp>
        <p:nvSpPr>
          <p:cNvPr id="4" name="Text Placeholder 8"/>
          <p:cNvSpPr>
            <a:spLocks noGrp="1"/>
          </p:cNvSpPr>
          <p:nvPr>
            <p:ph type="body" sz="quarter" idx="10" hasCustomPrompt="1"/>
          </p:nvPr>
        </p:nvSpPr>
        <p:spPr>
          <a:xfrm>
            <a:off x="914400" y="2104900"/>
            <a:ext cx="7315200" cy="2209800"/>
          </a:xfrm>
          <a:prstGeom prst="rect">
            <a:avLst/>
          </a:prstGeom>
        </p:spPr>
        <p:txBody>
          <a:bodyPr anchor="ctr" anchorCtr="0"/>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Slide Number Placeholder 5"/>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accent1"/>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Divider">
    <p:bg>
      <p:bgPr>
        <a:solidFill>
          <a:schemeClr val="accent2"/>
        </a:solidFill>
        <a:effectLst/>
      </p:bgPr>
    </p:bg>
    <p:spTree>
      <p:nvGrpSpPr>
        <p:cNvPr id="1" name=""/>
        <p:cNvGrpSpPr/>
        <p:nvPr/>
      </p:nvGrpSpPr>
      <p:grpSpPr>
        <a:xfrm>
          <a:off x="0" y="0"/>
          <a:ext cx="0" cy="0"/>
          <a:chOff x="0" y="0"/>
          <a:chExt cx="0" cy="0"/>
        </a:xfrm>
      </p:grpSpPr>
      <p:pic>
        <p:nvPicPr>
          <p:cNvPr id="5" name="Picture 4" descr="white_on_gree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0625"/>
            <a:ext cx="1289050" cy="511175"/>
          </a:xfrm>
          <a:prstGeom prst="rect">
            <a:avLst/>
          </a:prstGeom>
          <a:noFill/>
        </p:spPr>
      </p:pic>
      <p:sp>
        <p:nvSpPr>
          <p:cNvPr id="4" name="Text Placeholder 8"/>
          <p:cNvSpPr>
            <a:spLocks noGrp="1"/>
          </p:cNvSpPr>
          <p:nvPr>
            <p:ph type="body" sz="quarter" idx="10" hasCustomPrompt="1"/>
          </p:nvPr>
        </p:nvSpPr>
        <p:spPr>
          <a:xfrm>
            <a:off x="914400" y="2104900"/>
            <a:ext cx="7315200" cy="2209800"/>
          </a:xfrm>
          <a:prstGeom prst="rect">
            <a:avLst/>
          </a:prstGeom>
        </p:spPr>
        <p:txBody>
          <a:bodyPr anchor="ctr" anchorCtr="0"/>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Slide Number Placeholder 5"/>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accent2"/>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solidFill>
          <a:schemeClr val="accent3"/>
        </a:solidFill>
        <a:effectLst/>
      </p:bgPr>
    </p:bg>
    <p:spTree>
      <p:nvGrpSpPr>
        <p:cNvPr id="1" name=""/>
        <p:cNvGrpSpPr/>
        <p:nvPr/>
      </p:nvGrpSpPr>
      <p:grpSpPr>
        <a:xfrm>
          <a:off x="0" y="0"/>
          <a:ext cx="0" cy="0"/>
          <a:chOff x="0" y="0"/>
          <a:chExt cx="0" cy="0"/>
        </a:xfrm>
      </p:grpSpPr>
      <p:pic>
        <p:nvPicPr>
          <p:cNvPr id="5" name="Picture 4" descr="white_on_oran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0625"/>
            <a:ext cx="1289050" cy="511175"/>
          </a:xfrm>
          <a:prstGeom prst="rect">
            <a:avLst/>
          </a:prstGeom>
          <a:noFill/>
        </p:spPr>
      </p:pic>
      <p:sp>
        <p:nvSpPr>
          <p:cNvPr id="4" name="Text Placeholder 8"/>
          <p:cNvSpPr>
            <a:spLocks noGrp="1"/>
          </p:cNvSpPr>
          <p:nvPr>
            <p:ph type="body" sz="quarter" idx="10" hasCustomPrompt="1"/>
          </p:nvPr>
        </p:nvSpPr>
        <p:spPr>
          <a:xfrm>
            <a:off x="914400" y="2104900"/>
            <a:ext cx="7315200" cy="2209800"/>
          </a:xfrm>
          <a:prstGeom prst="rect">
            <a:avLst/>
          </a:prstGeom>
        </p:spPr>
        <p:txBody>
          <a:bodyPr anchor="ctr" anchorCtr="0"/>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Slide Number Placeholder 5"/>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accent3"/>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d Divider">
    <p:bg>
      <p:bgPr>
        <a:solidFill>
          <a:schemeClr val="accent5"/>
        </a:solidFill>
        <a:effectLst/>
      </p:bgPr>
    </p:bg>
    <p:spTree>
      <p:nvGrpSpPr>
        <p:cNvPr id="1" name=""/>
        <p:cNvGrpSpPr/>
        <p:nvPr/>
      </p:nvGrpSpPr>
      <p:grpSpPr>
        <a:xfrm>
          <a:off x="0" y="0"/>
          <a:ext cx="0" cy="0"/>
          <a:chOff x="0" y="0"/>
          <a:chExt cx="0" cy="0"/>
        </a:xfrm>
      </p:grpSpPr>
      <p:pic>
        <p:nvPicPr>
          <p:cNvPr id="8" name="Picture 4" descr="white_on_r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270625"/>
            <a:ext cx="1289050" cy="511175"/>
          </a:xfrm>
          <a:prstGeom prst="rect">
            <a:avLst/>
          </a:prstGeom>
          <a:noFill/>
        </p:spPr>
      </p:pic>
      <p:sp>
        <p:nvSpPr>
          <p:cNvPr id="4" name="Text Placeholder 8"/>
          <p:cNvSpPr>
            <a:spLocks noGrp="1"/>
          </p:cNvSpPr>
          <p:nvPr>
            <p:ph type="body" sz="quarter" idx="10" hasCustomPrompt="1"/>
          </p:nvPr>
        </p:nvSpPr>
        <p:spPr>
          <a:xfrm>
            <a:off x="914400" y="2104900"/>
            <a:ext cx="7391400" cy="2209800"/>
          </a:xfrm>
          <a:prstGeom prst="rect">
            <a:avLst/>
          </a:prstGeom>
        </p:spPr>
        <p:txBody>
          <a:bodyPr anchor="ctr" anchorCtr="0"/>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7" name="Slide Number Placeholder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accent5"/>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ue Band Divider">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2062163"/>
            <a:ext cx="9144000" cy="2276475"/>
          </a:xfrm>
          <a:prstGeom prst="rect">
            <a:avLst/>
          </a:prstGeom>
          <a:solidFill>
            <a:srgbClr val="4DC5E2"/>
          </a:solidFill>
          <a:ln w="9525">
            <a:noFill/>
            <a:miter lim="800000"/>
            <a:headEnd/>
            <a:tailEnd/>
          </a:ln>
          <a:effectLst/>
        </p:spPr>
        <p:txBody>
          <a:bodyPr wrap="none" anchor="ctr"/>
          <a:lstStyle/>
          <a:p>
            <a:endParaRPr lang="en-US"/>
          </a:p>
        </p:txBody>
      </p:sp>
      <p:pic>
        <p:nvPicPr>
          <p:cNvPr id="7" name="Picture 10" desc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8563"/>
            <a:ext cx="1289050" cy="511175"/>
          </a:xfrm>
          <a:prstGeom prst="rect">
            <a:avLst/>
          </a:prstGeom>
          <a:noFill/>
        </p:spPr>
      </p:pic>
      <p:sp>
        <p:nvSpPr>
          <p:cNvPr id="8" name="Text Placeholder 8"/>
          <p:cNvSpPr>
            <a:spLocks noGrp="1"/>
          </p:cNvSpPr>
          <p:nvPr>
            <p:ph type="body" sz="quarter" idx="10" hasCustomPrompt="1"/>
          </p:nvPr>
        </p:nvSpPr>
        <p:spPr>
          <a:xfrm>
            <a:off x="914400" y="2933700"/>
            <a:ext cx="7848600" cy="533400"/>
          </a:xfrm>
          <a:prstGeom prst="rect">
            <a:avLst/>
          </a:prstGeom>
        </p:spPr>
        <p:txBody>
          <a:bodyPr anchor="ctr"/>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bg1"/>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558195-F1DD-48D2-92CE-76394BF4E849}" type="datetimeFigureOut">
              <a:rPr lang="en-US"/>
              <a:pPr>
                <a:defRPr/>
              </a:pPr>
              <a:t>8/20/2014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E4B5B-E537-465D-98D9-ADAC59A2972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Band Divider">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2062163"/>
            <a:ext cx="9144000" cy="2276475"/>
          </a:xfrm>
          <a:prstGeom prst="rect">
            <a:avLst/>
          </a:prstGeom>
          <a:solidFill>
            <a:srgbClr val="B0D20E"/>
          </a:solidFill>
          <a:ln w="9525">
            <a:noFill/>
            <a:miter lim="800000"/>
            <a:headEnd/>
            <a:tailEnd/>
          </a:ln>
          <a:effectLst/>
        </p:spPr>
        <p:txBody>
          <a:bodyPr wrap="none" anchor="ctr"/>
          <a:lstStyle/>
          <a:p>
            <a:endParaRPr lang="en-US"/>
          </a:p>
        </p:txBody>
      </p:sp>
      <p:pic>
        <p:nvPicPr>
          <p:cNvPr id="7" name="Picture 10" desc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8563"/>
            <a:ext cx="1289050" cy="511175"/>
          </a:xfrm>
          <a:prstGeom prst="rect">
            <a:avLst/>
          </a:prstGeom>
          <a:noFill/>
        </p:spPr>
      </p:pic>
      <p:sp>
        <p:nvSpPr>
          <p:cNvPr id="8" name="Text Placeholder 8"/>
          <p:cNvSpPr>
            <a:spLocks noGrp="1"/>
          </p:cNvSpPr>
          <p:nvPr>
            <p:ph type="body" sz="quarter" idx="10" hasCustomPrompt="1"/>
          </p:nvPr>
        </p:nvSpPr>
        <p:spPr>
          <a:xfrm>
            <a:off x="914400" y="2933700"/>
            <a:ext cx="7924800" cy="533400"/>
          </a:xfrm>
          <a:prstGeom prst="rect">
            <a:avLst/>
          </a:prstGeom>
        </p:spPr>
        <p:txBody>
          <a:bodyPr anchor="ctr"/>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bg1"/>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range Band Divider">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2062163"/>
            <a:ext cx="9144000" cy="2276475"/>
          </a:xfrm>
          <a:prstGeom prst="rect">
            <a:avLst/>
          </a:prstGeom>
          <a:solidFill>
            <a:schemeClr val="accent3"/>
          </a:solidFill>
          <a:ln w="9525">
            <a:noFill/>
            <a:miter lim="800000"/>
            <a:headEnd/>
            <a:tailEnd/>
          </a:ln>
          <a:effectLst/>
        </p:spPr>
        <p:txBody>
          <a:bodyPr wrap="none" anchor="ctr"/>
          <a:lstStyle/>
          <a:p>
            <a:endParaRPr lang="en-US"/>
          </a:p>
        </p:txBody>
      </p:sp>
      <p:pic>
        <p:nvPicPr>
          <p:cNvPr id="7" name="Picture 10" desc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8563"/>
            <a:ext cx="1289050" cy="511175"/>
          </a:xfrm>
          <a:prstGeom prst="rect">
            <a:avLst/>
          </a:prstGeom>
          <a:noFill/>
        </p:spPr>
      </p:pic>
      <p:sp>
        <p:nvSpPr>
          <p:cNvPr id="9" name="Text Placeholder 8"/>
          <p:cNvSpPr>
            <a:spLocks noGrp="1"/>
          </p:cNvSpPr>
          <p:nvPr>
            <p:ph type="body" sz="quarter" idx="10" hasCustomPrompt="1"/>
          </p:nvPr>
        </p:nvSpPr>
        <p:spPr>
          <a:xfrm>
            <a:off x="914400" y="2933700"/>
            <a:ext cx="7924800" cy="533400"/>
          </a:xfrm>
          <a:prstGeom prst="rect">
            <a:avLst/>
          </a:prstGeom>
        </p:spPr>
        <p:txBody>
          <a:bodyPr anchor="ctr"/>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bg1"/>
                </a:solidFill>
              </a:defRPr>
            </a:lvl1pPr>
          </a:lstStyle>
          <a:p>
            <a:fld id="{54DD2184-8D23-4AE6-A307-7B6D5D83248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d Band Divider">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2062163"/>
            <a:ext cx="9144000" cy="2276475"/>
          </a:xfrm>
          <a:prstGeom prst="rect">
            <a:avLst/>
          </a:prstGeom>
          <a:solidFill>
            <a:schemeClr val="accent5"/>
          </a:solidFill>
          <a:ln w="9525">
            <a:noFill/>
            <a:miter lim="800000"/>
            <a:headEnd/>
            <a:tailEnd/>
          </a:ln>
          <a:effectLst/>
        </p:spPr>
        <p:txBody>
          <a:bodyPr wrap="none" anchor="ctr"/>
          <a:lstStyle/>
          <a:p>
            <a:endParaRPr lang="en-US"/>
          </a:p>
        </p:txBody>
      </p:sp>
      <p:pic>
        <p:nvPicPr>
          <p:cNvPr id="7" name="Picture 10" desc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278563"/>
            <a:ext cx="1289050" cy="511175"/>
          </a:xfrm>
          <a:prstGeom prst="rect">
            <a:avLst/>
          </a:prstGeom>
          <a:noFill/>
        </p:spPr>
      </p:pic>
      <p:sp>
        <p:nvSpPr>
          <p:cNvPr id="9" name="Text Placeholder 8"/>
          <p:cNvSpPr>
            <a:spLocks noGrp="1"/>
          </p:cNvSpPr>
          <p:nvPr>
            <p:ph type="body" sz="quarter" idx="10" hasCustomPrompt="1"/>
          </p:nvPr>
        </p:nvSpPr>
        <p:spPr>
          <a:xfrm>
            <a:off x="914400" y="2933700"/>
            <a:ext cx="7924800" cy="533400"/>
          </a:xfrm>
          <a:prstGeom prst="rect">
            <a:avLst/>
          </a:prstGeom>
        </p:spPr>
        <p:txBody>
          <a:bodyPr anchor="ctr"/>
          <a:lstStyle>
            <a:lvl1pPr marL="0" indent="0">
              <a:buNone/>
              <a:defRPr lang="en-US" sz="4000" kern="1200" dirty="0" smtClean="0">
                <a:solidFill>
                  <a:srgbClr val="FFFFFF"/>
                </a:solidFill>
                <a:latin typeface="Arial" charset="0"/>
                <a:ea typeface="+mn-ea"/>
                <a:cs typeface="Arial" charset="0"/>
              </a:defRPr>
            </a:lvl1pPr>
          </a:lstStyle>
          <a:p>
            <a:pPr lvl="0"/>
            <a:r>
              <a:rPr lang="en-US" dirty="0" smtClean="0"/>
              <a:t>Divider</a:t>
            </a:r>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chemeClr val="bg1"/>
                </a:solidFill>
              </a:defRPr>
            </a:lvl1pPr>
          </a:lstStyle>
          <a:p>
            <a:fld id="{54DD2184-8D23-4AE6-A307-7B6D5D83248B}" type="slidenum">
              <a:rPr lang="en-US" smtClean="0"/>
              <a:pPr/>
              <a:t>‹#›</a:t>
            </a:fld>
            <a:endParaRPr lang="en-US" dirty="0"/>
          </a:p>
        </p:txBody>
      </p:sp>
    </p:spTree>
    <p:extLst>
      <p:ext uri="{BB962C8B-B14F-4D97-AF65-F5344CB8AC3E}">
        <p14:creationId xmlns:p14="http://schemas.microsoft.com/office/powerpoint/2010/main" val="3461368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wo Column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0"/>
            <a:ext cx="8534400" cy="696913"/>
          </a:xfrm>
        </p:spPr>
        <p:txBody>
          <a:bodyPr/>
          <a:lstStyle>
            <a:lvl1pPr>
              <a:defRPr sz="3200" baseline="0"/>
            </a:lvl1pPr>
          </a:lstStyle>
          <a:p>
            <a:r>
              <a:rPr lang="en-US" dirty="0" smtClean="0"/>
              <a:t>Two columns</a:t>
            </a:r>
            <a:endParaRPr lang="en-US" dirty="0"/>
          </a:p>
        </p:txBody>
      </p:sp>
      <p:sp>
        <p:nvSpPr>
          <p:cNvPr id="54" name="Text Placeholder 53"/>
          <p:cNvSpPr>
            <a:spLocks noGrp="1"/>
          </p:cNvSpPr>
          <p:nvPr>
            <p:ph type="body" sz="quarter" idx="15" hasCustomPrompt="1"/>
          </p:nvPr>
        </p:nvSpPr>
        <p:spPr>
          <a:xfrm>
            <a:off x="304800" y="1600200"/>
            <a:ext cx="4038600" cy="489466"/>
          </a:xfrm>
          <a:prstGeom prst="rect">
            <a:avLst/>
          </a:prstGeom>
          <a:solidFill>
            <a:srgbClr val="4DC5E2"/>
          </a:solidFill>
        </p:spPr>
        <p:txBody>
          <a:bodyPr lIns="45720" rIns="45720" anchor="ctr" anchorCtr="0">
            <a:noAutofit/>
          </a:bodyPr>
          <a:lstStyle>
            <a:lvl1pPr marL="0" indent="0" algn="ctr">
              <a:buNone/>
              <a:defRPr sz="1800" b="1">
                <a:solidFill>
                  <a:schemeClr val="bg1"/>
                </a:solidFill>
              </a:defRPr>
            </a:lvl1pPr>
            <a:lvl2pPr algn="ctr">
              <a:buNone/>
              <a:defRPr/>
            </a:lvl2pPr>
            <a:lvl3pPr algn="ctr">
              <a:buNone/>
              <a:defRPr/>
            </a:lvl3pPr>
            <a:lvl4pPr algn="ctr">
              <a:buNone/>
              <a:defRPr/>
            </a:lvl4pPr>
            <a:lvl5pPr algn="ctr">
              <a:buNone/>
              <a:defRPr/>
            </a:lvl5pPr>
          </a:lstStyle>
          <a:p>
            <a:pPr lvl="0"/>
            <a:r>
              <a:rPr lang="en-US" dirty="0" smtClean="0"/>
              <a:t>Category 1</a:t>
            </a:r>
            <a:endParaRPr lang="en-US" dirty="0"/>
          </a:p>
        </p:txBody>
      </p:sp>
      <p:sp>
        <p:nvSpPr>
          <p:cNvPr id="56" name="Text Placeholder 55"/>
          <p:cNvSpPr>
            <a:spLocks noGrp="1"/>
          </p:cNvSpPr>
          <p:nvPr>
            <p:ph type="body" sz="quarter" idx="16" hasCustomPrompt="1"/>
          </p:nvPr>
        </p:nvSpPr>
        <p:spPr>
          <a:xfrm>
            <a:off x="4800600" y="1600200"/>
            <a:ext cx="4038600" cy="489466"/>
          </a:xfrm>
          <a:prstGeom prst="rect">
            <a:avLst/>
          </a:prstGeom>
          <a:solidFill>
            <a:srgbClr val="4DC5E2"/>
          </a:solidFill>
        </p:spPr>
        <p:txBody>
          <a:bodyPr lIns="45720" rIns="45720" anchor="ctr" anchorCtr="0">
            <a:noAutofit/>
          </a:bodyPr>
          <a:lstStyle>
            <a:lvl1pPr marL="0" indent="0" algn="ctr">
              <a:buNone/>
              <a:defRPr lang="en-US" sz="1800" b="1" dirty="0" smtClean="0">
                <a:solidFill>
                  <a:schemeClr val="bg1"/>
                </a:solidFill>
                <a:latin typeface="+mn-lt"/>
                <a:ea typeface="+mn-ea"/>
                <a:cs typeface="+mn-cs"/>
              </a:defRPr>
            </a:lvl1pPr>
            <a:lvl2pPr algn="ctr">
              <a:buNone/>
              <a:defRPr/>
            </a:lvl2pPr>
            <a:lvl3pPr algn="ctr">
              <a:buNone/>
              <a:defRPr/>
            </a:lvl3pPr>
            <a:lvl4pPr algn="ctr">
              <a:buNone/>
              <a:defRPr/>
            </a:lvl4pPr>
            <a:lvl5pPr algn="ctr">
              <a:buNone/>
              <a:defRPr/>
            </a:lvl5pPr>
          </a:lstStyle>
          <a:p>
            <a:pPr marL="225425" lvl="0" indent="-225425" algn="ctr" rtl="0" eaLnBrk="1" fontAlgn="base" hangingPunct="1">
              <a:spcBef>
                <a:spcPct val="20000"/>
              </a:spcBef>
              <a:spcAft>
                <a:spcPct val="0"/>
              </a:spcAft>
              <a:buClr>
                <a:srgbClr val="DF332F"/>
              </a:buClr>
              <a:buNone/>
            </a:pPr>
            <a:r>
              <a:rPr lang="en-US" dirty="0" smtClean="0"/>
              <a:t>Category 2</a:t>
            </a:r>
            <a:endParaRPr lang="en-US" dirty="0"/>
          </a:p>
        </p:txBody>
      </p:sp>
      <p:sp>
        <p:nvSpPr>
          <p:cNvPr id="60" name="Text Placeholder 59"/>
          <p:cNvSpPr>
            <a:spLocks noGrp="1"/>
          </p:cNvSpPr>
          <p:nvPr>
            <p:ph type="body" sz="quarter" idx="17" hasCustomPrompt="1"/>
          </p:nvPr>
        </p:nvSpPr>
        <p:spPr>
          <a:xfrm>
            <a:off x="304800" y="2438400"/>
            <a:ext cx="4038600" cy="781752"/>
          </a:xfrm>
          <a:prstGeom prst="rect">
            <a:avLst/>
          </a:prstGeom>
        </p:spPr>
        <p:txBody>
          <a:bodyPr wrap="square" lIns="45720" rIns="45720">
            <a:spAutoFit/>
          </a:bodyPr>
          <a:lstStyle>
            <a:lvl1pPr>
              <a:defRPr sz="1400" b="0" baseline="0">
                <a:solidFill>
                  <a:srgbClr val="4D5357"/>
                </a:solidFill>
              </a:defRPr>
            </a:lvl1pPr>
            <a:lvl2pPr>
              <a:defRPr sz="1400">
                <a:solidFill>
                  <a:srgbClr val="4D5357"/>
                </a:solidFill>
              </a:defRPr>
            </a:lvl2pPr>
            <a:lvl3pPr>
              <a:defRPr sz="1400"/>
            </a:lvl3pPr>
            <a:lvl4pPr>
              <a:defRPr sz="1400"/>
            </a:lvl4pPr>
            <a:lvl5pPr>
              <a:defRPr sz="1400"/>
            </a:lvl5pPr>
          </a:lstStyle>
          <a:p>
            <a:pPr lvl="0"/>
            <a:r>
              <a:rPr lang="en-US" dirty="0" smtClean="0"/>
              <a:t>Insight–using select bolding to draw attention to important key words </a:t>
            </a:r>
          </a:p>
          <a:p>
            <a:pPr lvl="1"/>
            <a:r>
              <a:rPr lang="en-US" dirty="0" smtClean="0"/>
              <a:t>Sub-bullet</a:t>
            </a:r>
            <a:endParaRPr lang="en-US" dirty="0"/>
          </a:p>
        </p:txBody>
      </p:sp>
      <p:sp>
        <p:nvSpPr>
          <p:cNvPr id="61" name="Text Placeholder 59"/>
          <p:cNvSpPr>
            <a:spLocks noGrp="1"/>
          </p:cNvSpPr>
          <p:nvPr>
            <p:ph type="body" sz="quarter" idx="18" hasCustomPrompt="1"/>
          </p:nvPr>
        </p:nvSpPr>
        <p:spPr>
          <a:xfrm>
            <a:off x="4800600" y="2438400"/>
            <a:ext cx="4038600" cy="781752"/>
          </a:xfrm>
          <a:prstGeom prst="rect">
            <a:avLst/>
          </a:prstGeom>
        </p:spPr>
        <p:txBody>
          <a:bodyPr wrap="square" lIns="45720" rIns="45720">
            <a:spAutoFit/>
          </a:bodyPr>
          <a:lstStyle>
            <a:lvl1pPr>
              <a:defRPr sz="1400" b="0" baseline="0">
                <a:solidFill>
                  <a:srgbClr val="4D5357"/>
                </a:solidFill>
              </a:defRPr>
            </a:lvl1pPr>
            <a:lvl2pPr>
              <a:defRPr sz="1400">
                <a:solidFill>
                  <a:srgbClr val="4D5357"/>
                </a:solidFill>
              </a:defRPr>
            </a:lvl2pPr>
            <a:lvl3pPr>
              <a:defRPr sz="1400"/>
            </a:lvl3pPr>
            <a:lvl4pPr>
              <a:defRPr sz="1400"/>
            </a:lvl4pPr>
            <a:lvl5pPr>
              <a:defRPr sz="1400"/>
            </a:lvl5pPr>
          </a:lstStyle>
          <a:p>
            <a:pPr lvl="0"/>
            <a:r>
              <a:rPr lang="en-US" dirty="0" smtClean="0"/>
              <a:t>Insight–using select bolding to draw attention to important key words </a:t>
            </a:r>
          </a:p>
          <a:p>
            <a:pPr lvl="1"/>
            <a:r>
              <a:rPr lang="en-US" dirty="0" smtClean="0"/>
              <a:t>Sub-bullet</a:t>
            </a:r>
            <a:endParaRPr lang="en-US" dirty="0"/>
          </a:p>
        </p:txBody>
      </p:sp>
      <p:sp>
        <p:nvSpPr>
          <p:cNvPr id="65" name="Text Placeholder 64"/>
          <p:cNvSpPr>
            <a:spLocks noGrp="1"/>
          </p:cNvSpPr>
          <p:nvPr>
            <p:ph type="body" sz="quarter" idx="19" hasCustomPrompt="1"/>
          </p:nvPr>
        </p:nvSpPr>
        <p:spPr>
          <a:xfrm>
            <a:off x="609600" y="5715000"/>
            <a:ext cx="8001000" cy="584775"/>
          </a:xfrm>
          <a:prstGeom prst="rect">
            <a:avLst/>
          </a:prstGeom>
        </p:spPr>
        <p:txBody>
          <a:bodyPr lIns="45720" rIns="45720">
            <a:spAutoFit/>
          </a:bodyPr>
          <a:lstStyle>
            <a:lvl1pPr marL="0" marR="0" indent="0" algn="ctr" defTabSz="914400" rtl="0" eaLnBrk="1" fontAlgn="base" latinLnBrk="0" hangingPunct="1">
              <a:lnSpc>
                <a:spcPct val="100000"/>
              </a:lnSpc>
              <a:spcBef>
                <a:spcPct val="20000"/>
              </a:spcBef>
              <a:spcAft>
                <a:spcPct val="0"/>
              </a:spcAft>
              <a:buClr>
                <a:srgbClr val="DF332F"/>
              </a:buClr>
              <a:buSzTx/>
              <a:buFontTx/>
              <a:buNone/>
              <a:tabLst/>
              <a:defRPr sz="1600" b="1" i="1" baseline="0">
                <a:solidFill>
                  <a:srgbClr val="4D5357"/>
                </a:solidFill>
              </a:defRPr>
            </a:lvl1pPr>
          </a:lstStyle>
          <a:p>
            <a:pPr lvl="0"/>
            <a:r>
              <a:rPr lang="en-US" sz="1600" b="1" i="1" dirty="0" smtClean="0"/>
              <a:t>Important implication (or question/choice) that is not already mentioned in the headline</a:t>
            </a:r>
            <a:endParaRPr lang="en-US" dirty="0" smtClean="0"/>
          </a:p>
        </p:txBody>
      </p:sp>
      <p:sp>
        <p:nvSpPr>
          <p:cNvPr id="12" name="Text Placeholder 22"/>
          <p:cNvSpPr>
            <a:spLocks noGrp="1"/>
          </p:cNvSpPr>
          <p:nvPr>
            <p:ph type="body" sz="quarter" idx="11" hasCustomPrompt="1"/>
          </p:nvPr>
        </p:nvSpPr>
        <p:spPr>
          <a:xfrm>
            <a:off x="304800" y="914401"/>
            <a:ext cx="8534400" cy="304800"/>
          </a:xfrm>
          <a:prstGeom prst="rect">
            <a:avLst/>
          </a:prstGeom>
        </p:spPr>
        <p:txBody>
          <a:bodyPr wrap="square" lIns="45720" rIns="45720">
            <a:spAutoFit/>
          </a:bodyPr>
          <a:lstStyle>
            <a:lvl1pPr marL="0" indent="0">
              <a:buNone/>
              <a:defRPr sz="1400" i="1">
                <a:solidFill>
                  <a:srgbClr val="4D5357"/>
                </a:solidFill>
              </a:defRPr>
            </a:lvl1pPr>
            <a:lvl2pPr>
              <a:buNone/>
              <a:defRPr sz="1400" i="1">
                <a:solidFill>
                  <a:schemeClr val="tx1"/>
                </a:solidFill>
              </a:defRPr>
            </a:lvl2pPr>
            <a:lvl3pPr>
              <a:buNone/>
              <a:defRPr sz="1400" i="1">
                <a:solidFill>
                  <a:schemeClr val="tx1"/>
                </a:solidFill>
              </a:defRPr>
            </a:lvl3pPr>
            <a:lvl4pPr>
              <a:buNone/>
              <a:defRPr sz="1400" i="1">
                <a:solidFill>
                  <a:schemeClr val="tx1"/>
                </a:solidFill>
              </a:defRPr>
            </a:lvl4pPr>
            <a:lvl5pPr>
              <a:buNone/>
              <a:defRPr sz="1400" i="1">
                <a:solidFill>
                  <a:schemeClr val="tx1"/>
                </a:solidFill>
              </a:defRPr>
            </a:lvl5pPr>
          </a:lstStyle>
          <a:p>
            <a:pPr lvl="0"/>
            <a:r>
              <a:rPr lang="en-US" dirty="0" smtClean="0"/>
              <a:t>Headline</a:t>
            </a:r>
            <a:endParaRPr lang="en-US" dirty="0"/>
          </a:p>
        </p:txBody>
      </p:sp>
      <p:sp>
        <p:nvSpPr>
          <p:cNvPr id="10" name="Slide Number Placeholder 3"/>
          <p:cNvSpPr>
            <a:spLocks noGrp="1"/>
          </p:cNvSpPr>
          <p:nvPr>
            <p:ph type="sldNum" sz="quarter" idx="4"/>
          </p:nvPr>
        </p:nvSpPr>
        <p:spPr>
          <a:xfrm>
            <a:off x="7010400" y="6248400"/>
            <a:ext cx="2133600" cy="304800"/>
          </a:xfrm>
          <a:prstGeom prst="rect">
            <a:avLst/>
          </a:prstGeom>
        </p:spPr>
        <p:txBody>
          <a:bodyPr anchor="b"/>
          <a:lstStyle>
            <a:lvl1pPr algn="r">
              <a:defRPr sz="1100">
                <a:solidFill>
                  <a:srgbClr val="828A8F"/>
                </a:solidFill>
              </a:defRPr>
            </a:lvl1pPr>
          </a:lstStyle>
          <a:p>
            <a:fld id="{0E36E0B5-6C7A-49BE-87B5-27DC98161FB9}" type="slidenum">
              <a:rPr lang="en-US" smtClean="0"/>
              <a:pPr/>
              <a:t>‹#›</a:t>
            </a:fld>
            <a:endParaRPr lang="en-US" dirty="0"/>
          </a:p>
        </p:txBody>
      </p:sp>
    </p:spTree>
    <p:extLst>
      <p:ext uri="{BB962C8B-B14F-4D97-AF65-F5344CB8AC3E}">
        <p14:creationId xmlns:p14="http://schemas.microsoft.com/office/powerpoint/2010/main" val="4160592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s 2">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a:xfrm>
            <a:off x="304800" y="1447800"/>
            <a:ext cx="3962400" cy="1600200"/>
          </a:xfrm>
          <a:prstGeom prst="rect">
            <a:avLst/>
          </a:prstGeom>
          <a:solidFill>
            <a:schemeClr val="accent5"/>
          </a:solidFill>
        </p:spPr>
        <p:txBody>
          <a:bodyPr/>
          <a:lstStyle>
            <a:lvl1pPr>
              <a:buFontTx/>
              <a:buNone/>
              <a:defRPr baseline="0">
                <a:solidFill>
                  <a:schemeClr val="accent5"/>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8" name="Text Placeholder 16"/>
          <p:cNvSpPr>
            <a:spLocks noGrp="1"/>
          </p:cNvSpPr>
          <p:nvPr>
            <p:ph type="body" sz="quarter" idx="22"/>
          </p:nvPr>
        </p:nvSpPr>
        <p:spPr>
          <a:xfrm>
            <a:off x="4854388" y="1447800"/>
            <a:ext cx="3962400" cy="1600200"/>
          </a:xfrm>
          <a:prstGeom prst="rect">
            <a:avLst/>
          </a:prstGeom>
          <a:solidFill>
            <a:schemeClr val="accent5"/>
          </a:solidFill>
        </p:spPr>
        <p:txBody>
          <a:bodyPr/>
          <a:lstStyle>
            <a:lvl1pPr>
              <a:buFontTx/>
              <a:buNone/>
              <a:defRPr baseline="0">
                <a:solidFill>
                  <a:schemeClr val="accent5"/>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2" name="Title 1"/>
          <p:cNvSpPr>
            <a:spLocks noGrp="1"/>
          </p:cNvSpPr>
          <p:nvPr>
            <p:ph type="title" hasCustomPrompt="1"/>
          </p:nvPr>
        </p:nvSpPr>
        <p:spPr>
          <a:xfrm>
            <a:off x="304800" y="0"/>
            <a:ext cx="8534400" cy="696913"/>
          </a:xfrm>
        </p:spPr>
        <p:txBody>
          <a:bodyPr/>
          <a:lstStyle>
            <a:lvl1pPr>
              <a:defRPr sz="3200" baseline="0"/>
            </a:lvl1pPr>
          </a:lstStyle>
          <a:p>
            <a:r>
              <a:rPr lang="en-US" dirty="0" smtClean="0"/>
              <a:t>Two columns (more complex)</a:t>
            </a:r>
            <a:endParaRPr lang="en-US" dirty="0"/>
          </a:p>
        </p:txBody>
      </p:sp>
      <p:sp>
        <p:nvSpPr>
          <p:cNvPr id="35" name="Text Placeholder 34"/>
          <p:cNvSpPr>
            <a:spLocks noGrp="1"/>
          </p:cNvSpPr>
          <p:nvPr>
            <p:ph type="body" sz="quarter" idx="11" hasCustomPrompt="1"/>
          </p:nvPr>
        </p:nvSpPr>
        <p:spPr>
          <a:xfrm>
            <a:off x="304800" y="838200"/>
            <a:ext cx="8534400" cy="307777"/>
          </a:xfrm>
          <a:prstGeom prst="rect">
            <a:avLst/>
          </a:prstGeom>
        </p:spPr>
        <p:txBody>
          <a:bodyPr wrap="square" lIns="45720" rIns="45720">
            <a:spAutoFit/>
          </a:bodyPr>
          <a:lstStyle>
            <a:lvl1pPr marL="0" indent="0">
              <a:buNone/>
              <a:defRPr sz="1400" i="1">
                <a:solidFill>
                  <a:srgbClr val="4D5357"/>
                </a:solidFill>
              </a:defRPr>
            </a:lvl1pPr>
            <a:lvl2pPr>
              <a:buNone/>
              <a:defRPr i="1"/>
            </a:lvl2pPr>
            <a:lvl3pPr>
              <a:buNone/>
              <a:defRPr i="1"/>
            </a:lvl3pPr>
            <a:lvl4pPr>
              <a:buNone/>
              <a:defRPr i="1"/>
            </a:lvl4pPr>
            <a:lvl5pPr>
              <a:buNone/>
              <a:defRPr i="1"/>
            </a:lvl5pPr>
          </a:lstStyle>
          <a:p>
            <a:pPr lvl="0"/>
            <a:r>
              <a:rPr lang="en-US" dirty="0" smtClean="0"/>
              <a:t>Headline</a:t>
            </a:r>
            <a:endParaRPr lang="en-US" dirty="0"/>
          </a:p>
        </p:txBody>
      </p:sp>
      <p:sp>
        <p:nvSpPr>
          <p:cNvPr id="37" name="Text Placeholder 36"/>
          <p:cNvSpPr>
            <a:spLocks noGrp="1"/>
          </p:cNvSpPr>
          <p:nvPr>
            <p:ph type="body" sz="quarter" idx="12" hasCustomPrompt="1"/>
          </p:nvPr>
        </p:nvSpPr>
        <p:spPr>
          <a:xfrm>
            <a:off x="914400" y="1447800"/>
            <a:ext cx="2514600" cy="523220"/>
          </a:xfrm>
          <a:prstGeom prst="rect">
            <a:avLst/>
          </a:prstGeom>
        </p:spPr>
        <p:txBody>
          <a:bodyPr lIns="45720" rIns="45720">
            <a:spAutoFit/>
          </a:bodyPr>
          <a:lstStyle>
            <a:lvl1pPr marL="0" indent="0" algn="ctr">
              <a:buNone/>
              <a:defRPr b="1" baseline="0">
                <a:solidFill>
                  <a:schemeClr val="bg1"/>
                </a:solidFill>
              </a:defRPr>
            </a:lvl1pPr>
            <a:lvl2pPr>
              <a:buNone/>
              <a:defRPr/>
            </a:lvl2pPr>
            <a:lvl3pPr>
              <a:buNone/>
              <a:defRPr/>
            </a:lvl3pPr>
            <a:lvl4pPr>
              <a:buNone/>
              <a:defRPr/>
            </a:lvl4pPr>
            <a:lvl5pPr>
              <a:buNone/>
              <a:defRPr/>
            </a:lvl5pPr>
          </a:lstStyle>
          <a:p>
            <a:pPr lvl="0"/>
            <a:r>
              <a:rPr lang="en-US" dirty="0" smtClean="0"/>
              <a:t>Category 1</a:t>
            </a:r>
            <a:endParaRPr lang="en-US" dirty="0"/>
          </a:p>
        </p:txBody>
      </p:sp>
      <p:sp>
        <p:nvSpPr>
          <p:cNvPr id="39" name="Text Placeholder 38"/>
          <p:cNvSpPr>
            <a:spLocks noGrp="1"/>
          </p:cNvSpPr>
          <p:nvPr>
            <p:ph type="body" sz="quarter" idx="13" hasCustomPrompt="1"/>
          </p:nvPr>
        </p:nvSpPr>
        <p:spPr>
          <a:xfrm>
            <a:off x="457200" y="1981200"/>
            <a:ext cx="3200400" cy="990600"/>
          </a:xfrm>
          <a:prstGeom prst="rect">
            <a:avLst/>
          </a:prstGeom>
        </p:spPr>
        <p:txBody>
          <a:bodyPr lIns="45720" rIns="45720">
            <a:spAutoFit/>
          </a:bodyPr>
          <a:lstStyle>
            <a:lvl1pPr marL="0" marR="0" indent="0" algn="l" defTabSz="914400" rtl="0" eaLnBrk="1" fontAlgn="base" latinLnBrk="0" hangingPunct="1">
              <a:lnSpc>
                <a:spcPct val="100000"/>
              </a:lnSpc>
              <a:spcBef>
                <a:spcPct val="20000"/>
              </a:spcBef>
              <a:spcAft>
                <a:spcPct val="0"/>
              </a:spcAft>
              <a:buClr>
                <a:srgbClr val="DF332F"/>
              </a:buClr>
              <a:buSzTx/>
              <a:buFontTx/>
              <a:buNone/>
              <a:tabLst/>
              <a:defRPr sz="1400" b="1" baseline="0">
                <a:solidFill>
                  <a:schemeClr val="bg1"/>
                </a:solidFill>
              </a:defRPr>
            </a:lvl1pPr>
          </a:lstStyle>
          <a:p>
            <a:pPr lvl="0"/>
            <a:r>
              <a:rPr lang="en-US" dirty="0" smtClean="0"/>
              <a:t>Headline on category 1</a:t>
            </a:r>
          </a:p>
          <a:p>
            <a:pPr lvl="0"/>
            <a:r>
              <a:rPr lang="en-US" dirty="0" smtClean="0"/>
              <a:t>………………………………………………………………………………………………………………………….</a:t>
            </a:r>
            <a:endParaRPr lang="en-US" dirty="0"/>
          </a:p>
        </p:txBody>
      </p:sp>
      <p:sp>
        <p:nvSpPr>
          <p:cNvPr id="41" name="Text Placeholder 40"/>
          <p:cNvSpPr>
            <a:spLocks noGrp="1"/>
          </p:cNvSpPr>
          <p:nvPr>
            <p:ph type="body" sz="quarter" idx="14" hasCustomPrompt="1"/>
          </p:nvPr>
        </p:nvSpPr>
        <p:spPr>
          <a:xfrm>
            <a:off x="5006788" y="1981200"/>
            <a:ext cx="3276600" cy="997196"/>
          </a:xfrm>
          <a:prstGeom prst="rect">
            <a:avLst/>
          </a:prstGeom>
        </p:spPr>
        <p:txBody>
          <a:bodyPr lIns="45720" rIns="45720">
            <a:spAutoFit/>
          </a:bodyPr>
          <a:lstStyle>
            <a:lvl1pPr marL="0" indent="0">
              <a:buNone/>
              <a:defRPr sz="1400" b="1" baseline="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Headline on category 2</a:t>
            </a:r>
          </a:p>
          <a:p>
            <a:pPr lvl="0"/>
            <a:r>
              <a:rPr lang="en-US" dirty="0" smtClean="0"/>
              <a:t>…………………………………………………………………………………………………………………………………..</a:t>
            </a:r>
            <a:endParaRPr lang="en-US" dirty="0"/>
          </a:p>
        </p:txBody>
      </p:sp>
      <p:sp>
        <p:nvSpPr>
          <p:cNvPr id="45" name="Text Placeholder 44"/>
          <p:cNvSpPr>
            <a:spLocks noGrp="1"/>
          </p:cNvSpPr>
          <p:nvPr>
            <p:ph type="body" sz="quarter" idx="15" hasCustomPrompt="1"/>
          </p:nvPr>
        </p:nvSpPr>
        <p:spPr>
          <a:xfrm>
            <a:off x="5311588" y="1447800"/>
            <a:ext cx="2667000" cy="523220"/>
          </a:xfrm>
          <a:prstGeom prst="rect">
            <a:avLst/>
          </a:prstGeom>
        </p:spPr>
        <p:txBody>
          <a:bodyPr lIns="45720" rIns="45720">
            <a:spAutoFit/>
          </a:bodyPr>
          <a:lstStyle>
            <a:lvl1pPr marL="0" indent="0" algn="ctr">
              <a:buNone/>
              <a:defRPr b="1">
                <a:solidFill>
                  <a:schemeClr val="bg1"/>
                </a:solidFill>
              </a:defRPr>
            </a:lvl1pPr>
            <a:lvl2pPr>
              <a:buNone/>
              <a:defRPr/>
            </a:lvl2pPr>
            <a:lvl3pPr>
              <a:buNone/>
              <a:defRPr/>
            </a:lvl3pPr>
            <a:lvl4pPr>
              <a:buNone/>
              <a:defRPr/>
            </a:lvl4pPr>
            <a:lvl5pPr>
              <a:buNone/>
              <a:defRPr/>
            </a:lvl5pPr>
          </a:lstStyle>
          <a:p>
            <a:pPr lvl="0"/>
            <a:r>
              <a:rPr lang="en-US" dirty="0" smtClean="0"/>
              <a:t>Category 2</a:t>
            </a:r>
            <a:endParaRPr lang="en-US" dirty="0"/>
          </a:p>
        </p:txBody>
      </p:sp>
      <p:sp>
        <p:nvSpPr>
          <p:cNvPr id="19" name="Text Placeholder 18"/>
          <p:cNvSpPr>
            <a:spLocks noGrp="1"/>
          </p:cNvSpPr>
          <p:nvPr>
            <p:ph type="body" sz="quarter" idx="20" hasCustomPrompt="1"/>
          </p:nvPr>
        </p:nvSpPr>
        <p:spPr>
          <a:xfrm>
            <a:off x="663388" y="5410200"/>
            <a:ext cx="7848600" cy="762000"/>
          </a:xfrm>
          <a:prstGeom prst="rect">
            <a:avLst/>
          </a:prstGeom>
          <a:solidFill>
            <a:srgbClr val="828A8F"/>
          </a:solidFill>
        </p:spPr>
        <p:txBody>
          <a:bodyPr anchor="ctr"/>
          <a:lstStyle>
            <a:lvl1pPr marL="0" indent="0" algn="ctr">
              <a:buNone/>
              <a:defRPr sz="1800" b="1" baseline="0">
                <a:solidFill>
                  <a:schemeClr val="bg1"/>
                </a:solidFill>
              </a:defRPr>
            </a:lvl1pPr>
            <a:lvl2pPr>
              <a:buNone/>
              <a:defRPr sz="2000" b="1">
                <a:solidFill>
                  <a:schemeClr val="bg1"/>
                </a:solidFill>
              </a:defRPr>
            </a:lvl2pPr>
            <a:lvl3pPr>
              <a:buNone/>
              <a:defRPr sz="2000" b="1">
                <a:solidFill>
                  <a:schemeClr val="bg1"/>
                </a:solidFill>
              </a:defRPr>
            </a:lvl3pPr>
            <a:lvl4pPr>
              <a:buNone/>
              <a:defRPr sz="2000" b="1">
                <a:solidFill>
                  <a:schemeClr val="bg1"/>
                </a:solidFill>
              </a:defRPr>
            </a:lvl4pPr>
            <a:lvl5pPr>
              <a:buNone/>
              <a:defRPr sz="2000" b="1">
                <a:solidFill>
                  <a:schemeClr val="bg1"/>
                </a:solidFill>
              </a:defRPr>
            </a:lvl5pPr>
          </a:lstStyle>
          <a:p>
            <a:pPr lvl="0"/>
            <a:r>
              <a:rPr lang="en-US" dirty="0" smtClean="0"/>
              <a:t>Implication or take away that cuts across both categories.</a:t>
            </a:r>
            <a:endParaRPr lang="en-US" dirty="0"/>
          </a:p>
        </p:txBody>
      </p:sp>
      <p:sp>
        <p:nvSpPr>
          <p:cNvPr id="21" name="Text Placeholder 32"/>
          <p:cNvSpPr>
            <a:spLocks noGrp="1"/>
          </p:cNvSpPr>
          <p:nvPr>
            <p:ph type="body" sz="quarter" idx="23" hasCustomPrompt="1"/>
          </p:nvPr>
        </p:nvSpPr>
        <p:spPr>
          <a:xfrm>
            <a:off x="304800" y="3200400"/>
            <a:ext cx="3962400" cy="1815882"/>
          </a:xfrm>
          <a:prstGeom prst="rect">
            <a:avLst/>
          </a:prstGeom>
        </p:spPr>
        <p:txBody>
          <a:bodyPr lIns="45720" rIns="45720">
            <a:spAutoFit/>
          </a:bodyPr>
          <a:lstStyle>
            <a:lvl1pPr marL="225425" marR="0" indent="-225425" algn="l" defTabSz="914400" eaLnBrk="1" fontAlgn="base" latinLnBrk="0" hangingPunct="1">
              <a:lnSpc>
                <a:spcPct val="100000"/>
              </a:lnSpc>
              <a:spcBef>
                <a:spcPct val="30000"/>
              </a:spcBef>
              <a:spcAft>
                <a:spcPct val="0"/>
              </a:spcAft>
              <a:buClr>
                <a:srgbClr val="DF332F"/>
              </a:buClr>
              <a:buSzTx/>
              <a:buFont typeface="Arial" charset="0"/>
              <a:buChar char="•"/>
              <a:tabLst/>
              <a:defRPr sz="1400" b="0" baseline="0">
                <a:solidFill>
                  <a:srgbClr val="4D5357"/>
                </a:solidFill>
              </a:defRPr>
            </a:lvl1pPr>
            <a:lvl2pPr>
              <a:defRPr sz="1400">
                <a:solidFill>
                  <a:srgbClr val="4D5357"/>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Specific examples and/or more details that reinforce the headline for category 1</a:t>
            </a:r>
          </a:p>
          <a:p>
            <a:pPr lvl="0"/>
            <a:r>
              <a:rPr lang="en-US" dirty="0" smtClean="0"/>
              <a:t>Use selective bolding to reinforce most important points</a:t>
            </a:r>
          </a:p>
          <a:p>
            <a:pPr lvl="1"/>
            <a:r>
              <a:rPr lang="en-US" dirty="0" smtClean="0"/>
              <a:t>Sub-bullet</a:t>
            </a:r>
          </a:p>
          <a:p>
            <a:pPr lvl="1"/>
            <a:endParaRPr lang="en-US" dirty="0" smtClean="0"/>
          </a:p>
          <a:p>
            <a:pPr lvl="0"/>
            <a:endParaRPr lang="en-US" dirty="0"/>
          </a:p>
        </p:txBody>
      </p:sp>
      <p:sp>
        <p:nvSpPr>
          <p:cNvPr id="22" name="Text Placeholder 32"/>
          <p:cNvSpPr>
            <a:spLocks noGrp="1"/>
          </p:cNvSpPr>
          <p:nvPr>
            <p:ph type="body" sz="quarter" idx="24" hasCustomPrompt="1"/>
          </p:nvPr>
        </p:nvSpPr>
        <p:spPr>
          <a:xfrm>
            <a:off x="4854388" y="3200400"/>
            <a:ext cx="3962400" cy="1815882"/>
          </a:xfrm>
          <a:prstGeom prst="rect">
            <a:avLst/>
          </a:prstGeom>
        </p:spPr>
        <p:txBody>
          <a:bodyPr lIns="45720" rIns="45720">
            <a:spAutoFit/>
          </a:bodyPr>
          <a:lstStyle>
            <a:lvl1pPr marL="225425" marR="0" indent="-225425" algn="l" defTabSz="914400" eaLnBrk="1" fontAlgn="base" latinLnBrk="0" hangingPunct="1">
              <a:lnSpc>
                <a:spcPct val="100000"/>
              </a:lnSpc>
              <a:spcBef>
                <a:spcPct val="30000"/>
              </a:spcBef>
              <a:spcAft>
                <a:spcPct val="0"/>
              </a:spcAft>
              <a:buClr>
                <a:srgbClr val="DF332F"/>
              </a:buClr>
              <a:buSzTx/>
              <a:buFont typeface="Arial" charset="0"/>
              <a:buChar char="•"/>
              <a:tabLst/>
              <a:defRPr sz="1400" b="0" baseline="0">
                <a:solidFill>
                  <a:srgbClr val="4D5357"/>
                </a:solidFill>
              </a:defRPr>
            </a:lvl1pPr>
            <a:lvl2pPr>
              <a:defRPr sz="1400">
                <a:solidFill>
                  <a:srgbClr val="4D5357"/>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Specific examples and/or more details that reinforce the headline for category 1</a:t>
            </a:r>
          </a:p>
          <a:p>
            <a:pPr lvl="0"/>
            <a:r>
              <a:rPr lang="en-US" dirty="0" smtClean="0"/>
              <a:t>Use selective bolding to reinforce most important points</a:t>
            </a:r>
          </a:p>
          <a:p>
            <a:pPr lvl="1"/>
            <a:r>
              <a:rPr lang="en-US" dirty="0" smtClean="0"/>
              <a:t>Sub-bullet</a:t>
            </a:r>
          </a:p>
          <a:p>
            <a:pPr lvl="1"/>
            <a:endParaRPr lang="en-US" dirty="0" smtClean="0"/>
          </a:p>
          <a:p>
            <a:pPr lvl="0"/>
            <a:endParaRPr lang="en-US" dirty="0"/>
          </a:p>
        </p:txBody>
      </p:sp>
      <p:sp>
        <p:nvSpPr>
          <p:cNvPr id="14" name="Slide Number Placeholder 3"/>
          <p:cNvSpPr>
            <a:spLocks noGrp="1"/>
          </p:cNvSpPr>
          <p:nvPr>
            <p:ph type="sldNum" sz="quarter" idx="4"/>
          </p:nvPr>
        </p:nvSpPr>
        <p:spPr>
          <a:xfrm>
            <a:off x="7010400" y="6248400"/>
            <a:ext cx="2133600" cy="304800"/>
          </a:xfrm>
          <a:prstGeom prst="rect">
            <a:avLst/>
          </a:prstGeom>
        </p:spPr>
        <p:txBody>
          <a:bodyPr anchor="b"/>
          <a:lstStyle>
            <a:lvl1pPr algn="r">
              <a:defRPr sz="1100">
                <a:solidFill>
                  <a:srgbClr val="828A8F"/>
                </a:solidFill>
              </a:defRPr>
            </a:lvl1pPr>
          </a:lstStyle>
          <a:p>
            <a:fld id="{0E36E0B5-6C7A-49BE-87B5-27DC98161FB9}" type="slidenum">
              <a:rPr lang="en-US" smtClean="0"/>
              <a:pPr/>
              <a:t>‹#›</a:t>
            </a:fld>
            <a:endParaRPr lang="en-US" dirty="0"/>
          </a:p>
        </p:txBody>
      </p:sp>
    </p:spTree>
    <p:extLst>
      <p:ext uri="{BB962C8B-B14F-4D97-AF65-F5344CB8AC3E}">
        <p14:creationId xmlns:p14="http://schemas.microsoft.com/office/powerpoint/2010/main" val="118794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D15439-120D-490A-82EF-938752A81AB4}"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E51C97-8543-4B2D-A3F5-7B6BCE9188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7F3D38-7DFF-4438-9B6B-82271ED1D12F}" type="datetimeFigureOut">
              <a:rPr lang="en-US"/>
              <a:pPr>
                <a:defRPr/>
              </a:pPr>
              <a:t>8/20/2014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82BCCA-B0C3-46B8-AAF0-E1124B6909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B5E4AA-315E-4A29-BE12-5B785B4EDE34}" type="datetimeFigureOut">
              <a:rPr lang="en-US"/>
              <a:pPr>
                <a:defRPr/>
              </a:pPr>
              <a:t>8/20/2014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37CB58-A667-4633-9AE0-D11081A4FC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26CE49-BC1D-4BB8-A1B0-CEA07E122E84}" type="datetimeFigureOut">
              <a:rPr lang="en-US"/>
              <a:pPr>
                <a:defRPr/>
              </a:pPr>
              <a:t>8/20/2014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7B5DCD-D6F7-4762-8499-A4E694EF1D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B36DF-3507-496F-A7FB-752BEF761963}"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CA0059-FF80-4C31-A797-E3E6BA7365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DD726-B3A1-4A43-8E96-9B1219B8D970}" type="datetimeFigureOut">
              <a:rPr lang="en-US"/>
              <a:pPr>
                <a:defRPr/>
              </a:pPr>
              <a:t>8/20/2014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FE7F3-9AA2-4685-931D-8B2674CFA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D3E05E7-C92F-45C6-9FE6-9A101AFFF5E8}" type="datetimeFigureOut">
              <a:rPr lang="en-US"/>
              <a:pPr>
                <a:defRPr/>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6C6A9C-0BB8-4172-BE2C-6E9FA29A09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908925" cy="6969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31" name="Line 7"/>
          <p:cNvSpPr>
            <a:spLocks noChangeShapeType="1"/>
          </p:cNvSpPr>
          <p:nvPr/>
        </p:nvSpPr>
        <p:spPr bwMode="auto">
          <a:xfrm>
            <a:off x="0" y="676275"/>
            <a:ext cx="9144000" cy="0"/>
          </a:xfrm>
          <a:prstGeom prst="line">
            <a:avLst/>
          </a:prstGeom>
          <a:noFill/>
          <a:ln w="19050">
            <a:solidFill>
              <a:srgbClr val="DF332F"/>
            </a:solidFill>
            <a:round/>
            <a:headEnd/>
            <a:tailEnd/>
          </a:ln>
          <a:effectLst/>
        </p:spPr>
        <p:txBody>
          <a:bodyPr/>
          <a:lstStyle/>
          <a:p>
            <a:endParaRPr lang="en-US"/>
          </a:p>
        </p:txBody>
      </p:sp>
      <p:pic>
        <p:nvPicPr>
          <p:cNvPr id="1034" name="Picture 10" descr="rgb"/>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6200" y="6278563"/>
            <a:ext cx="1289050" cy="511175"/>
          </a:xfrm>
          <a:prstGeom prst="rect">
            <a:avLst/>
          </a:prstGeom>
          <a:noFill/>
        </p:spPr>
      </p:pic>
      <p:sp>
        <p:nvSpPr>
          <p:cNvPr id="17" name="Rectangle 4"/>
          <p:cNvSpPr>
            <a:spLocks noChangeArrowheads="1"/>
          </p:cNvSpPr>
          <p:nvPr/>
        </p:nvSpPr>
        <p:spPr bwMode="auto">
          <a:xfrm>
            <a:off x="304800" y="838200"/>
            <a:ext cx="8305800" cy="457200"/>
          </a:xfrm>
          <a:prstGeom prst="rect">
            <a:avLst/>
          </a:prstGeom>
          <a:noFill/>
          <a:ln w="9525">
            <a:noFill/>
            <a:miter lim="800000"/>
            <a:headEnd/>
            <a:tailEnd/>
          </a:ln>
        </p:spPr>
        <p:txBody>
          <a:bodyPr lIns="0" tIns="0" rIns="0" bIns="0"/>
          <a:lstStyle/>
          <a:p>
            <a:pPr algn="l" fontAlgn="base">
              <a:lnSpc>
                <a:spcPct val="80000"/>
              </a:lnSpc>
              <a:spcBef>
                <a:spcPct val="20000"/>
              </a:spcBef>
              <a:spcAft>
                <a:spcPct val="0"/>
              </a:spcAft>
              <a:buClr>
                <a:srgbClr val="DF332F"/>
              </a:buClr>
            </a:pPr>
            <a:endParaRPr lang="en-US" sz="1400" i="1" dirty="0">
              <a:solidFill>
                <a:srgbClr val="828A8F"/>
              </a:solidFill>
            </a:endParaRPr>
          </a:p>
        </p:txBody>
      </p:sp>
      <p:sp>
        <p:nvSpPr>
          <p:cNvPr id="6" name="Rectangle 6"/>
          <p:cNvSpPr>
            <a:spLocks noGrp="1" noChangeArrowheads="1"/>
          </p:cNvSpPr>
          <p:nvPr>
            <p:ph type="sldNum" sz="quarter" idx="4"/>
          </p:nvPr>
        </p:nvSpPr>
        <p:spPr bwMode="auto">
          <a:xfrm>
            <a:off x="6764338" y="6464300"/>
            <a:ext cx="2133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solidFill>
                  <a:srgbClr val="828A8F"/>
                </a:solidFill>
              </a:defRPr>
            </a:lvl1pPr>
          </a:lstStyle>
          <a:p>
            <a:fld id="{D408C226-A24D-40E4-A446-03B4B81FA9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DF332F"/>
          </a:solidFill>
          <a:latin typeface="+mj-lt"/>
          <a:ea typeface="+mj-ea"/>
          <a:cs typeface="+mj-cs"/>
        </a:defRPr>
      </a:lvl1pPr>
      <a:lvl2pPr algn="l" rtl="0" eaLnBrk="1" fontAlgn="base" hangingPunct="1">
        <a:spcBef>
          <a:spcPct val="0"/>
        </a:spcBef>
        <a:spcAft>
          <a:spcPct val="0"/>
        </a:spcAft>
        <a:defRPr sz="3200" b="1">
          <a:solidFill>
            <a:srgbClr val="DF332F"/>
          </a:solidFill>
          <a:latin typeface="Arial" charset="0"/>
          <a:cs typeface="Arial" charset="0"/>
        </a:defRPr>
      </a:lvl2pPr>
      <a:lvl3pPr algn="l" rtl="0" eaLnBrk="1" fontAlgn="base" hangingPunct="1">
        <a:spcBef>
          <a:spcPct val="0"/>
        </a:spcBef>
        <a:spcAft>
          <a:spcPct val="0"/>
        </a:spcAft>
        <a:defRPr sz="3200" b="1">
          <a:solidFill>
            <a:srgbClr val="DF332F"/>
          </a:solidFill>
          <a:latin typeface="Arial" charset="0"/>
          <a:cs typeface="Arial" charset="0"/>
        </a:defRPr>
      </a:lvl3pPr>
      <a:lvl4pPr algn="l" rtl="0" eaLnBrk="1" fontAlgn="base" hangingPunct="1">
        <a:spcBef>
          <a:spcPct val="0"/>
        </a:spcBef>
        <a:spcAft>
          <a:spcPct val="0"/>
        </a:spcAft>
        <a:defRPr sz="3200" b="1">
          <a:solidFill>
            <a:srgbClr val="DF332F"/>
          </a:solidFill>
          <a:latin typeface="Arial" charset="0"/>
          <a:cs typeface="Arial" charset="0"/>
        </a:defRPr>
      </a:lvl4pPr>
      <a:lvl5pPr algn="l" rtl="0" eaLnBrk="1" fontAlgn="base" hangingPunct="1">
        <a:spcBef>
          <a:spcPct val="0"/>
        </a:spcBef>
        <a:spcAft>
          <a:spcPct val="0"/>
        </a:spcAft>
        <a:defRPr sz="3200" b="1">
          <a:solidFill>
            <a:srgbClr val="DF332F"/>
          </a:solidFill>
          <a:latin typeface="Arial" charset="0"/>
          <a:cs typeface="Arial" charset="0"/>
        </a:defRPr>
      </a:lvl5pPr>
      <a:lvl6pPr marL="457200" algn="l" rtl="0" eaLnBrk="1" fontAlgn="base" hangingPunct="1">
        <a:spcBef>
          <a:spcPct val="0"/>
        </a:spcBef>
        <a:spcAft>
          <a:spcPct val="0"/>
        </a:spcAft>
        <a:defRPr sz="3200" b="1">
          <a:solidFill>
            <a:srgbClr val="DF332F"/>
          </a:solidFill>
          <a:latin typeface="Arial" charset="0"/>
          <a:cs typeface="Arial" charset="0"/>
        </a:defRPr>
      </a:lvl6pPr>
      <a:lvl7pPr marL="914400" algn="l" rtl="0" eaLnBrk="1" fontAlgn="base" hangingPunct="1">
        <a:spcBef>
          <a:spcPct val="0"/>
        </a:spcBef>
        <a:spcAft>
          <a:spcPct val="0"/>
        </a:spcAft>
        <a:defRPr sz="3200" b="1">
          <a:solidFill>
            <a:srgbClr val="DF332F"/>
          </a:solidFill>
          <a:latin typeface="Arial" charset="0"/>
          <a:cs typeface="Arial" charset="0"/>
        </a:defRPr>
      </a:lvl7pPr>
      <a:lvl8pPr marL="1371600" algn="l" rtl="0" eaLnBrk="1" fontAlgn="base" hangingPunct="1">
        <a:spcBef>
          <a:spcPct val="0"/>
        </a:spcBef>
        <a:spcAft>
          <a:spcPct val="0"/>
        </a:spcAft>
        <a:defRPr sz="3200" b="1">
          <a:solidFill>
            <a:srgbClr val="DF332F"/>
          </a:solidFill>
          <a:latin typeface="Arial" charset="0"/>
          <a:cs typeface="Arial" charset="0"/>
        </a:defRPr>
      </a:lvl8pPr>
      <a:lvl9pPr marL="1828800" algn="l" rtl="0" eaLnBrk="1" fontAlgn="base" hangingPunct="1">
        <a:spcBef>
          <a:spcPct val="0"/>
        </a:spcBef>
        <a:spcAft>
          <a:spcPct val="0"/>
        </a:spcAft>
        <a:defRPr sz="3200" b="1">
          <a:solidFill>
            <a:srgbClr val="DF332F"/>
          </a:solidFill>
          <a:latin typeface="Arial" charset="0"/>
          <a:cs typeface="Arial" charset="0"/>
        </a:defRPr>
      </a:lvl9pPr>
    </p:titleStyle>
    <p:bodyStyle>
      <a:lvl1pPr marL="225425" indent="-225425" algn="l" rtl="0" eaLnBrk="1" fontAlgn="base" hangingPunct="1">
        <a:spcBef>
          <a:spcPct val="20000"/>
        </a:spcBef>
        <a:spcAft>
          <a:spcPct val="0"/>
        </a:spcAft>
        <a:buClr>
          <a:srgbClr val="DF332F"/>
        </a:buClr>
        <a:buChar char="•"/>
        <a:defRPr sz="2800">
          <a:solidFill>
            <a:srgbClr val="4D5357"/>
          </a:solidFill>
          <a:latin typeface="+mn-lt"/>
          <a:ea typeface="+mn-ea"/>
          <a:cs typeface="+mn-cs"/>
        </a:defRPr>
      </a:lvl1pPr>
      <a:lvl2pPr marL="688975" indent="-225425" algn="l" rtl="0" eaLnBrk="1" fontAlgn="base" hangingPunct="1">
        <a:spcBef>
          <a:spcPct val="20000"/>
        </a:spcBef>
        <a:spcAft>
          <a:spcPct val="0"/>
        </a:spcAft>
        <a:buClr>
          <a:srgbClr val="DF332F"/>
        </a:buClr>
        <a:buSzPct val="80000"/>
        <a:buFont typeface="Arial" charset="0"/>
        <a:buChar char="–"/>
        <a:defRPr sz="2400">
          <a:solidFill>
            <a:srgbClr val="4D5357"/>
          </a:solidFill>
          <a:latin typeface="+mn-lt"/>
          <a:cs typeface="+mn-cs"/>
        </a:defRPr>
      </a:lvl2pPr>
      <a:lvl3pPr marL="1139825" indent="-225425" algn="l" rtl="0" eaLnBrk="1" fontAlgn="base" hangingPunct="1">
        <a:spcBef>
          <a:spcPct val="20000"/>
        </a:spcBef>
        <a:spcAft>
          <a:spcPct val="0"/>
        </a:spcAft>
        <a:buClr>
          <a:srgbClr val="DF332F"/>
        </a:buClr>
        <a:buFont typeface="Wingdings" pitchFamily="2" charset="2"/>
        <a:buChar char="§"/>
        <a:defRPr sz="2000">
          <a:solidFill>
            <a:srgbClr val="4D5357"/>
          </a:solidFill>
          <a:latin typeface="+mn-lt"/>
          <a:cs typeface="+mn-cs"/>
        </a:defRPr>
      </a:lvl3pPr>
      <a:lvl4pPr marL="1603375" indent="-225425" algn="l" rtl="0" eaLnBrk="1" fontAlgn="base" hangingPunct="1">
        <a:spcBef>
          <a:spcPct val="20000"/>
        </a:spcBef>
        <a:spcAft>
          <a:spcPct val="0"/>
        </a:spcAft>
        <a:buClr>
          <a:srgbClr val="DF332F"/>
        </a:buClr>
        <a:buChar char="•"/>
        <a:defRPr>
          <a:solidFill>
            <a:srgbClr val="4D5357"/>
          </a:solidFill>
          <a:latin typeface="+mn-lt"/>
          <a:cs typeface="+mn-cs"/>
        </a:defRPr>
      </a:lvl4pPr>
      <a:lvl5pPr marL="1949450" indent="-120650" algn="l" rtl="0" eaLnBrk="1" fontAlgn="base" hangingPunct="1">
        <a:spcBef>
          <a:spcPct val="20000"/>
        </a:spcBef>
        <a:spcAft>
          <a:spcPct val="0"/>
        </a:spcAft>
        <a:buClr>
          <a:srgbClr val="DF332F"/>
        </a:buClr>
        <a:buChar char="»"/>
        <a:defRPr>
          <a:solidFill>
            <a:srgbClr val="4D5357"/>
          </a:solidFill>
          <a:latin typeface="+mn-lt"/>
          <a:cs typeface="+mn-cs"/>
        </a:defRPr>
      </a:lvl5pPr>
      <a:lvl6pPr marL="2406650" indent="-120650" algn="l" rtl="0" eaLnBrk="1" fontAlgn="base" hangingPunct="1">
        <a:spcBef>
          <a:spcPct val="20000"/>
        </a:spcBef>
        <a:spcAft>
          <a:spcPct val="0"/>
        </a:spcAft>
        <a:buClr>
          <a:srgbClr val="DF332F"/>
        </a:buClr>
        <a:buChar char="»"/>
        <a:defRPr>
          <a:solidFill>
            <a:srgbClr val="828A8F"/>
          </a:solidFill>
          <a:latin typeface="+mn-lt"/>
          <a:cs typeface="+mn-cs"/>
        </a:defRPr>
      </a:lvl6pPr>
      <a:lvl7pPr marL="2863850" indent="-120650" algn="l" rtl="0" eaLnBrk="1" fontAlgn="base" hangingPunct="1">
        <a:spcBef>
          <a:spcPct val="20000"/>
        </a:spcBef>
        <a:spcAft>
          <a:spcPct val="0"/>
        </a:spcAft>
        <a:buClr>
          <a:srgbClr val="DF332F"/>
        </a:buClr>
        <a:buChar char="»"/>
        <a:defRPr>
          <a:solidFill>
            <a:srgbClr val="828A8F"/>
          </a:solidFill>
          <a:latin typeface="+mn-lt"/>
          <a:cs typeface="+mn-cs"/>
        </a:defRPr>
      </a:lvl7pPr>
      <a:lvl8pPr marL="3321050" indent="-120650" algn="l" rtl="0" eaLnBrk="1" fontAlgn="base" hangingPunct="1">
        <a:spcBef>
          <a:spcPct val="20000"/>
        </a:spcBef>
        <a:spcAft>
          <a:spcPct val="0"/>
        </a:spcAft>
        <a:buClr>
          <a:srgbClr val="DF332F"/>
        </a:buClr>
        <a:buChar char="»"/>
        <a:defRPr>
          <a:solidFill>
            <a:srgbClr val="828A8F"/>
          </a:solidFill>
          <a:latin typeface="+mn-lt"/>
          <a:cs typeface="+mn-cs"/>
        </a:defRPr>
      </a:lvl8pPr>
      <a:lvl9pPr marL="3778250" indent="-120650" algn="l" rtl="0" eaLnBrk="1" fontAlgn="base" hangingPunct="1">
        <a:spcBef>
          <a:spcPct val="20000"/>
        </a:spcBef>
        <a:spcAft>
          <a:spcPct val="0"/>
        </a:spcAft>
        <a:buClr>
          <a:srgbClr val="DF332F"/>
        </a:buClr>
        <a:buChar char="»"/>
        <a:defRPr>
          <a:solidFill>
            <a:srgbClr val="828A8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ckester@bsr.org" TargetMode="External"/><Relationship Id="rId2" Type="http://schemas.openxmlformats.org/officeDocument/2006/relationships/hyperlink" Target="mailto:eniemtzow@bsr.org"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smtClean="0"/>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1"/>
          </p:nvPr>
        </p:nvSpPr>
        <p:spPr>
          <a:xfrm>
            <a:off x="304800" y="914400"/>
            <a:ext cx="3962400" cy="1981200"/>
          </a:xfrm>
          <a:solidFill>
            <a:schemeClr val="accent1"/>
          </a:solidFill>
          <a:ln>
            <a:noFill/>
          </a:ln>
        </p:spPr>
        <p:txBody>
          <a:bodyPr/>
          <a:lstStyle/>
          <a:p>
            <a:r>
              <a:rPr lang="en-US" dirty="0" smtClean="0"/>
              <a:t> </a:t>
            </a:r>
            <a:endParaRPr lang="en-US" dirty="0"/>
          </a:p>
        </p:txBody>
      </p:sp>
      <p:sp>
        <p:nvSpPr>
          <p:cNvPr id="11" name="Text Placeholder 10"/>
          <p:cNvSpPr>
            <a:spLocks noGrp="1"/>
          </p:cNvSpPr>
          <p:nvPr>
            <p:ph type="body" sz="quarter" idx="22"/>
          </p:nvPr>
        </p:nvSpPr>
        <p:spPr>
          <a:xfrm>
            <a:off x="4809744" y="914400"/>
            <a:ext cx="3968496" cy="1981200"/>
          </a:xfrm>
          <a:solidFill>
            <a:schemeClr val="accent1"/>
          </a:solidFill>
        </p:spPr>
        <p:txBody>
          <a:bodyPr/>
          <a:lstStyle/>
          <a:p>
            <a:r>
              <a:rPr lang="en-US" dirty="0" smtClean="0"/>
              <a:t> </a:t>
            </a:r>
            <a:endParaRPr lang="en-US" dirty="0"/>
          </a:p>
        </p:txBody>
      </p:sp>
      <p:sp>
        <p:nvSpPr>
          <p:cNvPr id="2" name="Title 1"/>
          <p:cNvSpPr>
            <a:spLocks noGrp="1"/>
          </p:cNvSpPr>
          <p:nvPr>
            <p:ph type="title"/>
          </p:nvPr>
        </p:nvSpPr>
        <p:spPr>
          <a:xfrm>
            <a:off x="304800" y="1"/>
            <a:ext cx="8515350" cy="696913"/>
          </a:xfrm>
        </p:spPr>
        <p:txBody>
          <a:bodyPr wrap="square" lIns="0" tIns="0" rIns="0" bIns="0" anchor="ctr"/>
          <a:lstStyle/>
          <a:p>
            <a:r>
              <a:rPr lang="en-US" sz="2400" dirty="0">
                <a:latin typeface="Arial"/>
              </a:rPr>
              <a:t>Manufacturing: </a:t>
            </a:r>
            <a:r>
              <a:rPr lang="en-US" sz="2400" dirty="0" smtClean="0">
                <a:latin typeface="Arial"/>
              </a:rPr>
              <a:t>Barriers </a:t>
            </a:r>
            <a:r>
              <a:rPr lang="en-US" sz="2400" dirty="0">
                <a:latin typeface="Arial"/>
              </a:rPr>
              <a:t>to Decreasing Food Waste</a:t>
            </a:r>
          </a:p>
        </p:txBody>
      </p:sp>
      <p:sp>
        <p:nvSpPr>
          <p:cNvPr id="4" name="Slide Number Placeholder 3"/>
          <p:cNvSpPr>
            <a:spLocks noGrp="1"/>
          </p:cNvSpPr>
          <p:nvPr>
            <p:ph type="sldNum" sz="quarter" idx="4"/>
          </p:nvPr>
        </p:nvSpPr>
        <p:spPr>
          <a:xfrm>
            <a:off x="6764338" y="6464300"/>
            <a:ext cx="2133600" cy="304800"/>
          </a:xfrm>
        </p:spPr>
        <p:txBody>
          <a:bodyPr/>
          <a:lstStyle/>
          <a:p>
            <a:pPr>
              <a:defRPr/>
            </a:pPr>
            <a:fld id="{992D5CF2-14AC-4856-951B-C51718750068}" type="slidenum">
              <a:rPr lang="en-US" smtClean="0"/>
              <a:pPr>
                <a:defRPr/>
              </a:pPr>
              <a:t>10</a:t>
            </a:fld>
            <a:endParaRPr lang="en-US"/>
          </a:p>
        </p:txBody>
      </p:sp>
      <p:sp>
        <p:nvSpPr>
          <p:cNvPr id="14" name="Text Placeholder 5"/>
          <p:cNvSpPr>
            <a:spLocks noGrp="1"/>
          </p:cNvSpPr>
          <p:nvPr>
            <p:ph type="body" sz="quarter" idx="13"/>
          </p:nvPr>
        </p:nvSpPr>
        <p:spPr>
          <a:xfrm>
            <a:off x="4953000" y="914400"/>
            <a:ext cx="3733800" cy="2049792"/>
          </a:xfrm>
        </p:spPr>
        <p:txBody>
          <a:bodyPr/>
          <a:lstStyle/>
          <a:p>
            <a:r>
              <a:rPr lang="en-US" sz="1800" dirty="0" smtClean="0">
                <a:solidFill>
                  <a:srgbClr val="FFFFFF"/>
                </a:solidFill>
              </a:rPr>
              <a:t>Are </a:t>
            </a:r>
            <a:r>
              <a:rPr lang="en-US" sz="1800" dirty="0">
                <a:solidFill>
                  <a:srgbClr val="FFFFFF"/>
                </a:solidFill>
              </a:rPr>
              <a:t>there barriers, either internal or external, that prevent your company from </a:t>
            </a:r>
            <a:r>
              <a:rPr lang="en-US" sz="1800" u="sng" dirty="0" smtClean="0">
                <a:solidFill>
                  <a:srgbClr val="FFFFFF"/>
                </a:solidFill>
              </a:rPr>
              <a:t>reusing </a:t>
            </a:r>
            <a:r>
              <a:rPr lang="en-US" sz="1800" u="sng" dirty="0">
                <a:solidFill>
                  <a:srgbClr val="FFFFFF"/>
                </a:solidFill>
              </a:rPr>
              <a:t>and </a:t>
            </a:r>
            <a:r>
              <a:rPr lang="en-US" sz="1800" u="sng" dirty="0" smtClean="0">
                <a:solidFill>
                  <a:srgbClr val="FFFFFF"/>
                </a:solidFill>
              </a:rPr>
              <a:t>recycling</a:t>
            </a:r>
            <a:r>
              <a:rPr lang="en-US" sz="1800" dirty="0" smtClean="0">
                <a:solidFill>
                  <a:srgbClr val="FFFFFF"/>
                </a:solidFill>
              </a:rPr>
              <a:t> </a:t>
            </a:r>
            <a:r>
              <a:rPr lang="en-US" sz="1800" dirty="0">
                <a:solidFill>
                  <a:srgbClr val="FFFFFF"/>
                </a:solidFill>
              </a:rPr>
              <a:t>more food waste? </a:t>
            </a:r>
          </a:p>
          <a:p>
            <a:pPr marL="0" lvl="1" indent="0">
              <a:buSzTx/>
              <a:buNone/>
            </a:pPr>
            <a:endParaRPr lang="en-US" sz="1000" b="1" dirty="0" smtClean="0">
              <a:solidFill>
                <a:srgbClr val="FFFFFF"/>
              </a:solidFill>
            </a:endParaRPr>
          </a:p>
          <a:p>
            <a:pPr marL="0" lvl="1" indent="0">
              <a:buSzTx/>
              <a:buNone/>
            </a:pPr>
            <a:r>
              <a:rPr lang="en-US" sz="1800" b="1" dirty="0" smtClean="0">
                <a:solidFill>
                  <a:srgbClr val="FFFFFF"/>
                </a:solidFill>
              </a:rPr>
              <a:t>        Yes</a:t>
            </a:r>
            <a:r>
              <a:rPr lang="en-US" sz="1800" b="1" dirty="0">
                <a:solidFill>
                  <a:srgbClr val="FFFFFF"/>
                </a:solidFill>
              </a:rPr>
              <a:t>: </a:t>
            </a:r>
            <a:r>
              <a:rPr lang="en-US" sz="1800" b="1" dirty="0" smtClean="0">
                <a:solidFill>
                  <a:srgbClr val="FFFFFF"/>
                </a:solidFill>
              </a:rPr>
              <a:t>63%        </a:t>
            </a:r>
            <a:r>
              <a:rPr lang="en-US" sz="1800" b="1" dirty="0">
                <a:solidFill>
                  <a:srgbClr val="FFFFFF"/>
                </a:solidFill>
              </a:rPr>
              <a:t>No: </a:t>
            </a:r>
            <a:r>
              <a:rPr lang="en-US" sz="1800" b="1" dirty="0" smtClean="0">
                <a:solidFill>
                  <a:srgbClr val="FFFFFF"/>
                </a:solidFill>
              </a:rPr>
              <a:t>37%</a:t>
            </a:r>
          </a:p>
          <a:p>
            <a:endParaRPr lang="en-US" sz="1800"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842488030"/>
              </p:ext>
            </p:extLst>
          </p:nvPr>
        </p:nvGraphicFramePr>
        <p:xfrm>
          <a:off x="304800" y="2895600"/>
          <a:ext cx="3962400" cy="2499360"/>
        </p:xfrm>
        <a:graphic>
          <a:graphicData uri="http://schemas.openxmlformats.org/drawingml/2006/table">
            <a:tbl>
              <a:tblPr firstRow="1" bandRow="1">
                <a:tableStyleId>{BC89EF96-8CEA-46FF-86C4-4CE0E7609802}</a:tableStyleId>
              </a:tblPr>
              <a:tblGrid>
                <a:gridCol w="2895600"/>
                <a:gridCol w="1066800"/>
              </a:tblGrid>
              <a:tr h="131408">
                <a:tc gridSpan="2">
                  <a:txBody>
                    <a:bodyPr/>
                    <a:lstStyle/>
                    <a:p>
                      <a:pPr algn="ctr"/>
                      <a:r>
                        <a:rPr lang="en-US" sz="1600" b="1" dirty="0" smtClean="0">
                          <a:solidFill>
                            <a:schemeClr val="tx2">
                              <a:lumMod val="75000"/>
                              <a:lumOff val="25000"/>
                            </a:schemeClr>
                          </a:solidFill>
                        </a:rPr>
                        <a:t>Types</a:t>
                      </a:r>
                      <a:r>
                        <a:rPr lang="en-US" sz="1600" b="1" baseline="0" dirty="0" smtClean="0">
                          <a:solidFill>
                            <a:schemeClr val="tx2">
                              <a:lumMod val="75000"/>
                              <a:lumOff val="25000"/>
                            </a:schemeClr>
                          </a:solidFill>
                        </a:rPr>
                        <a:t> of barriers faced</a:t>
                      </a:r>
                      <a:r>
                        <a:rPr lang="en-US" sz="1600" b="1" baseline="30000" dirty="0" smtClean="0">
                          <a:solidFill>
                            <a:schemeClr val="tx2">
                              <a:lumMod val="75000"/>
                              <a:lumOff val="25000"/>
                            </a:schemeClr>
                          </a:solidFill>
                        </a:rPr>
                        <a:t>1</a:t>
                      </a:r>
                      <a:endParaRPr lang="en-US" sz="1600" b="1" baseline="30000" dirty="0">
                        <a:solidFill>
                          <a:schemeClr val="tx2">
                            <a:lumMod val="75000"/>
                            <a:lumOff val="25000"/>
                          </a:schemeClr>
                        </a:solidFill>
                      </a:endParaRPr>
                    </a:p>
                  </a:txBody>
                  <a:tcPr/>
                </a:tc>
                <a:tc hMerge="1">
                  <a:txBody>
                    <a:bodyPr/>
                    <a:lstStyle/>
                    <a:p>
                      <a:pPr algn="ctr"/>
                      <a:endParaRPr lang="en-US" sz="1600" b="1" u="none" dirty="0">
                        <a:solidFill>
                          <a:schemeClr val="tx2">
                            <a:lumMod val="75000"/>
                            <a:lumOff val="25000"/>
                          </a:schemeClr>
                        </a:solidFill>
                      </a:endParaRPr>
                    </a:p>
                  </a:txBody>
                  <a:tcPr/>
                </a:tc>
              </a:tr>
              <a:tr h="131408">
                <a:tc>
                  <a:txBody>
                    <a:bodyPr/>
                    <a:lstStyle/>
                    <a:p>
                      <a:r>
                        <a:rPr lang="en-US" sz="1600" b="0" dirty="0" smtClean="0"/>
                        <a:t>Transportation</a:t>
                      </a:r>
                      <a:r>
                        <a:rPr lang="en-US" sz="1600" b="0" baseline="0" dirty="0" smtClean="0"/>
                        <a:t> constraints</a:t>
                      </a:r>
                      <a:endParaRPr lang="en-US" sz="1600" b="0" dirty="0">
                        <a:solidFill>
                          <a:schemeClr val="tx2">
                            <a:lumMod val="75000"/>
                            <a:lumOff val="25000"/>
                          </a:schemeClr>
                        </a:solidFill>
                      </a:endParaRPr>
                    </a:p>
                  </a:txBody>
                  <a:tcPr/>
                </a:tc>
                <a:tc>
                  <a:txBody>
                    <a:bodyPr/>
                    <a:lstStyle/>
                    <a:p>
                      <a:pPr algn="ctr"/>
                      <a:r>
                        <a:rPr lang="en-US" sz="1600" b="0" u="none" dirty="0" smtClean="0"/>
                        <a:t>67%</a:t>
                      </a:r>
                      <a:endParaRPr lang="en-US" sz="1600" b="0" u="none" dirty="0">
                        <a:solidFill>
                          <a:schemeClr val="tx2">
                            <a:lumMod val="75000"/>
                            <a:lumOff val="25000"/>
                          </a:schemeClr>
                        </a:solidFill>
                      </a:endParaRPr>
                    </a:p>
                  </a:txBody>
                  <a:tcPr/>
                </a:tc>
              </a:tr>
              <a:tr h="131408">
                <a:tc>
                  <a:txBody>
                    <a:bodyPr/>
                    <a:lstStyle/>
                    <a:p>
                      <a:r>
                        <a:rPr lang="en-US" sz="1600" b="0" dirty="0" smtClean="0"/>
                        <a:t>Liability concerns</a:t>
                      </a:r>
                      <a:endParaRPr lang="en-US" sz="1600" b="0" dirty="0">
                        <a:solidFill>
                          <a:schemeClr val="tx2">
                            <a:lumMod val="75000"/>
                            <a:lumOff val="25000"/>
                          </a:schemeClr>
                        </a:solidFill>
                      </a:endParaRPr>
                    </a:p>
                  </a:txBody>
                  <a:tcPr/>
                </a:tc>
                <a:tc>
                  <a:txBody>
                    <a:bodyPr/>
                    <a:lstStyle/>
                    <a:p>
                      <a:pPr algn="ctr"/>
                      <a:r>
                        <a:rPr lang="en-US" sz="1600" b="0" u="none" dirty="0" smtClean="0"/>
                        <a:t>67%</a:t>
                      </a:r>
                      <a:endParaRPr lang="en-US" sz="1600" b="0" u="none" dirty="0">
                        <a:solidFill>
                          <a:schemeClr val="tx2">
                            <a:lumMod val="75000"/>
                            <a:lumOff val="25000"/>
                          </a:schemeClr>
                        </a:solidFill>
                      </a:endParaRPr>
                    </a:p>
                  </a:txBody>
                  <a:tcPr/>
                </a:tc>
              </a:tr>
              <a:tr h="285750">
                <a:tc>
                  <a:txBody>
                    <a:bodyPr/>
                    <a:lstStyle/>
                    <a:p>
                      <a:r>
                        <a:rPr lang="en-US" sz="1600" b="0" dirty="0" smtClean="0"/>
                        <a:t>Regulatory constraints</a:t>
                      </a:r>
                      <a:endParaRPr lang="en-US" sz="1600" b="0" dirty="0" smtClean="0">
                        <a:solidFill>
                          <a:schemeClr val="tx2">
                            <a:lumMod val="75000"/>
                            <a:lumOff val="25000"/>
                          </a:schemeClr>
                        </a:solidFill>
                      </a:endParaRPr>
                    </a:p>
                  </a:txBody>
                  <a:tcPr/>
                </a:tc>
                <a:tc>
                  <a:txBody>
                    <a:bodyPr/>
                    <a:lstStyle/>
                    <a:p>
                      <a:pPr algn="ctr"/>
                      <a:r>
                        <a:rPr lang="en-US" sz="1600" b="0" dirty="0" smtClean="0"/>
                        <a:t>67%</a:t>
                      </a:r>
                      <a:endParaRPr lang="en-US" sz="1600" b="0" dirty="0">
                        <a:solidFill>
                          <a:schemeClr val="tx2">
                            <a:lumMod val="75000"/>
                            <a:lumOff val="25000"/>
                          </a:schemeClr>
                        </a:solidFill>
                      </a:endParaRPr>
                    </a:p>
                  </a:txBody>
                  <a:tcPr/>
                </a:tc>
              </a:tr>
              <a:tr h="285750">
                <a:tc>
                  <a:txBody>
                    <a:bodyPr/>
                    <a:lstStyle/>
                    <a:p>
                      <a:r>
                        <a:rPr lang="en-US" sz="1600" dirty="0" smtClean="0"/>
                        <a:t>Insufficient storage</a:t>
                      </a:r>
                      <a:r>
                        <a:rPr lang="en-US" sz="1600" baseline="0" dirty="0" smtClean="0"/>
                        <a:t> and</a:t>
                      </a:r>
                      <a:r>
                        <a:rPr lang="en-US" sz="1600" dirty="0" smtClean="0"/>
                        <a:t> refrigeration</a:t>
                      </a:r>
                      <a:r>
                        <a:rPr lang="en-US" sz="1600" baseline="0" dirty="0" smtClean="0"/>
                        <a:t> </a:t>
                      </a:r>
                      <a:r>
                        <a:rPr lang="en-US" sz="1600" dirty="0" smtClean="0"/>
                        <a:t>at food bank</a:t>
                      </a:r>
                      <a:endParaRPr lang="en-US" sz="1600" b="0" dirty="0">
                        <a:solidFill>
                          <a:schemeClr val="tx2">
                            <a:lumMod val="75000"/>
                            <a:lumOff val="25000"/>
                          </a:schemeClr>
                        </a:solidFill>
                      </a:endParaRPr>
                    </a:p>
                  </a:txBody>
                  <a:tcPr/>
                </a:tc>
                <a:tc>
                  <a:txBody>
                    <a:bodyPr/>
                    <a:lstStyle/>
                    <a:p>
                      <a:pPr algn="ctr"/>
                      <a:r>
                        <a:rPr lang="en-US" sz="1600" dirty="0" smtClean="0"/>
                        <a:t>44%</a:t>
                      </a:r>
                      <a:endParaRPr lang="en-US" sz="1600" b="0" dirty="0">
                        <a:solidFill>
                          <a:schemeClr val="tx2">
                            <a:lumMod val="75000"/>
                            <a:lumOff val="25000"/>
                          </a:schemeClr>
                        </a:solidFill>
                      </a:endParaRPr>
                    </a:p>
                  </a:txBody>
                  <a:tcPr/>
                </a:tc>
              </a:tr>
              <a:tr h="285750">
                <a:tc>
                  <a:txBody>
                    <a:bodyPr/>
                    <a:lstStyle/>
                    <a:p>
                      <a:r>
                        <a:rPr lang="en-US" sz="1600" dirty="0" smtClean="0"/>
                        <a:t>Insufficient storage</a:t>
                      </a:r>
                      <a:r>
                        <a:rPr lang="en-US" sz="1600" baseline="0" dirty="0" smtClean="0"/>
                        <a:t> and</a:t>
                      </a:r>
                      <a:r>
                        <a:rPr lang="en-US" sz="1600" dirty="0" smtClean="0"/>
                        <a:t> refrigeration</a:t>
                      </a:r>
                      <a:r>
                        <a:rPr lang="en-US" sz="1600" baseline="0" dirty="0" smtClean="0"/>
                        <a:t> </a:t>
                      </a:r>
                      <a:r>
                        <a:rPr lang="en-US" sz="1600" dirty="0" smtClean="0"/>
                        <a:t>onsite</a:t>
                      </a:r>
                      <a:endParaRPr lang="en-US" sz="1600" b="0" dirty="0" smtClean="0">
                        <a:solidFill>
                          <a:schemeClr val="tx2">
                            <a:lumMod val="75000"/>
                            <a:lumOff val="25000"/>
                          </a:schemeClr>
                        </a:solidFill>
                      </a:endParaRPr>
                    </a:p>
                  </a:txBody>
                  <a:tcPr/>
                </a:tc>
                <a:tc>
                  <a:txBody>
                    <a:bodyPr/>
                    <a:lstStyle/>
                    <a:p>
                      <a:pPr algn="ctr"/>
                      <a:r>
                        <a:rPr lang="en-US" sz="1600" dirty="0" smtClean="0"/>
                        <a:t>33%</a:t>
                      </a:r>
                      <a:endParaRPr lang="en-US" sz="1600" b="0" dirty="0">
                        <a:solidFill>
                          <a:schemeClr val="tx2">
                            <a:lumMod val="75000"/>
                            <a:lumOff val="25000"/>
                          </a:schemeClr>
                        </a:solidFill>
                      </a:endParaRP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75951019"/>
              </p:ext>
            </p:extLst>
          </p:nvPr>
        </p:nvGraphicFramePr>
        <p:xfrm>
          <a:off x="4815840" y="2895600"/>
          <a:ext cx="3947160" cy="1920240"/>
        </p:xfrm>
        <a:graphic>
          <a:graphicData uri="http://schemas.openxmlformats.org/drawingml/2006/table">
            <a:tbl>
              <a:tblPr firstRow="1" bandRow="1">
                <a:tableStyleId>{BC89EF96-8CEA-46FF-86C4-4CE0E7609802}</a:tableStyleId>
              </a:tblPr>
              <a:tblGrid>
                <a:gridCol w="2727960"/>
                <a:gridCol w="1219200"/>
              </a:tblGrid>
              <a:tr h="1314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lumOff val="25000"/>
                            </a:schemeClr>
                          </a:solidFill>
                        </a:rPr>
                        <a:t>Types</a:t>
                      </a:r>
                      <a:r>
                        <a:rPr lang="en-US" sz="1600" b="1" baseline="0" dirty="0" smtClean="0">
                          <a:solidFill>
                            <a:schemeClr val="tx2">
                              <a:lumMod val="75000"/>
                              <a:lumOff val="25000"/>
                            </a:schemeClr>
                          </a:solidFill>
                        </a:rPr>
                        <a:t> of barriers faced</a:t>
                      </a:r>
                      <a:r>
                        <a:rPr lang="en-US" sz="1600" b="1" baseline="30000" dirty="0" smtClean="0">
                          <a:solidFill>
                            <a:schemeClr val="tx2">
                              <a:lumMod val="75000"/>
                              <a:lumOff val="25000"/>
                            </a:schemeClr>
                          </a:solidFill>
                        </a:rPr>
                        <a:t>1</a:t>
                      </a:r>
                    </a:p>
                  </a:txBody>
                  <a:tcPr/>
                </a:tc>
                <a:tc hMerge="1">
                  <a:txBody>
                    <a:bodyPr/>
                    <a:lstStyle/>
                    <a:p>
                      <a:pPr algn="ctr"/>
                      <a:endParaRPr lang="en-US" sz="1600" b="1" u="none" dirty="0">
                        <a:solidFill>
                          <a:schemeClr val="tx2">
                            <a:lumMod val="75000"/>
                            <a:lumOff val="25000"/>
                          </a:schemeClr>
                        </a:solidFill>
                      </a:endParaRPr>
                    </a:p>
                  </a:txBody>
                  <a:tcPr/>
                </a:tc>
              </a:tr>
              <a:tr h="131408">
                <a:tc>
                  <a:txBody>
                    <a:bodyPr/>
                    <a:lstStyle/>
                    <a:p>
                      <a:r>
                        <a:rPr lang="en-US" sz="1600" b="0" dirty="0" smtClean="0"/>
                        <a:t>Insufficient</a:t>
                      </a:r>
                      <a:r>
                        <a:rPr lang="en-US" sz="1600" b="0" baseline="0" dirty="0" smtClean="0"/>
                        <a:t> recycling options</a:t>
                      </a:r>
                      <a:endParaRPr lang="en-US" sz="1600" b="0" dirty="0">
                        <a:solidFill>
                          <a:schemeClr val="tx2">
                            <a:lumMod val="75000"/>
                            <a:lumOff val="25000"/>
                          </a:schemeClr>
                        </a:solidFill>
                      </a:endParaRPr>
                    </a:p>
                  </a:txBody>
                  <a:tcPr/>
                </a:tc>
                <a:tc>
                  <a:txBody>
                    <a:bodyPr/>
                    <a:lstStyle/>
                    <a:p>
                      <a:pPr algn="ctr"/>
                      <a:r>
                        <a:rPr lang="en-US" sz="1600" b="0" u="none" dirty="0" smtClean="0"/>
                        <a:t>70%</a:t>
                      </a:r>
                      <a:endParaRPr lang="en-US" sz="1600" b="0" u="none" dirty="0">
                        <a:solidFill>
                          <a:schemeClr val="tx2">
                            <a:lumMod val="75000"/>
                            <a:lumOff val="25000"/>
                          </a:schemeClr>
                        </a:solidFill>
                      </a:endParaRPr>
                    </a:p>
                  </a:txBody>
                  <a:tcPr/>
                </a:tc>
              </a:tr>
              <a:tr h="131408">
                <a:tc>
                  <a:txBody>
                    <a:bodyPr/>
                    <a:lstStyle/>
                    <a:p>
                      <a:r>
                        <a:rPr lang="en-US" sz="1600" b="0" dirty="0" smtClean="0"/>
                        <a:t>Transportation</a:t>
                      </a:r>
                      <a:r>
                        <a:rPr lang="en-US" sz="1600" b="0" baseline="0" dirty="0" smtClean="0"/>
                        <a:t> constraints</a:t>
                      </a:r>
                      <a:endParaRPr lang="en-US" sz="1600" b="0" dirty="0">
                        <a:solidFill>
                          <a:schemeClr val="tx2">
                            <a:lumMod val="75000"/>
                            <a:lumOff val="25000"/>
                          </a:schemeClr>
                        </a:solidFill>
                      </a:endParaRPr>
                    </a:p>
                  </a:txBody>
                  <a:tcPr/>
                </a:tc>
                <a:tc>
                  <a:txBody>
                    <a:bodyPr/>
                    <a:lstStyle/>
                    <a:p>
                      <a:pPr algn="ctr"/>
                      <a:r>
                        <a:rPr lang="en-US" sz="1600" b="0" u="none" dirty="0" smtClean="0"/>
                        <a:t>70%</a:t>
                      </a:r>
                      <a:endParaRPr lang="en-US" sz="1600" b="0" u="none" dirty="0">
                        <a:solidFill>
                          <a:schemeClr val="tx2">
                            <a:lumMod val="75000"/>
                            <a:lumOff val="25000"/>
                          </a:schemeClr>
                        </a:solidFill>
                      </a:endParaRPr>
                    </a:p>
                  </a:txBody>
                  <a:tcPr/>
                </a:tc>
              </a:tr>
              <a:tr h="131408">
                <a:tc>
                  <a:txBody>
                    <a:bodyPr/>
                    <a:lstStyle/>
                    <a:p>
                      <a:r>
                        <a:rPr lang="en-US" sz="1600" dirty="0" smtClean="0"/>
                        <a:t>Liability concerns</a:t>
                      </a:r>
                      <a:endParaRPr lang="en-US" sz="1600" b="0" dirty="0">
                        <a:solidFill>
                          <a:schemeClr val="tx2">
                            <a:lumMod val="75000"/>
                            <a:lumOff val="25000"/>
                          </a:schemeClr>
                        </a:solidFill>
                      </a:endParaRPr>
                    </a:p>
                  </a:txBody>
                  <a:tcPr/>
                </a:tc>
                <a:tc>
                  <a:txBody>
                    <a:bodyPr/>
                    <a:lstStyle/>
                    <a:p>
                      <a:pPr algn="ctr"/>
                      <a:r>
                        <a:rPr lang="en-US" sz="1600" dirty="0" smtClean="0"/>
                        <a:t>50%</a:t>
                      </a:r>
                      <a:endParaRPr lang="en-US" sz="1600" b="0" dirty="0">
                        <a:solidFill>
                          <a:schemeClr val="tx2">
                            <a:lumMod val="75000"/>
                            <a:lumOff val="25000"/>
                          </a:schemeClr>
                        </a:solidFill>
                      </a:endParaRPr>
                    </a:p>
                  </a:txBody>
                  <a:tcPr/>
                </a:tc>
              </a:tr>
              <a:tr h="285750">
                <a:tc>
                  <a:txBody>
                    <a:bodyPr/>
                    <a:lstStyle/>
                    <a:p>
                      <a:r>
                        <a:rPr lang="en-US" sz="1600" dirty="0" smtClean="0"/>
                        <a:t>Food safety concerns for collection and storage</a:t>
                      </a:r>
                      <a:endParaRPr lang="en-US" sz="1600" b="0" dirty="0">
                        <a:solidFill>
                          <a:schemeClr val="tx2">
                            <a:lumMod val="75000"/>
                            <a:lumOff val="25000"/>
                          </a:schemeClr>
                        </a:solidFill>
                      </a:endParaRPr>
                    </a:p>
                  </a:txBody>
                  <a:tcPr/>
                </a:tc>
                <a:tc>
                  <a:txBody>
                    <a:bodyPr/>
                    <a:lstStyle/>
                    <a:p>
                      <a:pPr algn="ctr"/>
                      <a:r>
                        <a:rPr lang="en-US" sz="1600" dirty="0" smtClean="0"/>
                        <a:t>50%</a:t>
                      </a:r>
                      <a:endParaRPr lang="en-US" sz="1600" b="0" dirty="0">
                        <a:solidFill>
                          <a:schemeClr val="tx2">
                            <a:lumMod val="75000"/>
                            <a:lumOff val="25000"/>
                          </a:schemeClr>
                        </a:solidFill>
                      </a:endParaRPr>
                    </a:p>
                  </a:txBody>
                  <a:tcPr/>
                </a:tc>
              </a:tr>
            </a:tbl>
          </a:graphicData>
        </a:graphic>
      </p:graphicFrame>
      <p:sp>
        <p:nvSpPr>
          <p:cNvPr id="12" name="TextBox 11"/>
          <p:cNvSpPr txBox="1"/>
          <p:nvPr/>
        </p:nvSpPr>
        <p:spPr>
          <a:xfrm>
            <a:off x="4724400" y="6579513"/>
            <a:ext cx="4114800" cy="430887"/>
          </a:xfrm>
          <a:prstGeom prst="rect">
            <a:avLst/>
          </a:prstGeom>
          <a:noFill/>
        </p:spPr>
        <p:txBody>
          <a:bodyPr wrap="square" rtlCol="0">
            <a:spAutoFit/>
          </a:bodyPr>
          <a:lstStyle/>
          <a:p>
            <a:pPr algn="l"/>
            <a:r>
              <a:rPr lang="en-US" sz="1100" baseline="30000" dirty="0" smtClean="0">
                <a:solidFill>
                  <a:schemeClr val="bg2"/>
                </a:solidFill>
              </a:rPr>
              <a:t>1 </a:t>
            </a:r>
            <a:r>
              <a:rPr lang="en-US" sz="1100" dirty="0" smtClean="0">
                <a:solidFill>
                  <a:schemeClr val="bg2"/>
                </a:solidFill>
              </a:rPr>
              <a:t>among respondents who indicated that barriers are present</a:t>
            </a:r>
            <a:endParaRPr lang="en-US" sz="1100" baseline="30000" dirty="0" smtClean="0">
              <a:solidFill>
                <a:schemeClr val="bg2"/>
              </a:solidFill>
            </a:endParaRPr>
          </a:p>
          <a:p>
            <a:pPr algn="l"/>
            <a:endParaRPr lang="en-US" sz="1100" dirty="0">
              <a:solidFill>
                <a:schemeClr val="bg2"/>
              </a:solidFill>
            </a:endParaRPr>
          </a:p>
        </p:txBody>
      </p:sp>
      <p:sp>
        <p:nvSpPr>
          <p:cNvPr id="5" name="Text Placeholder 4"/>
          <p:cNvSpPr>
            <a:spLocks noGrp="1"/>
          </p:cNvSpPr>
          <p:nvPr>
            <p:ph type="body" sz="quarter" idx="13"/>
          </p:nvPr>
        </p:nvSpPr>
        <p:spPr>
          <a:xfrm>
            <a:off x="457200" y="1051559"/>
            <a:ext cx="3200400" cy="307777"/>
          </a:xfrm>
        </p:spPr>
        <p:txBody>
          <a:bodyPr/>
          <a:lstStyle/>
          <a:p>
            <a:r>
              <a:rPr lang="en-US" dirty="0" smtClean="0"/>
              <a:t> </a:t>
            </a:r>
            <a:endParaRPr lang="en-US" dirty="0"/>
          </a:p>
        </p:txBody>
      </p:sp>
      <p:sp>
        <p:nvSpPr>
          <p:cNvPr id="18" name="Text Placeholder 5"/>
          <p:cNvSpPr>
            <a:spLocks noGrp="1"/>
          </p:cNvSpPr>
          <p:nvPr>
            <p:ph type="body" sz="quarter" idx="13"/>
          </p:nvPr>
        </p:nvSpPr>
        <p:spPr>
          <a:xfrm>
            <a:off x="381000" y="914400"/>
            <a:ext cx="3810000" cy="1717393"/>
          </a:xfrm>
        </p:spPr>
        <p:txBody>
          <a:bodyPr/>
          <a:lstStyle/>
          <a:p>
            <a:r>
              <a:rPr lang="en-US" sz="1800" dirty="0"/>
              <a:t>Are there barriers, either internal or external, that prevent your company from </a:t>
            </a:r>
            <a:r>
              <a:rPr lang="en-US" sz="1800" u="sng" dirty="0"/>
              <a:t>donating</a:t>
            </a:r>
            <a:r>
              <a:rPr lang="en-US" sz="1800" dirty="0"/>
              <a:t> more </a:t>
            </a:r>
            <a:r>
              <a:rPr lang="en-US" sz="1800" dirty="0" smtClean="0"/>
              <a:t>unsaleable </a:t>
            </a:r>
            <a:r>
              <a:rPr lang="en-US" sz="1800" dirty="0"/>
              <a:t>food? </a:t>
            </a:r>
            <a:endParaRPr lang="en-US" sz="1800" dirty="0" smtClean="0"/>
          </a:p>
          <a:p>
            <a:pPr marL="463550" lvl="1" indent="0">
              <a:buNone/>
            </a:pPr>
            <a:endParaRPr lang="en-US" sz="1000" b="1" dirty="0" smtClean="0">
              <a:solidFill>
                <a:schemeClr val="bg1"/>
              </a:solidFill>
            </a:endParaRPr>
          </a:p>
          <a:p>
            <a:pPr marL="463550" lvl="1" indent="0">
              <a:buNone/>
            </a:pPr>
            <a:r>
              <a:rPr lang="en-US" sz="1800" b="1" dirty="0" smtClean="0">
                <a:solidFill>
                  <a:schemeClr val="bg1"/>
                </a:solidFill>
              </a:rPr>
              <a:t>Yes: 60%        No: 40%</a:t>
            </a:r>
          </a:p>
        </p:txBody>
      </p:sp>
    </p:spTree>
    <p:extLst>
      <p:ext uri="{BB962C8B-B14F-4D97-AF65-F5344CB8AC3E}">
        <p14:creationId xmlns:p14="http://schemas.microsoft.com/office/powerpoint/2010/main" val="8878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bg/>
                                          </p:spTgt>
                                        </p:tgtEl>
                                        <p:attrNameLst>
                                          <p:attrName>style.visibility</p:attrName>
                                        </p:attrNameLst>
                                      </p:cBhvr>
                                      <p:to>
                                        <p:strVal val="visible"/>
                                      </p:to>
                                    </p:set>
                                    <p:anim calcmode="lin" valueType="num">
                                      <p:cBhvr additive="base">
                                        <p:cTn id="1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Retail &amp; Wholesale </a:t>
            </a:r>
            <a:r>
              <a:rPr lang="en-US" dirty="0" smtClean="0"/>
              <a:t>Sectors</a:t>
            </a:r>
            <a:endParaRPr lang="en-US" dirty="0"/>
          </a:p>
        </p:txBody>
      </p:sp>
      <p:sp>
        <p:nvSpPr>
          <p:cNvPr id="3" name="Slide Number Placeholder 2"/>
          <p:cNvSpPr>
            <a:spLocks noGrp="1"/>
          </p:cNvSpPr>
          <p:nvPr>
            <p:ph type="sldNum" sz="quarter" idx="4"/>
          </p:nvPr>
        </p:nvSpPr>
        <p:spPr/>
        <p:txBody>
          <a:bodyPr/>
          <a:lstStyle/>
          <a:p>
            <a:fld id="{54DD2184-8D23-4AE6-A307-7B6D5D83248B}" type="slidenum">
              <a:rPr lang="en-US" smtClean="0"/>
              <a:pPr/>
              <a:t>11</a:t>
            </a:fld>
            <a:endParaRPr lang="en-US" dirty="0"/>
          </a:p>
        </p:txBody>
      </p:sp>
    </p:spTree>
    <p:extLst>
      <p:ext uri="{BB962C8B-B14F-4D97-AF65-F5344CB8AC3E}">
        <p14:creationId xmlns:p14="http://schemas.microsoft.com/office/powerpoint/2010/main" val="1800232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smtClean="0">
                <a:latin typeface="Arial"/>
              </a:rPr>
              <a:t>Retail/Wholesale: </a:t>
            </a:r>
            <a:r>
              <a:rPr lang="en-US" sz="2400" dirty="0">
                <a:latin typeface="Arial"/>
              </a:rPr>
              <a:t>Destination of Food Waste</a:t>
            </a:r>
          </a:p>
        </p:txBody>
      </p:sp>
      <p:sp>
        <p:nvSpPr>
          <p:cNvPr id="3" name="Slide Number Placeholder 2"/>
          <p:cNvSpPr>
            <a:spLocks noGrp="1"/>
          </p:cNvSpPr>
          <p:nvPr>
            <p:ph type="sldNum" sz="quarter" idx="4"/>
          </p:nvPr>
        </p:nvSpPr>
        <p:spPr/>
        <p:txBody>
          <a:bodyPr/>
          <a:lstStyle/>
          <a:p>
            <a:fld id="{54DD2184-8D23-4AE6-A307-7B6D5D83248B}"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377929834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0180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a:latin typeface="Arial"/>
              </a:rPr>
              <a:t>Retail/Wholesale: </a:t>
            </a:r>
            <a:r>
              <a:rPr lang="en-US" sz="2400" dirty="0" smtClean="0">
                <a:latin typeface="Arial"/>
              </a:rPr>
              <a:t>Comparison with 2011</a:t>
            </a:r>
            <a:endParaRPr lang="en-US" sz="2400" dirty="0">
              <a:latin typeface="Arial"/>
            </a:endParaRPr>
          </a:p>
        </p:txBody>
      </p:sp>
      <p:sp>
        <p:nvSpPr>
          <p:cNvPr id="3" name="Slide Number Placeholder 2"/>
          <p:cNvSpPr>
            <a:spLocks noGrp="1"/>
          </p:cNvSpPr>
          <p:nvPr>
            <p:ph type="sldNum" sz="quarter" idx="4"/>
          </p:nvPr>
        </p:nvSpPr>
        <p:spPr/>
        <p:txBody>
          <a:bodyPr/>
          <a:lstStyle/>
          <a:p>
            <a:fld id="{54DD2184-8D23-4AE6-A307-7B6D5D83248B}" type="slidenum">
              <a:rPr lang="en-US" smtClean="0"/>
              <a:pPr/>
              <a:t>13</a:t>
            </a:fld>
            <a:endParaRPr lang="en-US" dirty="0"/>
          </a:p>
        </p:txBody>
      </p:sp>
      <p:sp>
        <p:nvSpPr>
          <p:cNvPr id="2" name="TextBox 1"/>
          <p:cNvSpPr txBox="1"/>
          <p:nvPr/>
        </p:nvSpPr>
        <p:spPr>
          <a:xfrm>
            <a:off x="3263900" y="62865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0717948"/>
              </p:ext>
            </p:extLst>
          </p:nvPr>
        </p:nvGraphicFramePr>
        <p:xfrm>
          <a:off x="609600" y="2895600"/>
          <a:ext cx="7696200" cy="1686400"/>
        </p:xfrm>
        <a:graphic>
          <a:graphicData uri="http://schemas.openxmlformats.org/drawingml/2006/table">
            <a:tbl>
              <a:tblPr firstRow="1" bandRow="1">
                <a:tableStyleId>{5C22544A-7EE6-4342-B048-85BDC9FD1C3A}</a:tableStyleId>
              </a:tblPr>
              <a:tblGrid>
                <a:gridCol w="4495800"/>
                <a:gridCol w="1600200"/>
                <a:gridCol w="1600200"/>
              </a:tblGrid>
              <a:tr h="421600">
                <a:tc>
                  <a:txBody>
                    <a:bodyPr/>
                    <a:lstStyle/>
                    <a:p>
                      <a:r>
                        <a:rPr lang="en-US" sz="2000" dirty="0" smtClean="0">
                          <a:effectLst/>
                          <a:latin typeface="+mn-lt"/>
                          <a:cs typeface="Times New Roman"/>
                        </a:rPr>
                        <a:t>Destination of Food Waste</a:t>
                      </a:r>
                      <a:endParaRPr lang="en-US" sz="2000" dirty="0">
                        <a:effectLst/>
                        <a:latin typeface="Arial"/>
                        <a:cs typeface="Times New Roman"/>
                      </a:endParaRPr>
                    </a:p>
                  </a:txBody>
                  <a:tcPr marL="73025" marR="73025" marT="27305" marB="27305"/>
                </a:tc>
                <a:tc>
                  <a:txBody>
                    <a:bodyPr/>
                    <a:lstStyle/>
                    <a:p>
                      <a:pPr marL="0" marR="0" algn="ctr">
                        <a:spcBef>
                          <a:spcPts val="0"/>
                        </a:spcBef>
                        <a:spcAft>
                          <a:spcPts val="0"/>
                        </a:spcAft>
                      </a:pPr>
                      <a:r>
                        <a:rPr lang="en-US" sz="2000" dirty="0">
                          <a:effectLst/>
                        </a:rPr>
                        <a:t>2011</a:t>
                      </a:r>
                      <a:endParaRPr lang="en-US" sz="2000" dirty="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dirty="0">
                          <a:effectLst/>
                        </a:rPr>
                        <a:t>2013</a:t>
                      </a:r>
                      <a:endParaRPr lang="en-US" sz="2000" dirty="0">
                        <a:effectLst/>
                        <a:latin typeface="Arial"/>
                        <a:ea typeface="Times New Roman"/>
                        <a:cs typeface="Times New Roman"/>
                      </a:endParaRPr>
                    </a:p>
                  </a:txBody>
                  <a:tcPr marL="73025" marR="73025" marT="27305" marB="27305"/>
                </a:tc>
              </a:tr>
              <a:tr h="421600">
                <a:tc>
                  <a:txBody>
                    <a:bodyPr/>
                    <a:lstStyle/>
                    <a:p>
                      <a:pPr marL="0" marR="0">
                        <a:spcBef>
                          <a:spcPts val="0"/>
                        </a:spcBef>
                        <a:spcAft>
                          <a:spcPts val="0"/>
                        </a:spcAft>
                        <a:tabLst>
                          <a:tab pos="2743200" algn="ctr"/>
                          <a:tab pos="5486400" algn="r"/>
                        </a:tabLst>
                      </a:pPr>
                      <a:r>
                        <a:rPr lang="en-US" sz="2000" dirty="0">
                          <a:effectLst/>
                        </a:rPr>
                        <a:t>Donated</a:t>
                      </a:r>
                      <a:endParaRPr lang="en-US" sz="2000" dirty="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a:effectLst/>
                        </a:rPr>
                        <a:t>13%</a:t>
                      </a:r>
                      <a:endParaRPr lang="en-US" sz="200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a:effectLst/>
                        </a:rPr>
                        <a:t>14%</a:t>
                      </a:r>
                      <a:endParaRPr lang="en-US" sz="2000">
                        <a:effectLst/>
                        <a:latin typeface="Arial"/>
                        <a:ea typeface="Times New Roman"/>
                        <a:cs typeface="Times New Roman"/>
                      </a:endParaRPr>
                    </a:p>
                  </a:txBody>
                  <a:tcPr marL="73025" marR="73025" marT="27305" marB="27305"/>
                </a:tc>
              </a:tr>
              <a:tr h="421600">
                <a:tc>
                  <a:txBody>
                    <a:bodyPr/>
                    <a:lstStyle/>
                    <a:p>
                      <a:pPr marL="0" marR="0">
                        <a:spcBef>
                          <a:spcPts val="0"/>
                        </a:spcBef>
                        <a:spcAft>
                          <a:spcPts val="0"/>
                        </a:spcAft>
                        <a:tabLst>
                          <a:tab pos="2743200" algn="ctr"/>
                          <a:tab pos="5486400" algn="r"/>
                        </a:tabLst>
                      </a:pPr>
                      <a:r>
                        <a:rPr lang="en-US" sz="2000" dirty="0">
                          <a:effectLst/>
                        </a:rPr>
                        <a:t>Recycled</a:t>
                      </a:r>
                      <a:endParaRPr lang="en-US" sz="2000" dirty="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a:effectLst/>
                        </a:rPr>
                        <a:t>30%</a:t>
                      </a:r>
                      <a:endParaRPr lang="en-US" sz="200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a:effectLst/>
                        </a:rPr>
                        <a:t>36%</a:t>
                      </a:r>
                      <a:endParaRPr lang="en-US" sz="2000">
                        <a:effectLst/>
                        <a:latin typeface="Arial"/>
                        <a:ea typeface="Times New Roman"/>
                        <a:cs typeface="Times New Roman"/>
                      </a:endParaRPr>
                    </a:p>
                  </a:txBody>
                  <a:tcPr marL="73025" marR="73025" marT="27305" marB="27305"/>
                </a:tc>
              </a:tr>
              <a:tr h="421600">
                <a:tc>
                  <a:txBody>
                    <a:bodyPr/>
                    <a:lstStyle/>
                    <a:p>
                      <a:pPr marL="0" marR="0">
                        <a:spcBef>
                          <a:spcPts val="0"/>
                        </a:spcBef>
                        <a:spcAft>
                          <a:spcPts val="0"/>
                        </a:spcAft>
                        <a:tabLst>
                          <a:tab pos="2743200" algn="ctr"/>
                          <a:tab pos="5486400" algn="r"/>
                        </a:tabLst>
                      </a:pPr>
                      <a:r>
                        <a:rPr lang="en-US" sz="2000">
                          <a:effectLst/>
                        </a:rPr>
                        <a:t>Disposed of</a:t>
                      </a:r>
                      <a:endParaRPr lang="en-US" sz="200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a:effectLst/>
                        </a:rPr>
                        <a:t>57%</a:t>
                      </a:r>
                      <a:endParaRPr lang="en-US" sz="2000">
                        <a:effectLst/>
                        <a:latin typeface="Arial"/>
                        <a:ea typeface="Times New Roman"/>
                        <a:cs typeface="Times New Roman"/>
                      </a:endParaRPr>
                    </a:p>
                  </a:txBody>
                  <a:tcPr marL="73025" marR="73025" marT="27305" marB="27305"/>
                </a:tc>
                <a:tc>
                  <a:txBody>
                    <a:bodyPr/>
                    <a:lstStyle/>
                    <a:p>
                      <a:pPr marL="0" marR="0" algn="ctr">
                        <a:spcBef>
                          <a:spcPts val="0"/>
                        </a:spcBef>
                        <a:spcAft>
                          <a:spcPts val="0"/>
                        </a:spcAft>
                      </a:pPr>
                      <a:r>
                        <a:rPr lang="en-US" sz="2000" dirty="0">
                          <a:effectLst/>
                        </a:rPr>
                        <a:t>50%</a:t>
                      </a:r>
                      <a:endParaRPr lang="en-US" sz="2000" dirty="0">
                        <a:effectLst/>
                        <a:latin typeface="Arial"/>
                        <a:ea typeface="Times New Roman"/>
                        <a:cs typeface="Times New Roman"/>
                      </a:endParaRPr>
                    </a:p>
                  </a:txBody>
                  <a:tcPr marL="73025" marR="73025" marT="27305" marB="27305"/>
                </a:tc>
              </a:tr>
            </a:tbl>
          </a:graphicData>
        </a:graphic>
      </p:graphicFrame>
      <p:sp>
        <p:nvSpPr>
          <p:cNvPr id="6" name="TextBox 5"/>
          <p:cNvSpPr txBox="1"/>
          <p:nvPr/>
        </p:nvSpPr>
        <p:spPr>
          <a:xfrm>
            <a:off x="381000" y="1066800"/>
            <a:ext cx="8229600" cy="1200329"/>
          </a:xfrm>
          <a:prstGeom prst="rect">
            <a:avLst/>
          </a:prstGeom>
          <a:noFill/>
        </p:spPr>
        <p:txBody>
          <a:bodyPr wrap="square" rtlCol="0">
            <a:spAutoFit/>
          </a:bodyPr>
          <a:lstStyle/>
          <a:p>
            <a:pPr algn="l"/>
            <a:r>
              <a:rPr lang="en-US" i="1" dirty="0"/>
              <a:t>To begin tracking year-to-year results, we identified the companies providing complete responses in both 2011 and 2013. The food waste diversion of these firms (which represent 7 percent of total projected sales for U.S. retailers and wholesalers) </a:t>
            </a:r>
            <a:r>
              <a:rPr lang="en-US" i="1" dirty="0" smtClean="0"/>
              <a:t>is shown below:</a:t>
            </a:r>
            <a:endParaRPr lang="en-US" i="1" dirty="0"/>
          </a:p>
        </p:txBody>
      </p:sp>
    </p:spTree>
    <p:extLst>
      <p:ext uri="{BB962C8B-B14F-4D97-AF65-F5344CB8AC3E}">
        <p14:creationId xmlns:p14="http://schemas.microsoft.com/office/powerpoint/2010/main" val="2771811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a:latin typeface="Arial"/>
              </a:rPr>
              <a:t>Retail/Wholesale: </a:t>
            </a:r>
            <a:r>
              <a:rPr lang="en-US" sz="2400" dirty="0" smtClean="0">
                <a:latin typeface="Arial"/>
              </a:rPr>
              <a:t>Destination </a:t>
            </a:r>
            <a:r>
              <a:rPr lang="en-US" sz="2400" dirty="0">
                <a:latin typeface="Arial"/>
              </a:rPr>
              <a:t>of Diverted Food Waste</a:t>
            </a:r>
          </a:p>
        </p:txBody>
      </p:sp>
      <p:sp>
        <p:nvSpPr>
          <p:cNvPr id="3" name="Slide Number Placeholder 2"/>
          <p:cNvSpPr>
            <a:spLocks noGrp="1"/>
          </p:cNvSpPr>
          <p:nvPr>
            <p:ph type="sldNum" sz="quarter" idx="4"/>
          </p:nvPr>
        </p:nvSpPr>
        <p:spPr/>
        <p:txBody>
          <a:bodyPr/>
          <a:lstStyle/>
          <a:p>
            <a:fld id="{54DD2184-8D23-4AE6-A307-7B6D5D83248B}" type="slidenum">
              <a:rPr lang="en-US" smtClean="0"/>
              <a:pPr/>
              <a:t>14</a:t>
            </a:fld>
            <a:endParaRPr lang="en-US" dirty="0"/>
          </a:p>
        </p:txBody>
      </p:sp>
      <p:sp>
        <p:nvSpPr>
          <p:cNvPr id="2" name="TextBox 1"/>
          <p:cNvSpPr txBox="1"/>
          <p:nvPr/>
        </p:nvSpPr>
        <p:spPr>
          <a:xfrm>
            <a:off x="3263900" y="6286500"/>
            <a:ext cx="184666" cy="369332"/>
          </a:xfrm>
          <a:prstGeom prst="rect">
            <a:avLst/>
          </a:prstGeom>
          <a:noFill/>
        </p:spPr>
        <p:txBody>
          <a:bodyPr wrap="none" rtlCol="0">
            <a:spAutoFit/>
          </a:bodyPr>
          <a:lstStyle/>
          <a:p>
            <a:endParaRPr lang="en-US" dirty="0"/>
          </a:p>
        </p:txBody>
      </p:sp>
      <p:graphicFrame>
        <p:nvGraphicFramePr>
          <p:cNvPr id="5" name="Chart 4"/>
          <p:cNvGraphicFramePr/>
          <p:nvPr>
            <p:extLst>
              <p:ext uri="{D42A27DB-BD31-4B8C-83A1-F6EECF244321}">
                <p14:modId xmlns:p14="http://schemas.microsoft.com/office/powerpoint/2010/main" val="2619546316"/>
              </p:ext>
            </p:extLst>
          </p:nvPr>
        </p:nvGraphicFramePr>
        <p:xfrm>
          <a:off x="3048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9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1"/>
          </p:nvPr>
        </p:nvSpPr>
        <p:spPr>
          <a:xfrm>
            <a:off x="304800" y="914400"/>
            <a:ext cx="3962400" cy="1981200"/>
          </a:xfrm>
          <a:solidFill>
            <a:schemeClr val="accent1"/>
          </a:solidFill>
          <a:ln>
            <a:noFill/>
          </a:ln>
        </p:spPr>
        <p:txBody>
          <a:bodyPr/>
          <a:lstStyle/>
          <a:p>
            <a:r>
              <a:rPr lang="en-US" dirty="0" smtClean="0"/>
              <a:t> </a:t>
            </a:r>
            <a:endParaRPr lang="en-US" dirty="0"/>
          </a:p>
        </p:txBody>
      </p:sp>
      <p:sp>
        <p:nvSpPr>
          <p:cNvPr id="11" name="Text Placeholder 10"/>
          <p:cNvSpPr>
            <a:spLocks noGrp="1"/>
          </p:cNvSpPr>
          <p:nvPr>
            <p:ph type="body" sz="quarter" idx="22"/>
          </p:nvPr>
        </p:nvSpPr>
        <p:spPr>
          <a:xfrm>
            <a:off x="4809744" y="914400"/>
            <a:ext cx="3968496" cy="1981200"/>
          </a:xfrm>
          <a:solidFill>
            <a:schemeClr val="accent1"/>
          </a:solidFill>
        </p:spPr>
        <p:txBody>
          <a:bodyPr/>
          <a:lstStyle/>
          <a:p>
            <a:r>
              <a:rPr lang="en-US" dirty="0" smtClean="0"/>
              <a:t> </a:t>
            </a:r>
            <a:endParaRPr lang="en-US" dirty="0"/>
          </a:p>
        </p:txBody>
      </p:sp>
      <p:sp>
        <p:nvSpPr>
          <p:cNvPr id="2" name="Title 1"/>
          <p:cNvSpPr>
            <a:spLocks noGrp="1"/>
          </p:cNvSpPr>
          <p:nvPr>
            <p:ph type="title"/>
          </p:nvPr>
        </p:nvSpPr>
        <p:spPr>
          <a:xfrm>
            <a:off x="304800" y="1"/>
            <a:ext cx="8515350" cy="696913"/>
          </a:xfrm>
        </p:spPr>
        <p:txBody>
          <a:bodyPr wrap="square" lIns="0" tIns="0" rIns="0" bIns="0" anchor="ctr"/>
          <a:lstStyle/>
          <a:p>
            <a:r>
              <a:rPr lang="en-US" sz="2400" dirty="0">
                <a:latin typeface="Arial"/>
              </a:rPr>
              <a:t>Retail/Wholesale: </a:t>
            </a:r>
            <a:r>
              <a:rPr lang="en-US" sz="2400" dirty="0" smtClean="0">
                <a:latin typeface="Arial"/>
              </a:rPr>
              <a:t>Barriers </a:t>
            </a:r>
            <a:r>
              <a:rPr lang="en-US" sz="2400" dirty="0">
                <a:latin typeface="Arial"/>
              </a:rPr>
              <a:t>to Decreasing Food Waste</a:t>
            </a:r>
          </a:p>
        </p:txBody>
      </p:sp>
      <p:sp>
        <p:nvSpPr>
          <p:cNvPr id="4" name="Slide Number Placeholder 3"/>
          <p:cNvSpPr>
            <a:spLocks noGrp="1"/>
          </p:cNvSpPr>
          <p:nvPr>
            <p:ph type="sldNum" sz="quarter" idx="4"/>
          </p:nvPr>
        </p:nvSpPr>
        <p:spPr>
          <a:xfrm>
            <a:off x="6764338" y="6464300"/>
            <a:ext cx="2133600" cy="304800"/>
          </a:xfrm>
        </p:spPr>
        <p:txBody>
          <a:bodyPr/>
          <a:lstStyle/>
          <a:p>
            <a:pPr>
              <a:defRPr/>
            </a:pPr>
            <a:fld id="{992D5CF2-14AC-4856-951B-C51718750068}" type="slidenum">
              <a:rPr lang="en-US" smtClean="0"/>
              <a:pPr>
                <a:defRPr/>
              </a:pPr>
              <a:t>15</a:t>
            </a:fld>
            <a:endParaRPr lang="en-US"/>
          </a:p>
        </p:txBody>
      </p:sp>
      <p:sp>
        <p:nvSpPr>
          <p:cNvPr id="14" name="Text Placeholder 5"/>
          <p:cNvSpPr>
            <a:spLocks noGrp="1"/>
          </p:cNvSpPr>
          <p:nvPr>
            <p:ph type="body" sz="quarter" idx="13"/>
          </p:nvPr>
        </p:nvSpPr>
        <p:spPr>
          <a:xfrm>
            <a:off x="4953000" y="914400"/>
            <a:ext cx="3733800" cy="1717393"/>
          </a:xfrm>
        </p:spPr>
        <p:txBody>
          <a:bodyPr/>
          <a:lstStyle/>
          <a:p>
            <a:r>
              <a:rPr lang="en-US" sz="1800" dirty="0" smtClean="0">
                <a:solidFill>
                  <a:srgbClr val="FFFFFF"/>
                </a:solidFill>
              </a:rPr>
              <a:t>Are </a:t>
            </a:r>
            <a:r>
              <a:rPr lang="en-US" sz="1800" dirty="0">
                <a:solidFill>
                  <a:srgbClr val="FFFFFF"/>
                </a:solidFill>
              </a:rPr>
              <a:t>there barriers, either internal or external, that prevent your company from </a:t>
            </a:r>
            <a:r>
              <a:rPr lang="en-US" sz="1800" u="sng" dirty="0" smtClean="0">
                <a:solidFill>
                  <a:srgbClr val="FFFFFF"/>
                </a:solidFill>
              </a:rPr>
              <a:t>reusing </a:t>
            </a:r>
            <a:r>
              <a:rPr lang="en-US" sz="1800" u="sng" dirty="0">
                <a:solidFill>
                  <a:srgbClr val="FFFFFF"/>
                </a:solidFill>
              </a:rPr>
              <a:t>and </a:t>
            </a:r>
            <a:r>
              <a:rPr lang="en-US" sz="1800" u="sng" dirty="0" smtClean="0">
                <a:solidFill>
                  <a:srgbClr val="FFFFFF"/>
                </a:solidFill>
              </a:rPr>
              <a:t>recycling</a:t>
            </a:r>
            <a:r>
              <a:rPr lang="en-US" sz="1800" dirty="0" smtClean="0">
                <a:solidFill>
                  <a:srgbClr val="FFFFFF"/>
                </a:solidFill>
              </a:rPr>
              <a:t> </a:t>
            </a:r>
            <a:r>
              <a:rPr lang="en-US" sz="1800" dirty="0">
                <a:solidFill>
                  <a:srgbClr val="FFFFFF"/>
                </a:solidFill>
              </a:rPr>
              <a:t>more food waste? </a:t>
            </a:r>
            <a:endParaRPr lang="en-US" sz="1800" dirty="0" smtClean="0">
              <a:solidFill>
                <a:srgbClr val="FFFFFF"/>
              </a:solidFill>
            </a:endParaRPr>
          </a:p>
          <a:p>
            <a:endParaRPr lang="en-US" sz="1000" dirty="0">
              <a:solidFill>
                <a:srgbClr val="FFFFFF"/>
              </a:solidFill>
            </a:endParaRPr>
          </a:p>
          <a:p>
            <a:pPr marL="0" lvl="1" indent="0">
              <a:buSzTx/>
              <a:buNone/>
            </a:pPr>
            <a:r>
              <a:rPr lang="en-US" sz="1800" b="1" dirty="0">
                <a:solidFill>
                  <a:srgbClr val="FFFFFF"/>
                </a:solidFill>
              </a:rPr>
              <a:t> </a:t>
            </a:r>
            <a:r>
              <a:rPr lang="en-US" sz="1800" b="1" dirty="0" smtClean="0">
                <a:solidFill>
                  <a:srgbClr val="FFFFFF"/>
                </a:solidFill>
              </a:rPr>
              <a:t>        Yes</a:t>
            </a:r>
            <a:r>
              <a:rPr lang="en-US" sz="1800" b="1" dirty="0">
                <a:solidFill>
                  <a:srgbClr val="FFFFFF"/>
                </a:solidFill>
              </a:rPr>
              <a:t>: </a:t>
            </a:r>
            <a:r>
              <a:rPr lang="en-US" sz="1800" b="1" dirty="0" smtClean="0">
                <a:solidFill>
                  <a:srgbClr val="FFFFFF"/>
                </a:solidFill>
              </a:rPr>
              <a:t>92%        </a:t>
            </a:r>
            <a:r>
              <a:rPr lang="en-US" sz="1800" b="1" dirty="0">
                <a:solidFill>
                  <a:srgbClr val="FFFFFF"/>
                </a:solidFill>
              </a:rPr>
              <a:t>No: 8</a:t>
            </a:r>
            <a:r>
              <a:rPr lang="en-US" sz="1800" b="1" dirty="0" smtClean="0">
                <a:solidFill>
                  <a:srgbClr val="FFFFFF"/>
                </a:solidFill>
              </a:rPr>
              <a:t>%</a:t>
            </a:r>
            <a:endParaRPr lang="en-US" sz="1800"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187239906"/>
              </p:ext>
            </p:extLst>
          </p:nvPr>
        </p:nvGraphicFramePr>
        <p:xfrm>
          <a:off x="304800" y="2895600"/>
          <a:ext cx="3962400" cy="2499360"/>
        </p:xfrm>
        <a:graphic>
          <a:graphicData uri="http://schemas.openxmlformats.org/drawingml/2006/table">
            <a:tbl>
              <a:tblPr firstRow="1" bandRow="1">
                <a:tableStyleId>{BC89EF96-8CEA-46FF-86C4-4CE0E7609802}</a:tableStyleId>
              </a:tblPr>
              <a:tblGrid>
                <a:gridCol w="2895600"/>
                <a:gridCol w="1066800"/>
              </a:tblGrid>
              <a:tr h="1314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lumOff val="25000"/>
                            </a:schemeClr>
                          </a:solidFill>
                        </a:rPr>
                        <a:t>Types</a:t>
                      </a:r>
                      <a:r>
                        <a:rPr lang="en-US" sz="1600" b="1" baseline="0" dirty="0" smtClean="0">
                          <a:solidFill>
                            <a:schemeClr val="tx2">
                              <a:lumMod val="75000"/>
                              <a:lumOff val="25000"/>
                            </a:schemeClr>
                          </a:solidFill>
                        </a:rPr>
                        <a:t> of barriers faced</a:t>
                      </a:r>
                      <a:r>
                        <a:rPr lang="en-US" sz="1600" b="1" baseline="30000" dirty="0" smtClean="0">
                          <a:solidFill>
                            <a:schemeClr val="tx2">
                              <a:lumMod val="75000"/>
                              <a:lumOff val="25000"/>
                            </a:schemeClr>
                          </a:solidFill>
                        </a:rPr>
                        <a:t>1</a:t>
                      </a:r>
                    </a:p>
                  </a:txBody>
                  <a:tcPr/>
                </a:tc>
                <a:tc hMerge="1">
                  <a:txBody>
                    <a:bodyPr/>
                    <a:lstStyle/>
                    <a:p>
                      <a:pPr algn="ctr"/>
                      <a:endParaRPr lang="en-US" sz="1400" b="0" baseline="30000" dirty="0">
                        <a:solidFill>
                          <a:schemeClr val="tx2">
                            <a:lumMod val="75000"/>
                            <a:lumOff val="25000"/>
                          </a:schemeClr>
                        </a:solidFill>
                      </a:endParaRPr>
                    </a:p>
                  </a:txBody>
                  <a:tcPr/>
                </a:tc>
              </a:tr>
              <a:tr h="131408">
                <a:tc>
                  <a:txBody>
                    <a:bodyPr/>
                    <a:lstStyle/>
                    <a:p>
                      <a:r>
                        <a:rPr lang="en-US" sz="1600" dirty="0" smtClean="0"/>
                        <a:t>Transportation</a:t>
                      </a:r>
                      <a:r>
                        <a:rPr lang="en-US" sz="1600" baseline="0" dirty="0" smtClean="0"/>
                        <a:t> constraints</a:t>
                      </a:r>
                      <a:endParaRPr lang="en-US" sz="1600" b="1" dirty="0">
                        <a:solidFill>
                          <a:schemeClr val="tx2">
                            <a:lumMod val="75000"/>
                            <a:lumOff val="25000"/>
                          </a:schemeClr>
                        </a:solidFill>
                      </a:endParaRPr>
                    </a:p>
                  </a:txBody>
                  <a:tcPr/>
                </a:tc>
                <a:tc>
                  <a:txBody>
                    <a:bodyPr/>
                    <a:lstStyle/>
                    <a:p>
                      <a:pPr algn="ctr"/>
                      <a:r>
                        <a:rPr lang="en-US" sz="1600" u="none" dirty="0" smtClean="0"/>
                        <a:t>69%</a:t>
                      </a:r>
                      <a:endParaRPr lang="en-US" sz="1600" b="0" u="none" dirty="0">
                        <a:solidFill>
                          <a:schemeClr val="tx2">
                            <a:lumMod val="75000"/>
                            <a:lumOff val="25000"/>
                          </a:schemeClr>
                        </a:solidFill>
                      </a:endParaRPr>
                    </a:p>
                  </a:txBody>
                  <a:tcPr/>
                </a:tc>
              </a:tr>
              <a:tr h="131408">
                <a:tc>
                  <a:txBody>
                    <a:bodyPr/>
                    <a:lstStyle/>
                    <a:p>
                      <a:r>
                        <a:rPr lang="en-US" sz="1600" dirty="0" smtClean="0"/>
                        <a:t>Insufficient storage</a:t>
                      </a:r>
                      <a:r>
                        <a:rPr lang="en-US" sz="1600" baseline="0" dirty="0" smtClean="0"/>
                        <a:t> and </a:t>
                      </a:r>
                      <a:r>
                        <a:rPr lang="en-US" sz="1600" dirty="0" smtClean="0"/>
                        <a:t>refrigeration</a:t>
                      </a:r>
                      <a:r>
                        <a:rPr lang="en-US" sz="1600" baseline="0" dirty="0" smtClean="0"/>
                        <a:t> </a:t>
                      </a:r>
                      <a:r>
                        <a:rPr lang="en-US" sz="1600" dirty="0" smtClean="0"/>
                        <a:t>at food bank</a:t>
                      </a:r>
                      <a:endParaRPr lang="en-US" sz="1600" b="0" dirty="0">
                        <a:solidFill>
                          <a:schemeClr val="tx2">
                            <a:lumMod val="75000"/>
                            <a:lumOff val="25000"/>
                          </a:schemeClr>
                        </a:solidFill>
                      </a:endParaRPr>
                    </a:p>
                  </a:txBody>
                  <a:tcPr/>
                </a:tc>
                <a:tc>
                  <a:txBody>
                    <a:bodyPr/>
                    <a:lstStyle/>
                    <a:p>
                      <a:pPr algn="ctr"/>
                      <a:r>
                        <a:rPr lang="en-US" sz="1600" u="none" dirty="0" smtClean="0"/>
                        <a:t>69%</a:t>
                      </a:r>
                      <a:endParaRPr lang="en-US" sz="1600" b="0" u="none" dirty="0">
                        <a:solidFill>
                          <a:schemeClr val="tx2">
                            <a:lumMod val="75000"/>
                            <a:lumOff val="25000"/>
                          </a:schemeClr>
                        </a:solidFill>
                      </a:endParaRPr>
                    </a:p>
                  </a:txBody>
                  <a:tcPr/>
                </a:tc>
              </a:tr>
              <a:tr h="131408">
                <a:tc>
                  <a:txBody>
                    <a:bodyPr/>
                    <a:lstStyle/>
                    <a:p>
                      <a:r>
                        <a:rPr lang="en-US" sz="1600" dirty="0" smtClean="0"/>
                        <a:t>Liability concerns</a:t>
                      </a:r>
                      <a:endParaRPr lang="en-US" sz="1600" b="1" dirty="0">
                        <a:solidFill>
                          <a:schemeClr val="tx2">
                            <a:lumMod val="75000"/>
                            <a:lumOff val="25000"/>
                          </a:schemeClr>
                        </a:solidFill>
                      </a:endParaRPr>
                    </a:p>
                  </a:txBody>
                  <a:tcPr/>
                </a:tc>
                <a:tc>
                  <a:txBody>
                    <a:bodyPr/>
                    <a:lstStyle/>
                    <a:p>
                      <a:pPr algn="ctr"/>
                      <a:r>
                        <a:rPr lang="en-US" sz="1600" u="none" dirty="0" smtClean="0"/>
                        <a:t>54%</a:t>
                      </a:r>
                      <a:endParaRPr lang="en-US" sz="1600" b="1" u="none" dirty="0">
                        <a:solidFill>
                          <a:schemeClr val="tx2">
                            <a:lumMod val="75000"/>
                            <a:lumOff val="25000"/>
                          </a:schemeClr>
                        </a:solidFill>
                      </a:endParaRPr>
                    </a:p>
                  </a:txBody>
                  <a:tcPr/>
                </a:tc>
              </a:tr>
              <a:tr h="285750">
                <a:tc>
                  <a:txBody>
                    <a:bodyPr/>
                    <a:lstStyle/>
                    <a:p>
                      <a:r>
                        <a:rPr lang="en-US" sz="1600" dirty="0" smtClean="0"/>
                        <a:t>Insufficient storage</a:t>
                      </a:r>
                      <a:r>
                        <a:rPr lang="en-US" sz="1600" baseline="0" dirty="0" smtClean="0"/>
                        <a:t> and </a:t>
                      </a:r>
                      <a:r>
                        <a:rPr lang="en-US" sz="1600" dirty="0" smtClean="0"/>
                        <a:t> refrigeration</a:t>
                      </a:r>
                      <a:r>
                        <a:rPr lang="en-US" sz="1600" baseline="0" dirty="0" smtClean="0"/>
                        <a:t> </a:t>
                      </a:r>
                      <a:r>
                        <a:rPr lang="en-US" sz="1600" dirty="0" smtClean="0"/>
                        <a:t>onsite</a:t>
                      </a:r>
                      <a:endParaRPr lang="en-US" sz="1600" b="0" dirty="0" smtClean="0">
                        <a:solidFill>
                          <a:schemeClr val="tx2">
                            <a:lumMod val="75000"/>
                            <a:lumOff val="25000"/>
                          </a:schemeClr>
                        </a:solidFill>
                      </a:endParaRPr>
                    </a:p>
                  </a:txBody>
                  <a:tcPr/>
                </a:tc>
                <a:tc>
                  <a:txBody>
                    <a:bodyPr/>
                    <a:lstStyle/>
                    <a:p>
                      <a:pPr algn="ctr"/>
                      <a:r>
                        <a:rPr lang="en-US" sz="1600" u="none" dirty="0" smtClean="0"/>
                        <a:t>46%</a:t>
                      </a:r>
                      <a:endParaRPr lang="en-US" sz="1600" b="0" u="none" dirty="0">
                        <a:solidFill>
                          <a:schemeClr val="tx2">
                            <a:lumMod val="75000"/>
                            <a:lumOff val="25000"/>
                          </a:schemeClr>
                        </a:solidFill>
                      </a:endParaRPr>
                    </a:p>
                  </a:txBody>
                  <a:tcPr/>
                </a:tc>
              </a:tr>
              <a:tr h="285750">
                <a:tc>
                  <a:txBody>
                    <a:bodyPr/>
                    <a:lstStyle/>
                    <a:p>
                      <a:r>
                        <a:rPr lang="en-US" sz="1600" dirty="0" smtClean="0"/>
                        <a:t>Regulatory constraints</a:t>
                      </a:r>
                      <a:endParaRPr lang="en-US" sz="1600" b="0" dirty="0" smtClean="0">
                        <a:solidFill>
                          <a:schemeClr val="tx2">
                            <a:lumMod val="75000"/>
                            <a:lumOff val="25000"/>
                          </a:schemeClr>
                        </a:solidFill>
                      </a:endParaRPr>
                    </a:p>
                  </a:txBody>
                  <a:tcPr/>
                </a:tc>
                <a:tc>
                  <a:txBody>
                    <a:bodyPr/>
                    <a:lstStyle/>
                    <a:p>
                      <a:pPr algn="ctr"/>
                      <a:r>
                        <a:rPr lang="en-US" sz="1600" u="none" dirty="0" smtClean="0"/>
                        <a:t>15%</a:t>
                      </a:r>
                      <a:endParaRPr lang="en-US" sz="1600" b="0" u="none" dirty="0">
                        <a:solidFill>
                          <a:schemeClr val="tx2">
                            <a:lumMod val="75000"/>
                            <a:lumOff val="25000"/>
                          </a:schemeClr>
                        </a:solidFill>
                      </a:endParaRP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6807311"/>
              </p:ext>
            </p:extLst>
          </p:nvPr>
        </p:nvGraphicFramePr>
        <p:xfrm>
          <a:off x="4815840" y="2895600"/>
          <a:ext cx="3968496" cy="1920240"/>
        </p:xfrm>
        <a:graphic>
          <a:graphicData uri="http://schemas.openxmlformats.org/drawingml/2006/table">
            <a:tbl>
              <a:tblPr firstRow="1" bandRow="1">
                <a:tableStyleId>{BC89EF96-8CEA-46FF-86C4-4CE0E7609802}</a:tableStyleId>
              </a:tblPr>
              <a:tblGrid>
                <a:gridCol w="2804160"/>
                <a:gridCol w="1164336"/>
              </a:tblGrid>
              <a:tr h="1314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2">
                              <a:lumMod val="75000"/>
                              <a:lumOff val="25000"/>
                            </a:schemeClr>
                          </a:solidFill>
                        </a:rPr>
                        <a:t>Types</a:t>
                      </a:r>
                      <a:r>
                        <a:rPr lang="en-US" sz="1600" b="1" baseline="0" dirty="0" smtClean="0">
                          <a:solidFill>
                            <a:schemeClr val="tx2">
                              <a:lumMod val="75000"/>
                              <a:lumOff val="25000"/>
                            </a:schemeClr>
                          </a:solidFill>
                        </a:rPr>
                        <a:t> of barriers faced</a:t>
                      </a:r>
                      <a:r>
                        <a:rPr lang="en-US" sz="1600" b="1" baseline="30000" dirty="0" smtClean="0">
                          <a:solidFill>
                            <a:schemeClr val="tx2">
                              <a:lumMod val="75000"/>
                              <a:lumOff val="25000"/>
                            </a:schemeClr>
                          </a:solidFill>
                        </a:rPr>
                        <a:t>1</a:t>
                      </a:r>
                    </a:p>
                  </a:txBody>
                  <a:tcPr/>
                </a:tc>
                <a:tc hMerge="1">
                  <a:txBody>
                    <a:bodyPr/>
                    <a:lstStyle/>
                    <a:p>
                      <a:pPr algn="ctr"/>
                      <a:endParaRPr lang="en-US" sz="1400" b="0" baseline="30000" dirty="0">
                        <a:solidFill>
                          <a:schemeClr val="tx2">
                            <a:lumMod val="75000"/>
                            <a:lumOff val="25000"/>
                          </a:schemeClr>
                        </a:solidFill>
                      </a:endParaRPr>
                    </a:p>
                  </a:txBody>
                  <a:tcPr/>
                </a:tc>
              </a:tr>
              <a:tr h="131408">
                <a:tc>
                  <a:txBody>
                    <a:bodyPr/>
                    <a:lstStyle/>
                    <a:p>
                      <a:r>
                        <a:rPr lang="en-US" sz="1600" dirty="0" smtClean="0"/>
                        <a:t>Insufficient</a:t>
                      </a:r>
                      <a:r>
                        <a:rPr lang="en-US" sz="1600" baseline="0" dirty="0" smtClean="0"/>
                        <a:t> recycling options</a:t>
                      </a:r>
                      <a:endParaRPr lang="en-US" sz="1600" b="1" dirty="0">
                        <a:solidFill>
                          <a:schemeClr val="tx2">
                            <a:lumMod val="75000"/>
                            <a:lumOff val="25000"/>
                          </a:schemeClr>
                        </a:solidFill>
                      </a:endParaRPr>
                    </a:p>
                  </a:txBody>
                  <a:tcPr/>
                </a:tc>
                <a:tc>
                  <a:txBody>
                    <a:bodyPr/>
                    <a:lstStyle/>
                    <a:p>
                      <a:pPr algn="ctr"/>
                      <a:r>
                        <a:rPr lang="en-US" sz="1600" u="none" dirty="0" smtClean="0"/>
                        <a:t>92%</a:t>
                      </a:r>
                      <a:endParaRPr lang="en-US" sz="1600" b="1" u="none" dirty="0">
                        <a:solidFill>
                          <a:schemeClr val="tx2">
                            <a:lumMod val="75000"/>
                            <a:lumOff val="25000"/>
                          </a:schemeClr>
                        </a:solidFill>
                      </a:endParaRPr>
                    </a:p>
                  </a:txBody>
                  <a:tcPr/>
                </a:tc>
              </a:tr>
              <a:tr h="131408">
                <a:tc>
                  <a:txBody>
                    <a:bodyPr/>
                    <a:lstStyle/>
                    <a:p>
                      <a:r>
                        <a:rPr lang="en-US" sz="1600" dirty="0" smtClean="0"/>
                        <a:t>Transportation</a:t>
                      </a:r>
                      <a:r>
                        <a:rPr lang="en-US" sz="1600" baseline="0" dirty="0" smtClean="0"/>
                        <a:t> constraints</a:t>
                      </a:r>
                      <a:endParaRPr lang="en-US" sz="1600" b="1" dirty="0">
                        <a:solidFill>
                          <a:schemeClr val="tx2">
                            <a:lumMod val="75000"/>
                            <a:lumOff val="25000"/>
                          </a:schemeClr>
                        </a:solidFill>
                      </a:endParaRPr>
                    </a:p>
                  </a:txBody>
                  <a:tcPr/>
                </a:tc>
                <a:tc>
                  <a:txBody>
                    <a:bodyPr/>
                    <a:lstStyle/>
                    <a:p>
                      <a:pPr algn="ctr"/>
                      <a:r>
                        <a:rPr lang="en-US" sz="1600" u="none" dirty="0" smtClean="0"/>
                        <a:t>58%</a:t>
                      </a:r>
                      <a:endParaRPr lang="en-US" sz="1600" b="0" u="none" dirty="0">
                        <a:solidFill>
                          <a:schemeClr val="tx2">
                            <a:lumMod val="75000"/>
                            <a:lumOff val="25000"/>
                          </a:schemeClr>
                        </a:solidFill>
                      </a:endParaRPr>
                    </a:p>
                  </a:txBody>
                  <a:tcPr/>
                </a:tc>
              </a:tr>
              <a:tr h="131408">
                <a:tc>
                  <a:txBody>
                    <a:bodyPr/>
                    <a:lstStyle/>
                    <a:p>
                      <a:r>
                        <a:rPr lang="en-US" sz="1600" dirty="0" smtClean="0"/>
                        <a:t>Food safety concerns for collection and storage</a:t>
                      </a:r>
                      <a:endParaRPr lang="en-US" sz="1600" b="0" dirty="0">
                        <a:solidFill>
                          <a:schemeClr val="tx2">
                            <a:lumMod val="75000"/>
                            <a:lumOff val="25000"/>
                          </a:schemeClr>
                        </a:solidFill>
                      </a:endParaRPr>
                    </a:p>
                  </a:txBody>
                  <a:tcPr/>
                </a:tc>
                <a:tc>
                  <a:txBody>
                    <a:bodyPr/>
                    <a:lstStyle/>
                    <a:p>
                      <a:pPr algn="ctr"/>
                      <a:r>
                        <a:rPr lang="en-US" sz="1600" dirty="0" smtClean="0"/>
                        <a:t>50%</a:t>
                      </a:r>
                      <a:endParaRPr lang="en-US" sz="1600" b="0" dirty="0">
                        <a:solidFill>
                          <a:schemeClr val="tx2">
                            <a:lumMod val="75000"/>
                            <a:lumOff val="25000"/>
                          </a:schemeClr>
                        </a:solidFill>
                      </a:endParaRPr>
                    </a:p>
                  </a:txBody>
                  <a:tcPr/>
                </a:tc>
              </a:tr>
              <a:tr h="131408">
                <a:tc>
                  <a:txBody>
                    <a:bodyPr/>
                    <a:lstStyle/>
                    <a:p>
                      <a:r>
                        <a:rPr lang="en-US" sz="1600" dirty="0" smtClean="0"/>
                        <a:t>Liability concerns</a:t>
                      </a:r>
                      <a:endParaRPr lang="en-US" sz="1600" b="0" dirty="0">
                        <a:solidFill>
                          <a:schemeClr val="tx2">
                            <a:lumMod val="75000"/>
                            <a:lumOff val="25000"/>
                          </a:schemeClr>
                        </a:solidFill>
                      </a:endParaRPr>
                    </a:p>
                  </a:txBody>
                  <a:tcPr/>
                </a:tc>
                <a:tc>
                  <a:txBody>
                    <a:bodyPr/>
                    <a:lstStyle/>
                    <a:p>
                      <a:pPr algn="ctr"/>
                      <a:r>
                        <a:rPr lang="en-US" sz="1600" u="none" dirty="0" smtClean="0"/>
                        <a:t>41%</a:t>
                      </a:r>
                      <a:endParaRPr lang="en-US" sz="1600" b="0" u="none" dirty="0">
                        <a:solidFill>
                          <a:schemeClr val="tx2">
                            <a:lumMod val="75000"/>
                            <a:lumOff val="25000"/>
                          </a:schemeClr>
                        </a:solidFill>
                      </a:endParaRPr>
                    </a:p>
                  </a:txBody>
                  <a:tcPr/>
                </a:tc>
              </a:tr>
            </a:tbl>
          </a:graphicData>
        </a:graphic>
      </p:graphicFrame>
      <p:sp>
        <p:nvSpPr>
          <p:cNvPr id="5" name="Text Placeholder 4"/>
          <p:cNvSpPr>
            <a:spLocks noGrp="1"/>
          </p:cNvSpPr>
          <p:nvPr>
            <p:ph type="body" sz="quarter" idx="13"/>
          </p:nvPr>
        </p:nvSpPr>
        <p:spPr>
          <a:xfrm>
            <a:off x="457200" y="1051559"/>
            <a:ext cx="3200400" cy="307777"/>
          </a:xfrm>
        </p:spPr>
        <p:txBody>
          <a:bodyPr/>
          <a:lstStyle/>
          <a:p>
            <a:r>
              <a:rPr lang="en-US" dirty="0" smtClean="0"/>
              <a:t> </a:t>
            </a:r>
            <a:endParaRPr lang="en-US" dirty="0"/>
          </a:p>
        </p:txBody>
      </p:sp>
      <p:sp>
        <p:nvSpPr>
          <p:cNvPr id="18" name="Text Placeholder 5"/>
          <p:cNvSpPr>
            <a:spLocks noGrp="1"/>
          </p:cNvSpPr>
          <p:nvPr>
            <p:ph type="body" sz="quarter" idx="13"/>
          </p:nvPr>
        </p:nvSpPr>
        <p:spPr>
          <a:xfrm>
            <a:off x="381000" y="914400"/>
            <a:ext cx="3810000" cy="1717393"/>
          </a:xfrm>
        </p:spPr>
        <p:txBody>
          <a:bodyPr/>
          <a:lstStyle/>
          <a:p>
            <a:r>
              <a:rPr lang="en-US" sz="1800" dirty="0"/>
              <a:t>Are there barriers, either internal or external, that prevent your company from </a:t>
            </a:r>
            <a:r>
              <a:rPr lang="en-US" sz="1800" u="sng" dirty="0"/>
              <a:t>donating</a:t>
            </a:r>
            <a:r>
              <a:rPr lang="en-US" sz="1800" dirty="0"/>
              <a:t> more </a:t>
            </a:r>
            <a:r>
              <a:rPr lang="en-US" sz="1800" dirty="0" smtClean="0"/>
              <a:t>unsaleable </a:t>
            </a:r>
            <a:r>
              <a:rPr lang="en-US" sz="1800" dirty="0"/>
              <a:t>food? </a:t>
            </a:r>
            <a:endParaRPr lang="en-US" sz="1800" dirty="0" smtClean="0"/>
          </a:p>
          <a:p>
            <a:endParaRPr lang="en-US" sz="1000" dirty="0" smtClean="0"/>
          </a:p>
          <a:p>
            <a:pPr marL="463550" lvl="1" indent="0">
              <a:buNone/>
            </a:pPr>
            <a:r>
              <a:rPr lang="en-US" sz="1800" b="1" dirty="0" smtClean="0">
                <a:solidFill>
                  <a:schemeClr val="bg1"/>
                </a:solidFill>
              </a:rPr>
              <a:t>Yes: 100%        No: 0%</a:t>
            </a:r>
          </a:p>
        </p:txBody>
      </p:sp>
      <p:sp>
        <p:nvSpPr>
          <p:cNvPr id="13" name="TextBox 12"/>
          <p:cNvSpPr txBox="1"/>
          <p:nvPr/>
        </p:nvSpPr>
        <p:spPr>
          <a:xfrm>
            <a:off x="4724400" y="6579513"/>
            <a:ext cx="4114800" cy="430887"/>
          </a:xfrm>
          <a:prstGeom prst="rect">
            <a:avLst/>
          </a:prstGeom>
          <a:noFill/>
        </p:spPr>
        <p:txBody>
          <a:bodyPr wrap="square" rtlCol="0">
            <a:spAutoFit/>
          </a:bodyPr>
          <a:lstStyle/>
          <a:p>
            <a:pPr algn="l"/>
            <a:r>
              <a:rPr lang="en-US" sz="1100" baseline="30000" dirty="0" smtClean="0">
                <a:solidFill>
                  <a:schemeClr val="bg2"/>
                </a:solidFill>
              </a:rPr>
              <a:t>1 </a:t>
            </a:r>
            <a:r>
              <a:rPr lang="en-US" sz="1100" dirty="0" smtClean="0">
                <a:solidFill>
                  <a:schemeClr val="bg2"/>
                </a:solidFill>
              </a:rPr>
              <a:t>among respondents who indicated that barriers are present</a:t>
            </a:r>
            <a:endParaRPr lang="en-US" sz="1100" baseline="30000" dirty="0" smtClean="0">
              <a:solidFill>
                <a:schemeClr val="bg2"/>
              </a:solidFill>
            </a:endParaRPr>
          </a:p>
          <a:p>
            <a:pPr algn="l"/>
            <a:endParaRPr lang="en-US" sz="1100" dirty="0">
              <a:solidFill>
                <a:schemeClr val="bg2"/>
              </a:solidFill>
            </a:endParaRPr>
          </a:p>
        </p:txBody>
      </p:sp>
    </p:spTree>
    <p:extLst>
      <p:ext uri="{BB962C8B-B14F-4D97-AF65-F5344CB8AC3E}">
        <p14:creationId xmlns:p14="http://schemas.microsoft.com/office/powerpoint/2010/main" val="32585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bg/>
                                          </p:spTgt>
                                        </p:tgtEl>
                                        <p:attrNameLst>
                                          <p:attrName>style.visibility</p:attrName>
                                        </p:attrNameLst>
                                      </p:cBhvr>
                                      <p:to>
                                        <p:strVal val="visible"/>
                                      </p:to>
                                    </p:set>
                                    <p:anim calcmode="lin" valueType="num">
                                      <p:cBhvr additive="base">
                                        <p:cTn id="1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Restaurant Sector</a:t>
            </a:r>
            <a:endParaRPr lang="en-US" dirty="0"/>
          </a:p>
        </p:txBody>
      </p:sp>
      <p:sp>
        <p:nvSpPr>
          <p:cNvPr id="3" name="Slide Number Placeholder 2"/>
          <p:cNvSpPr>
            <a:spLocks noGrp="1"/>
          </p:cNvSpPr>
          <p:nvPr>
            <p:ph type="sldNum" sz="quarter" idx="4"/>
          </p:nvPr>
        </p:nvSpPr>
        <p:spPr/>
        <p:txBody>
          <a:bodyPr/>
          <a:lstStyle/>
          <a:p>
            <a:fld id="{54DD2184-8D23-4AE6-A307-7B6D5D83248B}" type="slidenum">
              <a:rPr lang="en-US" smtClean="0"/>
              <a:pPr/>
              <a:t>16</a:t>
            </a:fld>
            <a:endParaRPr lang="en-US" dirty="0"/>
          </a:p>
        </p:txBody>
      </p:sp>
    </p:spTree>
    <p:extLst>
      <p:ext uri="{BB962C8B-B14F-4D97-AF65-F5344CB8AC3E}">
        <p14:creationId xmlns:p14="http://schemas.microsoft.com/office/powerpoint/2010/main" val="180023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smtClean="0">
                <a:latin typeface="Arial"/>
              </a:rPr>
              <a:t>Restaurants: Destination </a:t>
            </a:r>
            <a:r>
              <a:rPr lang="en-US" sz="2400" dirty="0">
                <a:latin typeface="Arial"/>
              </a:rPr>
              <a:t>of Food Waste</a:t>
            </a:r>
          </a:p>
        </p:txBody>
      </p:sp>
      <p:sp>
        <p:nvSpPr>
          <p:cNvPr id="3" name="Slide Number Placeholder 2"/>
          <p:cNvSpPr>
            <a:spLocks noGrp="1"/>
          </p:cNvSpPr>
          <p:nvPr>
            <p:ph type="sldNum" sz="quarter" idx="4"/>
          </p:nvPr>
        </p:nvSpPr>
        <p:spPr/>
        <p:txBody>
          <a:bodyPr/>
          <a:lstStyle/>
          <a:p>
            <a:fld id="{54DD2184-8D23-4AE6-A307-7B6D5D83248B}" type="slidenum">
              <a:rPr lang="en-US" smtClean="0"/>
              <a:pPr/>
              <a:t>17</a:t>
            </a:fld>
            <a:endParaRPr lang="en-US" dirty="0"/>
          </a:p>
        </p:txBody>
      </p:sp>
      <p:graphicFrame>
        <p:nvGraphicFramePr>
          <p:cNvPr id="5" name="Chart 4"/>
          <p:cNvGraphicFramePr/>
          <p:nvPr>
            <p:extLst>
              <p:ext uri="{D42A27DB-BD31-4B8C-83A1-F6EECF244321}">
                <p14:modId xmlns:p14="http://schemas.microsoft.com/office/powerpoint/2010/main" val="418819349"/>
              </p:ext>
            </p:extLst>
          </p:nvPr>
        </p:nvGraphicFramePr>
        <p:xfrm>
          <a:off x="457200" y="10668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069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smtClean="0">
                <a:latin typeface="Arial"/>
              </a:rPr>
              <a:t>Restaurants: Destination </a:t>
            </a:r>
            <a:r>
              <a:rPr lang="en-US" sz="2400" dirty="0">
                <a:latin typeface="Arial"/>
              </a:rPr>
              <a:t>of Diverted Food Waste</a:t>
            </a:r>
          </a:p>
        </p:txBody>
      </p:sp>
      <p:sp>
        <p:nvSpPr>
          <p:cNvPr id="3" name="Slide Number Placeholder 2"/>
          <p:cNvSpPr>
            <a:spLocks noGrp="1"/>
          </p:cNvSpPr>
          <p:nvPr>
            <p:ph type="sldNum" sz="quarter" idx="4"/>
          </p:nvPr>
        </p:nvSpPr>
        <p:spPr/>
        <p:txBody>
          <a:bodyPr/>
          <a:lstStyle/>
          <a:p>
            <a:fld id="{54DD2184-8D23-4AE6-A307-7B6D5D83248B}" type="slidenum">
              <a:rPr lang="en-US" smtClean="0"/>
              <a:pPr/>
              <a:t>18</a:t>
            </a:fld>
            <a:endParaRPr lang="en-US" dirty="0"/>
          </a:p>
        </p:txBody>
      </p:sp>
      <p:sp>
        <p:nvSpPr>
          <p:cNvPr id="2" name="TextBox 1"/>
          <p:cNvSpPr txBox="1"/>
          <p:nvPr/>
        </p:nvSpPr>
        <p:spPr>
          <a:xfrm>
            <a:off x="3263900" y="6286500"/>
            <a:ext cx="184666" cy="369332"/>
          </a:xfrm>
          <a:prstGeom prst="rect">
            <a:avLst/>
          </a:prstGeom>
          <a:noFill/>
        </p:spPr>
        <p:txBody>
          <a:bodyPr wrap="none" rtlCol="0">
            <a:spAutoFit/>
          </a:bodyPr>
          <a:lstStyle/>
          <a:p>
            <a:endParaRPr lang="en-US" dirty="0"/>
          </a:p>
        </p:txBody>
      </p:sp>
      <p:graphicFrame>
        <p:nvGraphicFramePr>
          <p:cNvPr id="5" name="Chart 4"/>
          <p:cNvGraphicFramePr/>
          <p:nvPr>
            <p:extLst>
              <p:ext uri="{D42A27DB-BD31-4B8C-83A1-F6EECF244321}">
                <p14:modId xmlns:p14="http://schemas.microsoft.com/office/powerpoint/2010/main" val="1206037426"/>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983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1"/>
          </p:nvPr>
        </p:nvSpPr>
        <p:spPr>
          <a:xfrm>
            <a:off x="304800" y="914400"/>
            <a:ext cx="3962400" cy="1981200"/>
          </a:xfrm>
          <a:solidFill>
            <a:schemeClr val="accent1"/>
          </a:solidFill>
          <a:ln>
            <a:noFill/>
          </a:ln>
        </p:spPr>
        <p:txBody>
          <a:bodyPr/>
          <a:lstStyle/>
          <a:p>
            <a:r>
              <a:rPr lang="en-US" dirty="0" smtClean="0"/>
              <a:t> </a:t>
            </a:r>
            <a:endParaRPr lang="en-US" dirty="0"/>
          </a:p>
        </p:txBody>
      </p:sp>
      <p:sp>
        <p:nvSpPr>
          <p:cNvPr id="11" name="Text Placeholder 10"/>
          <p:cNvSpPr>
            <a:spLocks noGrp="1"/>
          </p:cNvSpPr>
          <p:nvPr>
            <p:ph type="body" sz="quarter" idx="22"/>
          </p:nvPr>
        </p:nvSpPr>
        <p:spPr>
          <a:xfrm>
            <a:off x="4809744" y="914400"/>
            <a:ext cx="3968496" cy="1981200"/>
          </a:xfrm>
          <a:solidFill>
            <a:schemeClr val="accent1"/>
          </a:solidFill>
        </p:spPr>
        <p:txBody>
          <a:bodyPr/>
          <a:lstStyle/>
          <a:p>
            <a:r>
              <a:rPr lang="en-US" dirty="0" smtClean="0"/>
              <a:t> </a:t>
            </a:r>
            <a:endParaRPr lang="en-US" dirty="0"/>
          </a:p>
        </p:txBody>
      </p:sp>
      <p:sp>
        <p:nvSpPr>
          <p:cNvPr id="2" name="Title 1"/>
          <p:cNvSpPr>
            <a:spLocks noGrp="1"/>
          </p:cNvSpPr>
          <p:nvPr>
            <p:ph type="title"/>
          </p:nvPr>
        </p:nvSpPr>
        <p:spPr>
          <a:xfrm>
            <a:off x="304800" y="1"/>
            <a:ext cx="8515350" cy="696913"/>
          </a:xfrm>
        </p:spPr>
        <p:txBody>
          <a:bodyPr wrap="square" lIns="0" tIns="0" rIns="0" bIns="0" anchor="ctr"/>
          <a:lstStyle/>
          <a:p>
            <a:r>
              <a:rPr lang="en-US" sz="2400" dirty="0" smtClean="0">
                <a:latin typeface="Arial"/>
              </a:rPr>
              <a:t>Restaurants: </a:t>
            </a:r>
            <a:r>
              <a:rPr lang="en-US" sz="2400" dirty="0">
                <a:latin typeface="Arial"/>
              </a:rPr>
              <a:t>Barriers to Decreasing Food Waste</a:t>
            </a:r>
          </a:p>
        </p:txBody>
      </p:sp>
      <p:sp>
        <p:nvSpPr>
          <p:cNvPr id="4" name="Slide Number Placeholder 3"/>
          <p:cNvSpPr>
            <a:spLocks noGrp="1"/>
          </p:cNvSpPr>
          <p:nvPr>
            <p:ph type="sldNum" sz="quarter" idx="4"/>
          </p:nvPr>
        </p:nvSpPr>
        <p:spPr>
          <a:xfrm>
            <a:off x="6764338" y="6464300"/>
            <a:ext cx="2133600" cy="304800"/>
          </a:xfrm>
        </p:spPr>
        <p:txBody>
          <a:bodyPr/>
          <a:lstStyle/>
          <a:p>
            <a:pPr>
              <a:defRPr/>
            </a:pPr>
            <a:fld id="{992D5CF2-14AC-4856-951B-C51718750068}" type="slidenum">
              <a:rPr lang="en-US" smtClean="0"/>
              <a:pPr>
                <a:defRPr/>
              </a:pPr>
              <a:t>19</a:t>
            </a:fld>
            <a:endParaRPr lang="en-US"/>
          </a:p>
        </p:txBody>
      </p:sp>
      <p:sp>
        <p:nvSpPr>
          <p:cNvPr id="14" name="Text Placeholder 5"/>
          <p:cNvSpPr>
            <a:spLocks noGrp="1"/>
          </p:cNvSpPr>
          <p:nvPr>
            <p:ph type="body" sz="quarter" idx="13"/>
          </p:nvPr>
        </p:nvSpPr>
        <p:spPr>
          <a:xfrm>
            <a:off x="4953000" y="914400"/>
            <a:ext cx="3733800" cy="1902059"/>
          </a:xfrm>
        </p:spPr>
        <p:txBody>
          <a:bodyPr/>
          <a:lstStyle/>
          <a:p>
            <a:r>
              <a:rPr lang="en-US" sz="1800" dirty="0" smtClean="0">
                <a:solidFill>
                  <a:srgbClr val="FFFFFF"/>
                </a:solidFill>
              </a:rPr>
              <a:t>Are </a:t>
            </a:r>
            <a:r>
              <a:rPr lang="en-US" sz="1800" dirty="0">
                <a:solidFill>
                  <a:srgbClr val="FFFFFF"/>
                </a:solidFill>
              </a:rPr>
              <a:t>there barriers, either internal or external, that prevent your company from </a:t>
            </a:r>
            <a:r>
              <a:rPr lang="en-US" sz="1800" u="sng" dirty="0" smtClean="0">
                <a:solidFill>
                  <a:srgbClr val="FFFFFF"/>
                </a:solidFill>
              </a:rPr>
              <a:t>reusing </a:t>
            </a:r>
            <a:r>
              <a:rPr lang="en-US" sz="1800" u="sng" dirty="0">
                <a:solidFill>
                  <a:srgbClr val="FFFFFF"/>
                </a:solidFill>
              </a:rPr>
              <a:t>and </a:t>
            </a:r>
            <a:r>
              <a:rPr lang="en-US" sz="1800" u="sng" dirty="0" smtClean="0">
                <a:solidFill>
                  <a:srgbClr val="FFFFFF"/>
                </a:solidFill>
              </a:rPr>
              <a:t>recycling</a:t>
            </a:r>
            <a:r>
              <a:rPr lang="en-US" sz="1800" dirty="0" smtClean="0">
                <a:solidFill>
                  <a:srgbClr val="FFFFFF"/>
                </a:solidFill>
              </a:rPr>
              <a:t> </a:t>
            </a:r>
            <a:r>
              <a:rPr lang="en-US" sz="1800" dirty="0">
                <a:solidFill>
                  <a:srgbClr val="FFFFFF"/>
                </a:solidFill>
              </a:rPr>
              <a:t>more food waste? </a:t>
            </a:r>
            <a:endParaRPr lang="en-US" sz="1800" dirty="0" smtClean="0">
              <a:solidFill>
                <a:srgbClr val="FFFFFF"/>
              </a:solidFill>
            </a:endParaRPr>
          </a:p>
          <a:p>
            <a:endParaRPr lang="en-US" sz="200" dirty="0">
              <a:solidFill>
                <a:srgbClr val="FFFFFF"/>
              </a:solidFill>
            </a:endParaRPr>
          </a:p>
          <a:p>
            <a:r>
              <a:rPr lang="en-US" sz="1800" dirty="0"/>
              <a:t>Small firms: Yes: </a:t>
            </a:r>
            <a:r>
              <a:rPr lang="en-US" sz="1800" dirty="0" smtClean="0"/>
              <a:t>54%  </a:t>
            </a:r>
            <a:r>
              <a:rPr lang="en-US" sz="1800" dirty="0"/>
              <a:t>No: </a:t>
            </a:r>
            <a:r>
              <a:rPr lang="en-US" sz="1800" dirty="0" smtClean="0"/>
              <a:t>46%</a:t>
            </a:r>
            <a:endParaRPr lang="en-US" sz="1800" dirty="0"/>
          </a:p>
          <a:p>
            <a:r>
              <a:rPr lang="en-US" sz="1800" dirty="0"/>
              <a:t>Large firms: Yes: </a:t>
            </a:r>
            <a:r>
              <a:rPr lang="en-US" sz="1800" dirty="0" smtClean="0"/>
              <a:t>92%  </a:t>
            </a:r>
            <a:r>
              <a:rPr lang="en-US" sz="1800" dirty="0"/>
              <a:t>No: 8</a:t>
            </a:r>
            <a:r>
              <a:rPr lang="en-US" sz="1800" dirty="0" smtClean="0"/>
              <a:t>%</a:t>
            </a:r>
            <a:r>
              <a:rPr lang="en-US" sz="1800" b="1" dirty="0" smtClean="0">
                <a:solidFill>
                  <a:srgbClr val="FFFFFF"/>
                </a:solidFill>
              </a:rPr>
              <a:t>     </a:t>
            </a:r>
            <a:endParaRPr lang="en-US" sz="1800"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264569496"/>
              </p:ext>
            </p:extLst>
          </p:nvPr>
        </p:nvGraphicFramePr>
        <p:xfrm>
          <a:off x="304800" y="2895600"/>
          <a:ext cx="3962400" cy="3108960"/>
        </p:xfrm>
        <a:graphic>
          <a:graphicData uri="http://schemas.openxmlformats.org/drawingml/2006/table">
            <a:tbl>
              <a:tblPr firstRow="1" bandRow="1">
                <a:tableStyleId>{BC89EF96-8CEA-46FF-86C4-4CE0E7609802}</a:tableStyleId>
              </a:tblPr>
              <a:tblGrid>
                <a:gridCol w="2286000"/>
                <a:gridCol w="838200"/>
                <a:gridCol w="838200"/>
              </a:tblGrid>
              <a:tr h="131408">
                <a:tc>
                  <a:txBody>
                    <a:bodyPr/>
                    <a:lstStyle/>
                    <a:p>
                      <a:endParaRPr lang="en-US" sz="1200" b="0" dirty="0">
                        <a:solidFill>
                          <a:schemeClr val="tx2">
                            <a:lumMod val="75000"/>
                            <a:lumOff val="25000"/>
                          </a:schemeClr>
                        </a:solidFill>
                      </a:endParaRPr>
                    </a:p>
                  </a:txBody>
                  <a:tcPr/>
                </a:tc>
                <a:tc>
                  <a:txBody>
                    <a:bodyPr/>
                    <a:lstStyle/>
                    <a:p>
                      <a:pPr algn="ctr"/>
                      <a:r>
                        <a:rPr lang="en-US" sz="1200" b="1" u="none" baseline="0" dirty="0" smtClean="0">
                          <a:solidFill>
                            <a:schemeClr val="tx2">
                              <a:lumMod val="75000"/>
                              <a:lumOff val="25000"/>
                            </a:schemeClr>
                          </a:solidFill>
                        </a:rPr>
                        <a:t>Small firms</a:t>
                      </a:r>
                      <a:r>
                        <a:rPr lang="en-US" sz="1200" b="1" u="none" baseline="30000" dirty="0" smtClean="0"/>
                        <a:t>1</a:t>
                      </a:r>
                      <a:endParaRPr lang="en-US" sz="1200" b="1" u="none" baseline="0" dirty="0">
                        <a:solidFill>
                          <a:schemeClr val="tx2">
                            <a:lumMod val="75000"/>
                            <a:lumOff val="25000"/>
                          </a:schemeClr>
                        </a:solidFill>
                      </a:endParaRPr>
                    </a:p>
                  </a:txBody>
                  <a:tcPr/>
                </a:tc>
                <a:tc>
                  <a:txBody>
                    <a:bodyPr/>
                    <a:lstStyle/>
                    <a:p>
                      <a:pPr algn="ctr"/>
                      <a:r>
                        <a:rPr lang="en-US" sz="1200" b="1" u="none" baseline="0" dirty="0" smtClean="0"/>
                        <a:t>Large firms</a:t>
                      </a:r>
                      <a:r>
                        <a:rPr lang="en-US" sz="1200" b="1" u="none" baseline="30000" dirty="0" smtClean="0"/>
                        <a:t>1</a:t>
                      </a:r>
                      <a:endParaRPr lang="en-US" sz="1200" b="1" u="none" baseline="30000" dirty="0">
                        <a:solidFill>
                          <a:schemeClr val="tx2">
                            <a:lumMod val="75000"/>
                            <a:lumOff val="25000"/>
                          </a:schemeClr>
                        </a:solidFill>
                      </a:endParaRPr>
                    </a:p>
                  </a:txBody>
                  <a:tcPr/>
                </a:tc>
              </a:tr>
              <a:tr h="131408">
                <a:tc>
                  <a:txBody>
                    <a:bodyPr/>
                    <a:lstStyle/>
                    <a:p>
                      <a:r>
                        <a:rPr lang="en-US" sz="1600" dirty="0" smtClean="0"/>
                        <a:t>Transportation</a:t>
                      </a:r>
                      <a:r>
                        <a:rPr lang="en-US" sz="1600" baseline="0" dirty="0" smtClean="0"/>
                        <a:t> constraints</a:t>
                      </a:r>
                      <a:endParaRPr lang="en-US" sz="1600" b="1"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78%</a:t>
                      </a:r>
                      <a:endParaRPr lang="en-US" sz="1600" b="0" u="none" dirty="0">
                        <a:solidFill>
                          <a:schemeClr val="tx2">
                            <a:lumMod val="75000"/>
                            <a:lumOff val="25000"/>
                          </a:schemeClr>
                        </a:solidFill>
                      </a:endParaRPr>
                    </a:p>
                  </a:txBody>
                  <a:tcPr/>
                </a:tc>
                <a:tc>
                  <a:txBody>
                    <a:bodyPr/>
                    <a:lstStyle/>
                    <a:p>
                      <a:pPr algn="ctr"/>
                      <a:r>
                        <a:rPr lang="en-US" sz="1600" b="0" u="none" dirty="0" smtClean="0"/>
                        <a:t>78%</a:t>
                      </a:r>
                      <a:endParaRPr lang="en-US" sz="1600" b="0" u="none" dirty="0">
                        <a:solidFill>
                          <a:schemeClr val="tx2">
                            <a:lumMod val="75000"/>
                            <a:lumOff val="25000"/>
                          </a:schemeClr>
                        </a:solidFill>
                      </a:endParaRPr>
                    </a:p>
                  </a:txBody>
                  <a:tcPr/>
                </a:tc>
              </a:tr>
              <a:tr h="131408">
                <a:tc>
                  <a:txBody>
                    <a:bodyPr/>
                    <a:lstStyle/>
                    <a:p>
                      <a:r>
                        <a:rPr lang="en-US" sz="1600" dirty="0" smtClean="0"/>
                        <a:t>Insufficient storage</a:t>
                      </a:r>
                      <a:r>
                        <a:rPr lang="en-US" sz="1600" baseline="0" dirty="0" smtClean="0"/>
                        <a:t> and </a:t>
                      </a:r>
                      <a:r>
                        <a:rPr lang="en-US" sz="1600" dirty="0" smtClean="0"/>
                        <a:t>refrigeration</a:t>
                      </a:r>
                      <a:r>
                        <a:rPr lang="en-US" sz="1600" baseline="0" dirty="0" smtClean="0"/>
                        <a:t> </a:t>
                      </a:r>
                      <a:r>
                        <a:rPr lang="en-US" sz="1600" dirty="0" smtClean="0"/>
                        <a:t>onsite</a:t>
                      </a:r>
                      <a:endParaRPr lang="en-US" sz="1600" b="0" dirty="0" smtClean="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67%</a:t>
                      </a:r>
                      <a:endParaRPr lang="en-US" sz="1600" b="0" u="none" dirty="0">
                        <a:solidFill>
                          <a:schemeClr val="tx2">
                            <a:lumMod val="75000"/>
                            <a:lumOff val="25000"/>
                          </a:schemeClr>
                        </a:solidFill>
                      </a:endParaRPr>
                    </a:p>
                  </a:txBody>
                  <a:tcPr/>
                </a:tc>
                <a:tc>
                  <a:txBody>
                    <a:bodyPr/>
                    <a:lstStyle/>
                    <a:p>
                      <a:pPr algn="ctr"/>
                      <a:r>
                        <a:rPr lang="en-US" sz="1600" b="0" u="none" dirty="0" smtClean="0"/>
                        <a:t>67%</a:t>
                      </a:r>
                      <a:endParaRPr lang="en-US" sz="1600" b="0" u="none" dirty="0">
                        <a:solidFill>
                          <a:schemeClr val="tx2">
                            <a:lumMod val="75000"/>
                            <a:lumOff val="25000"/>
                          </a:schemeClr>
                        </a:solidFill>
                      </a:endParaRPr>
                    </a:p>
                  </a:txBody>
                  <a:tcPr/>
                </a:tc>
              </a:tr>
              <a:tr h="131408">
                <a:tc>
                  <a:txBody>
                    <a:bodyPr/>
                    <a:lstStyle/>
                    <a:p>
                      <a:r>
                        <a:rPr lang="en-US" sz="1600" dirty="0" smtClean="0"/>
                        <a:t>Liability concerns</a:t>
                      </a:r>
                      <a:endParaRPr lang="en-US" sz="1600" b="1"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67%</a:t>
                      </a:r>
                      <a:endParaRPr lang="en-US" sz="1600" b="0" u="none" dirty="0">
                        <a:solidFill>
                          <a:schemeClr val="tx2">
                            <a:lumMod val="75000"/>
                            <a:lumOff val="25000"/>
                          </a:schemeClr>
                        </a:solidFill>
                      </a:endParaRPr>
                    </a:p>
                  </a:txBody>
                  <a:tcPr/>
                </a:tc>
                <a:tc>
                  <a:txBody>
                    <a:bodyPr/>
                    <a:lstStyle/>
                    <a:p>
                      <a:pPr algn="ctr"/>
                      <a:r>
                        <a:rPr lang="en-US" sz="1600" b="0" u="none" dirty="0" smtClean="0"/>
                        <a:t>56%</a:t>
                      </a:r>
                      <a:endParaRPr lang="en-US" sz="1600" b="0" u="none" dirty="0">
                        <a:solidFill>
                          <a:schemeClr val="tx2">
                            <a:lumMod val="75000"/>
                            <a:lumOff val="25000"/>
                          </a:schemeClr>
                        </a:solidFill>
                      </a:endParaRPr>
                    </a:p>
                  </a:txBody>
                  <a:tcPr/>
                </a:tc>
              </a:tr>
              <a:tr h="285750">
                <a:tc>
                  <a:txBody>
                    <a:bodyPr/>
                    <a:lstStyle/>
                    <a:p>
                      <a:r>
                        <a:rPr lang="en-US" sz="1600" dirty="0" smtClean="0"/>
                        <a:t>Regulatory constraints</a:t>
                      </a:r>
                      <a:endParaRPr lang="en-US" sz="1600" b="0" dirty="0" smtClean="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56%</a:t>
                      </a:r>
                      <a:endParaRPr lang="en-US" sz="1600" b="0" u="none" dirty="0">
                        <a:solidFill>
                          <a:schemeClr val="tx2">
                            <a:lumMod val="75000"/>
                            <a:lumOff val="25000"/>
                          </a:schemeClr>
                        </a:solidFill>
                      </a:endParaRPr>
                    </a:p>
                  </a:txBody>
                  <a:tcPr/>
                </a:tc>
                <a:tc>
                  <a:txBody>
                    <a:bodyPr/>
                    <a:lstStyle/>
                    <a:p>
                      <a:pPr algn="ctr"/>
                      <a:r>
                        <a:rPr lang="en-US" sz="1600" b="0" u="none" dirty="0" smtClean="0"/>
                        <a:t>56%</a:t>
                      </a:r>
                      <a:endParaRPr lang="en-US" sz="1600" b="0" u="none" dirty="0">
                        <a:solidFill>
                          <a:schemeClr val="tx2">
                            <a:lumMod val="75000"/>
                            <a:lumOff val="25000"/>
                          </a:schemeClr>
                        </a:solidFill>
                      </a:endParaRPr>
                    </a:p>
                  </a:txBody>
                  <a:tcPr/>
                </a:tc>
              </a:tr>
              <a:tr h="285750">
                <a:tc>
                  <a:txBody>
                    <a:bodyPr/>
                    <a:lstStyle/>
                    <a:p>
                      <a:r>
                        <a:rPr lang="en-US" sz="1600" dirty="0" smtClean="0"/>
                        <a:t>Insufficient storage</a:t>
                      </a:r>
                      <a:r>
                        <a:rPr lang="en-US" sz="1600" baseline="0" dirty="0" smtClean="0"/>
                        <a:t> and</a:t>
                      </a:r>
                      <a:r>
                        <a:rPr lang="en-US" sz="1600" dirty="0" smtClean="0"/>
                        <a:t> refrigeration</a:t>
                      </a:r>
                      <a:r>
                        <a:rPr lang="en-US" sz="1600" baseline="0" dirty="0" smtClean="0"/>
                        <a:t> </a:t>
                      </a:r>
                      <a:r>
                        <a:rPr lang="en-US" sz="1600" dirty="0" smtClean="0"/>
                        <a:t>at food bank</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22%</a:t>
                      </a:r>
                      <a:endParaRPr lang="en-US" sz="1600" b="0" u="none" dirty="0">
                        <a:solidFill>
                          <a:schemeClr val="tx2">
                            <a:lumMod val="75000"/>
                            <a:lumOff val="25000"/>
                          </a:schemeClr>
                        </a:solidFill>
                      </a:endParaRPr>
                    </a:p>
                  </a:txBody>
                  <a:tcPr/>
                </a:tc>
                <a:tc>
                  <a:txBody>
                    <a:bodyPr/>
                    <a:lstStyle/>
                    <a:p>
                      <a:pPr algn="ctr"/>
                      <a:r>
                        <a:rPr lang="en-US" sz="1600" b="0" u="none" dirty="0" smtClean="0"/>
                        <a:t>44%</a:t>
                      </a:r>
                      <a:endParaRPr lang="en-US" sz="1600" b="0" u="none" dirty="0">
                        <a:solidFill>
                          <a:schemeClr val="tx2">
                            <a:lumMod val="75000"/>
                            <a:lumOff val="25000"/>
                          </a:schemeClr>
                        </a:solidFill>
                      </a:endParaRP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51886565"/>
              </p:ext>
            </p:extLst>
          </p:nvPr>
        </p:nvGraphicFramePr>
        <p:xfrm>
          <a:off x="4815840" y="2895600"/>
          <a:ext cx="3947160" cy="3169920"/>
        </p:xfrm>
        <a:graphic>
          <a:graphicData uri="http://schemas.openxmlformats.org/drawingml/2006/table">
            <a:tbl>
              <a:tblPr firstRow="1" bandRow="1">
                <a:tableStyleId>{BC89EF96-8CEA-46FF-86C4-4CE0E7609802}</a:tableStyleId>
              </a:tblPr>
              <a:tblGrid>
                <a:gridCol w="2423160"/>
                <a:gridCol w="762000"/>
                <a:gridCol w="762000"/>
              </a:tblGrid>
              <a:tr h="131408">
                <a:tc>
                  <a:txBody>
                    <a:bodyPr/>
                    <a:lstStyle/>
                    <a:p>
                      <a:endParaRPr lang="en-US" sz="1400" b="0" dirty="0">
                        <a:solidFill>
                          <a:schemeClr val="tx2">
                            <a:lumMod val="75000"/>
                            <a:lumOff val="2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2">
                              <a:lumMod val="75000"/>
                              <a:lumOff val="25000"/>
                            </a:schemeClr>
                          </a:solidFill>
                        </a:rPr>
                        <a:t>Small firms</a:t>
                      </a:r>
                      <a:r>
                        <a:rPr lang="en-US" sz="1400" b="1" u="none" baseline="30000" dirty="0" smtClean="0"/>
                        <a:t>1</a:t>
                      </a:r>
                      <a:endParaRPr lang="en-US" sz="1400" b="1" u="none" baseline="0" dirty="0" smtClean="0">
                        <a:solidFill>
                          <a:schemeClr val="tx2">
                            <a:lumMod val="75000"/>
                            <a:lumOff val="25000"/>
                          </a:schemeClr>
                        </a:solidFill>
                      </a:endParaRPr>
                    </a:p>
                  </a:txBody>
                  <a:tcPr/>
                </a:tc>
                <a:tc>
                  <a:txBody>
                    <a:bodyPr/>
                    <a:lstStyle/>
                    <a:p>
                      <a:pPr algn="ctr"/>
                      <a:r>
                        <a:rPr lang="en-US" sz="1400" b="1" u="none" baseline="0" dirty="0" smtClean="0"/>
                        <a:t>Large firms</a:t>
                      </a:r>
                      <a:r>
                        <a:rPr lang="en-US" sz="1400" b="1" u="none" baseline="30000" dirty="0" smtClean="0"/>
                        <a:t>1</a:t>
                      </a:r>
                      <a:endParaRPr lang="en-US" sz="1400" b="1" u="none" baseline="30000" dirty="0">
                        <a:solidFill>
                          <a:schemeClr val="tx2">
                            <a:lumMod val="75000"/>
                            <a:lumOff val="25000"/>
                          </a:schemeClr>
                        </a:solidFill>
                      </a:endParaRPr>
                    </a:p>
                  </a:txBody>
                  <a:tcPr/>
                </a:tc>
              </a:tr>
              <a:tr h="131408">
                <a:tc>
                  <a:txBody>
                    <a:bodyPr/>
                    <a:lstStyle/>
                    <a:p>
                      <a:r>
                        <a:rPr lang="en-US" sz="1600" b="0" dirty="0" smtClean="0"/>
                        <a:t>Insufficient</a:t>
                      </a:r>
                      <a:r>
                        <a:rPr lang="en-US" sz="1600" b="0" baseline="0" dirty="0" smtClean="0"/>
                        <a:t> recycling options</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83%</a:t>
                      </a:r>
                      <a:endParaRPr lang="en-US" sz="1600" b="0" u="none" dirty="0">
                        <a:solidFill>
                          <a:schemeClr val="tx2">
                            <a:lumMod val="75000"/>
                            <a:lumOff val="25000"/>
                          </a:schemeClr>
                        </a:solidFill>
                      </a:endParaRPr>
                    </a:p>
                  </a:txBody>
                  <a:tcPr/>
                </a:tc>
                <a:tc>
                  <a:txBody>
                    <a:bodyPr/>
                    <a:lstStyle/>
                    <a:p>
                      <a:pPr algn="ctr"/>
                      <a:r>
                        <a:rPr lang="en-US" sz="1600" b="0" u="none" dirty="0" smtClean="0"/>
                        <a:t>100%</a:t>
                      </a:r>
                      <a:endParaRPr lang="en-US" sz="1600" b="0" u="none" dirty="0">
                        <a:solidFill>
                          <a:schemeClr val="tx2">
                            <a:lumMod val="75000"/>
                            <a:lumOff val="25000"/>
                          </a:schemeClr>
                        </a:solidFill>
                      </a:endParaRPr>
                    </a:p>
                  </a:txBody>
                  <a:tcPr/>
                </a:tc>
              </a:tr>
              <a:tr h="131408">
                <a:tc>
                  <a:txBody>
                    <a:bodyPr/>
                    <a:lstStyle/>
                    <a:p>
                      <a:r>
                        <a:rPr lang="en-US" sz="1600" b="0" dirty="0" smtClean="0">
                          <a:solidFill>
                            <a:schemeClr val="tx2">
                              <a:lumMod val="75000"/>
                              <a:lumOff val="25000"/>
                            </a:schemeClr>
                          </a:solidFill>
                        </a:rPr>
                        <a:t>Management or building constraints</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50%</a:t>
                      </a:r>
                      <a:endParaRPr lang="en-US" sz="1600" b="0" u="none"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83%</a:t>
                      </a:r>
                      <a:endParaRPr lang="en-US" sz="1600" b="0" u="none" dirty="0">
                        <a:solidFill>
                          <a:schemeClr val="tx2">
                            <a:lumMod val="75000"/>
                            <a:lumOff val="25000"/>
                          </a:schemeClr>
                        </a:solidFill>
                      </a:endParaRPr>
                    </a:p>
                  </a:txBody>
                  <a:tcPr/>
                </a:tc>
              </a:tr>
              <a:tr h="131408">
                <a:tc>
                  <a:txBody>
                    <a:bodyPr/>
                    <a:lstStyle/>
                    <a:p>
                      <a:r>
                        <a:rPr lang="en-US" sz="1600" b="0" dirty="0" smtClean="0"/>
                        <a:t>Transportation</a:t>
                      </a:r>
                      <a:r>
                        <a:rPr lang="en-US" sz="1600" b="0" baseline="0" dirty="0" smtClean="0"/>
                        <a:t> constraints</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100%</a:t>
                      </a:r>
                      <a:endParaRPr lang="en-US" sz="1600" b="0" u="none" dirty="0">
                        <a:solidFill>
                          <a:schemeClr val="tx2">
                            <a:lumMod val="75000"/>
                            <a:lumOff val="25000"/>
                          </a:schemeClr>
                        </a:solidFill>
                      </a:endParaRPr>
                    </a:p>
                  </a:txBody>
                  <a:tcPr/>
                </a:tc>
                <a:tc>
                  <a:txBody>
                    <a:bodyPr/>
                    <a:lstStyle/>
                    <a:p>
                      <a:pPr algn="ctr"/>
                      <a:r>
                        <a:rPr lang="en-US" sz="1600" b="0" u="none" dirty="0" smtClean="0"/>
                        <a:t>67%</a:t>
                      </a:r>
                      <a:endParaRPr lang="en-US" sz="1600" b="0" u="none" dirty="0">
                        <a:solidFill>
                          <a:schemeClr val="tx2">
                            <a:lumMod val="75000"/>
                            <a:lumOff val="25000"/>
                          </a:schemeClr>
                        </a:solidFill>
                      </a:endParaRPr>
                    </a:p>
                  </a:txBody>
                  <a:tcPr/>
                </a:tc>
              </a:tr>
              <a:tr h="131408">
                <a:tc>
                  <a:txBody>
                    <a:bodyPr/>
                    <a:lstStyle/>
                    <a:p>
                      <a:r>
                        <a:rPr lang="en-US" sz="1600" b="0" dirty="0" smtClean="0"/>
                        <a:t>Food safety concerns for collection and storage</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33%</a:t>
                      </a:r>
                      <a:endParaRPr lang="en-US" sz="1600" b="0" u="none" dirty="0">
                        <a:solidFill>
                          <a:schemeClr val="tx2">
                            <a:lumMod val="75000"/>
                            <a:lumOff val="25000"/>
                          </a:schemeClr>
                        </a:solidFill>
                      </a:endParaRPr>
                    </a:p>
                  </a:txBody>
                  <a:tcPr/>
                </a:tc>
                <a:tc>
                  <a:txBody>
                    <a:bodyPr/>
                    <a:lstStyle/>
                    <a:p>
                      <a:pPr algn="ctr"/>
                      <a:r>
                        <a:rPr lang="en-US" sz="1600" b="0" u="none" dirty="0" smtClean="0"/>
                        <a:t>50%</a:t>
                      </a:r>
                      <a:endParaRPr lang="en-US" sz="1600" b="0" u="none" dirty="0">
                        <a:solidFill>
                          <a:schemeClr val="tx2">
                            <a:lumMod val="75000"/>
                            <a:lumOff val="25000"/>
                          </a:schemeClr>
                        </a:solidFill>
                      </a:endParaRPr>
                    </a:p>
                  </a:txBody>
                  <a:tcPr/>
                </a:tc>
              </a:tr>
              <a:tr h="131408">
                <a:tc>
                  <a:txBody>
                    <a:bodyPr/>
                    <a:lstStyle/>
                    <a:p>
                      <a:r>
                        <a:rPr lang="en-US" sz="1600" b="0" dirty="0" smtClean="0"/>
                        <a:t>Liability concerns</a:t>
                      </a:r>
                      <a:endParaRPr lang="en-US" sz="1600" b="0" dirty="0">
                        <a:solidFill>
                          <a:schemeClr val="tx2">
                            <a:lumMod val="75000"/>
                            <a:lumOff val="25000"/>
                          </a:schemeClr>
                        </a:solidFill>
                      </a:endParaRPr>
                    </a:p>
                  </a:txBody>
                  <a:tcPr/>
                </a:tc>
                <a:tc>
                  <a:txBody>
                    <a:bodyPr/>
                    <a:lstStyle/>
                    <a:p>
                      <a:pPr algn="ctr"/>
                      <a:r>
                        <a:rPr lang="en-US" sz="1600" b="0" u="none" dirty="0" smtClean="0">
                          <a:solidFill>
                            <a:schemeClr val="tx2">
                              <a:lumMod val="75000"/>
                              <a:lumOff val="25000"/>
                            </a:schemeClr>
                          </a:solidFill>
                        </a:rPr>
                        <a:t>17%</a:t>
                      </a:r>
                      <a:endParaRPr lang="en-US" sz="1600" b="0" u="none" dirty="0">
                        <a:solidFill>
                          <a:schemeClr val="tx2">
                            <a:lumMod val="75000"/>
                            <a:lumOff val="25000"/>
                          </a:schemeClr>
                        </a:solidFill>
                      </a:endParaRPr>
                    </a:p>
                  </a:txBody>
                  <a:tcPr/>
                </a:tc>
                <a:tc>
                  <a:txBody>
                    <a:bodyPr/>
                    <a:lstStyle/>
                    <a:p>
                      <a:pPr algn="ctr"/>
                      <a:r>
                        <a:rPr lang="en-US" sz="1600" b="0" u="none" dirty="0" smtClean="0"/>
                        <a:t>33%</a:t>
                      </a:r>
                      <a:endParaRPr lang="en-US" sz="1600" b="0" u="none" dirty="0">
                        <a:solidFill>
                          <a:schemeClr val="tx2">
                            <a:lumMod val="75000"/>
                            <a:lumOff val="25000"/>
                          </a:schemeClr>
                        </a:solidFill>
                      </a:endParaRPr>
                    </a:p>
                  </a:txBody>
                  <a:tcPr/>
                </a:tc>
              </a:tr>
            </a:tbl>
          </a:graphicData>
        </a:graphic>
      </p:graphicFrame>
      <p:sp>
        <p:nvSpPr>
          <p:cNvPr id="5" name="Text Placeholder 4"/>
          <p:cNvSpPr>
            <a:spLocks noGrp="1"/>
          </p:cNvSpPr>
          <p:nvPr>
            <p:ph type="body" sz="quarter" idx="13"/>
          </p:nvPr>
        </p:nvSpPr>
        <p:spPr>
          <a:xfrm>
            <a:off x="457200" y="1051559"/>
            <a:ext cx="3200400" cy="307777"/>
          </a:xfrm>
        </p:spPr>
        <p:txBody>
          <a:bodyPr/>
          <a:lstStyle/>
          <a:p>
            <a:r>
              <a:rPr lang="en-US" dirty="0" smtClean="0"/>
              <a:t> </a:t>
            </a:r>
            <a:endParaRPr lang="en-US" dirty="0"/>
          </a:p>
        </p:txBody>
      </p:sp>
      <p:sp>
        <p:nvSpPr>
          <p:cNvPr id="18" name="Text Placeholder 5"/>
          <p:cNvSpPr>
            <a:spLocks noGrp="1"/>
          </p:cNvSpPr>
          <p:nvPr>
            <p:ph type="body" sz="quarter" idx="13"/>
          </p:nvPr>
        </p:nvSpPr>
        <p:spPr>
          <a:xfrm>
            <a:off x="381000" y="914400"/>
            <a:ext cx="3810000" cy="1902059"/>
          </a:xfrm>
        </p:spPr>
        <p:txBody>
          <a:bodyPr/>
          <a:lstStyle/>
          <a:p>
            <a:r>
              <a:rPr lang="en-US" sz="1800" dirty="0"/>
              <a:t>Are there barriers, either internal or external, that prevent your company from </a:t>
            </a:r>
            <a:r>
              <a:rPr lang="en-US" sz="1800" u="sng" dirty="0"/>
              <a:t>donating</a:t>
            </a:r>
            <a:r>
              <a:rPr lang="en-US" sz="1800" dirty="0"/>
              <a:t> more </a:t>
            </a:r>
            <a:r>
              <a:rPr lang="en-US" sz="1800" dirty="0" smtClean="0"/>
              <a:t>unsaleable </a:t>
            </a:r>
            <a:r>
              <a:rPr lang="en-US" sz="1800" dirty="0"/>
              <a:t>food? </a:t>
            </a:r>
            <a:endParaRPr lang="en-US" sz="1800" dirty="0" smtClean="0"/>
          </a:p>
          <a:p>
            <a:endParaRPr lang="en-US" sz="200" dirty="0"/>
          </a:p>
          <a:p>
            <a:r>
              <a:rPr lang="en-US" sz="1800" b="1" dirty="0" smtClean="0">
                <a:solidFill>
                  <a:schemeClr val="bg1"/>
                </a:solidFill>
              </a:rPr>
              <a:t>Small firms: Yes</a:t>
            </a:r>
            <a:r>
              <a:rPr lang="en-US" sz="1800" b="1" dirty="0">
                <a:solidFill>
                  <a:schemeClr val="bg1"/>
                </a:solidFill>
              </a:rPr>
              <a:t>: </a:t>
            </a:r>
            <a:r>
              <a:rPr lang="en-US" sz="1800" b="1" dirty="0" smtClean="0">
                <a:solidFill>
                  <a:schemeClr val="bg1"/>
                </a:solidFill>
              </a:rPr>
              <a:t>64%  No</a:t>
            </a:r>
            <a:r>
              <a:rPr lang="en-US" sz="1800" b="1" dirty="0">
                <a:solidFill>
                  <a:schemeClr val="bg1"/>
                </a:solidFill>
              </a:rPr>
              <a:t>: </a:t>
            </a:r>
            <a:r>
              <a:rPr lang="en-US" sz="1800" b="1" dirty="0" smtClean="0">
                <a:solidFill>
                  <a:schemeClr val="bg1"/>
                </a:solidFill>
              </a:rPr>
              <a:t>36%</a:t>
            </a:r>
          </a:p>
          <a:p>
            <a:r>
              <a:rPr lang="en-US" sz="1800" dirty="0" smtClean="0"/>
              <a:t>Large firms: </a:t>
            </a:r>
            <a:r>
              <a:rPr lang="en-US" sz="1800" dirty="0"/>
              <a:t>Yes: </a:t>
            </a:r>
            <a:r>
              <a:rPr lang="en-US" sz="1800" dirty="0" smtClean="0"/>
              <a:t>64%  </a:t>
            </a:r>
            <a:r>
              <a:rPr lang="en-US" sz="1800" dirty="0"/>
              <a:t>No: </a:t>
            </a:r>
            <a:r>
              <a:rPr lang="en-US" sz="1800" dirty="0" smtClean="0"/>
              <a:t>36%</a:t>
            </a:r>
            <a:endParaRPr lang="en-US" sz="1800" dirty="0"/>
          </a:p>
        </p:txBody>
      </p:sp>
      <p:sp>
        <p:nvSpPr>
          <p:cNvPr id="13" name="TextBox 12"/>
          <p:cNvSpPr txBox="1"/>
          <p:nvPr/>
        </p:nvSpPr>
        <p:spPr>
          <a:xfrm>
            <a:off x="4724400" y="6579513"/>
            <a:ext cx="4114800" cy="430887"/>
          </a:xfrm>
          <a:prstGeom prst="rect">
            <a:avLst/>
          </a:prstGeom>
          <a:noFill/>
        </p:spPr>
        <p:txBody>
          <a:bodyPr wrap="square" rtlCol="0">
            <a:spAutoFit/>
          </a:bodyPr>
          <a:lstStyle/>
          <a:p>
            <a:pPr algn="l"/>
            <a:r>
              <a:rPr lang="en-US" sz="1100" baseline="30000" dirty="0" smtClean="0">
                <a:solidFill>
                  <a:schemeClr val="bg2"/>
                </a:solidFill>
              </a:rPr>
              <a:t>1 </a:t>
            </a:r>
            <a:r>
              <a:rPr lang="en-US" sz="1100" dirty="0" smtClean="0">
                <a:solidFill>
                  <a:schemeClr val="bg2"/>
                </a:solidFill>
              </a:rPr>
              <a:t>among respondents who indicated that barriers are present</a:t>
            </a:r>
            <a:endParaRPr lang="en-US" sz="1100" baseline="30000" dirty="0" smtClean="0">
              <a:solidFill>
                <a:schemeClr val="bg2"/>
              </a:solidFill>
            </a:endParaRPr>
          </a:p>
          <a:p>
            <a:pPr algn="l"/>
            <a:endParaRPr lang="en-US" sz="1100" dirty="0">
              <a:solidFill>
                <a:schemeClr val="bg2"/>
              </a:solidFill>
            </a:endParaRPr>
          </a:p>
        </p:txBody>
      </p:sp>
      <p:sp>
        <p:nvSpPr>
          <p:cNvPr id="3" name="TextBox 2"/>
          <p:cNvSpPr txBox="1"/>
          <p:nvPr/>
        </p:nvSpPr>
        <p:spPr>
          <a:xfrm>
            <a:off x="4743450" y="6056293"/>
            <a:ext cx="3581400" cy="523220"/>
          </a:xfrm>
          <a:prstGeom prst="rect">
            <a:avLst/>
          </a:prstGeom>
          <a:noFill/>
        </p:spPr>
        <p:txBody>
          <a:bodyPr wrap="square" rtlCol="0">
            <a:spAutoFit/>
          </a:bodyPr>
          <a:lstStyle/>
          <a:p>
            <a:pPr algn="l"/>
            <a:r>
              <a:rPr lang="en-US" sz="1400" i="1" dirty="0"/>
              <a:t>Small </a:t>
            </a:r>
            <a:r>
              <a:rPr lang="en-US" sz="1400" i="1" dirty="0" smtClean="0"/>
              <a:t>companies: 1–10 locations</a:t>
            </a:r>
          </a:p>
          <a:p>
            <a:pPr algn="l"/>
            <a:r>
              <a:rPr lang="en-US" sz="1400" i="1" dirty="0"/>
              <a:t>Large </a:t>
            </a:r>
            <a:r>
              <a:rPr lang="en-US" sz="1400" i="1" dirty="0" smtClean="0"/>
              <a:t>companies: more </a:t>
            </a:r>
            <a:r>
              <a:rPr lang="en-US" sz="1400" i="1" dirty="0"/>
              <a:t>than 10 </a:t>
            </a:r>
            <a:r>
              <a:rPr lang="en-US" sz="1400" i="1" dirty="0" smtClean="0"/>
              <a:t>locations</a:t>
            </a:r>
            <a:endParaRPr lang="en-US" sz="1400" i="1" dirty="0"/>
          </a:p>
        </p:txBody>
      </p:sp>
    </p:spTree>
    <p:extLst>
      <p:ext uri="{BB962C8B-B14F-4D97-AF65-F5344CB8AC3E}">
        <p14:creationId xmlns:p14="http://schemas.microsoft.com/office/powerpoint/2010/main" val="24966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bg/>
                                          </p:spTgt>
                                        </p:tgtEl>
                                        <p:attrNameLst>
                                          <p:attrName>style.visibility</p:attrName>
                                        </p:attrNameLst>
                                      </p:cBhvr>
                                      <p:to>
                                        <p:strVal val="visible"/>
                                      </p:to>
                                    </p:set>
                                    <p:anim calcmode="lin" valueType="num">
                                      <p:cBhvr additive="base">
                                        <p:cTn id="1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pPr algn="ctr"/>
            <a:r>
              <a:rPr lang="en-US" dirty="0" smtClean="0"/>
              <a:t>August 2014</a:t>
            </a:r>
            <a:endParaRPr lang="en-US" dirty="0"/>
          </a:p>
        </p:txBody>
      </p:sp>
      <p:sp>
        <p:nvSpPr>
          <p:cNvPr id="10" name="Title 9"/>
          <p:cNvSpPr>
            <a:spLocks noGrp="1"/>
          </p:cNvSpPr>
          <p:nvPr>
            <p:ph type="ctrTitle"/>
          </p:nvPr>
        </p:nvSpPr>
        <p:spPr/>
        <p:txBody>
          <a:bodyPr/>
          <a:lstStyle/>
          <a:p>
            <a:r>
              <a:rPr lang="en-US" dirty="0"/>
              <a:t>2013 Commercial and Industrial Food Waste in the </a:t>
            </a:r>
            <a:r>
              <a:rPr lang="en-US" dirty="0" smtClean="0"/>
              <a:t>U.S.</a:t>
            </a:r>
            <a:r>
              <a:rPr lang="en-US" sz="1000" dirty="0" smtClean="0"/>
              <a:t/>
            </a:r>
            <a:br>
              <a:rPr lang="en-US" sz="1000" dirty="0" smtClean="0"/>
            </a:br>
            <a:r>
              <a:rPr lang="en-US" sz="1000" dirty="0" smtClean="0"/>
              <a:t/>
            </a:r>
            <a:br>
              <a:rPr lang="en-US" sz="1000" dirty="0" smtClean="0"/>
            </a:br>
            <a:r>
              <a:rPr lang="en-US" sz="1800" dirty="0" smtClean="0"/>
              <a:t>Prepared for the Food Waste Reduction Alliance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515350" cy="685800"/>
          </a:xfrm>
        </p:spPr>
        <p:txBody>
          <a:bodyPr wrap="square" lIns="0" tIns="0" rIns="0" bIns="0" anchor="ctr"/>
          <a:lstStyle/>
          <a:p>
            <a:r>
              <a:rPr lang="en-US" sz="2400" dirty="0" smtClean="0">
                <a:latin typeface="Arial"/>
              </a:rPr>
              <a:t>Summary of Findings</a:t>
            </a:r>
            <a:endParaRPr lang="en-US" sz="2400" dirty="0">
              <a:latin typeface="Arial"/>
            </a:endParaRPr>
          </a:p>
        </p:txBody>
      </p:sp>
      <p:sp>
        <p:nvSpPr>
          <p:cNvPr id="3" name="Content Placeholder 2"/>
          <p:cNvSpPr>
            <a:spLocks noGrp="1"/>
          </p:cNvSpPr>
          <p:nvPr>
            <p:ph idx="1"/>
          </p:nvPr>
        </p:nvSpPr>
        <p:spPr/>
        <p:txBody>
          <a:bodyPr/>
          <a:lstStyle/>
          <a:p>
            <a:pPr lvl="0">
              <a:spcAft>
                <a:spcPts val="1200"/>
              </a:spcAft>
            </a:pPr>
            <a:r>
              <a:rPr lang="en-US" sz="2000" b="1" dirty="0" smtClean="0"/>
              <a:t>Manufacturing </a:t>
            </a:r>
            <a:r>
              <a:rPr lang="en-US" sz="2000" b="1" dirty="0"/>
              <a:t>respondents</a:t>
            </a:r>
            <a:r>
              <a:rPr lang="en-US" sz="2000" dirty="0"/>
              <a:t> reported donating or recycling 94.9 percent of food waste; of this, more than 85 percent is repurposed for animal feed.</a:t>
            </a:r>
          </a:p>
          <a:p>
            <a:pPr lvl="0">
              <a:spcAft>
                <a:spcPts val="1200"/>
              </a:spcAft>
            </a:pPr>
            <a:r>
              <a:rPr lang="en-US" sz="2000" b="1" dirty="0"/>
              <a:t>Retail and wholesale respondents</a:t>
            </a:r>
            <a:r>
              <a:rPr lang="en-US" sz="2000" dirty="0"/>
              <a:t> reported donating or recycling 42.4 percent of food waste; composting and donation are the most common diversion methods. </a:t>
            </a:r>
          </a:p>
          <a:p>
            <a:pPr lvl="0">
              <a:spcAft>
                <a:spcPts val="1200"/>
              </a:spcAft>
            </a:pPr>
            <a:r>
              <a:rPr lang="en-US" sz="2000" b="1" dirty="0"/>
              <a:t>Restaurant respondents</a:t>
            </a:r>
            <a:r>
              <a:rPr lang="en-US" sz="2000" dirty="0"/>
              <a:t> reported donating or recycling 15.7 percent of food waste; of this, more than 70 percent is cooking oil recycling.</a:t>
            </a:r>
          </a:p>
          <a:p>
            <a:pPr lvl="0">
              <a:spcAft>
                <a:spcPts val="1200"/>
              </a:spcAft>
            </a:pPr>
            <a:r>
              <a:rPr lang="en-US" sz="2000" dirty="0"/>
              <a:t>Retail and wholesale respondents generated </a:t>
            </a:r>
            <a:r>
              <a:rPr lang="en-US" sz="2000" b="1" dirty="0"/>
              <a:t>the</a:t>
            </a:r>
            <a:r>
              <a:rPr lang="en-US" sz="2000" dirty="0"/>
              <a:t> </a:t>
            </a:r>
            <a:r>
              <a:rPr lang="en-US" sz="2000" b="1" dirty="0"/>
              <a:t>smallest volume of food waste</a:t>
            </a:r>
            <a:r>
              <a:rPr lang="en-US" sz="2000" dirty="0"/>
              <a:t> (0.010 pounds per dollar of company revenue, compared to 0.033 pounds per dollar for restaurant respondents and 0.053 pounds per dollar for manufacturing respondents</a:t>
            </a:r>
            <a:r>
              <a:rPr lang="en-US" sz="2000" dirty="0" smtClean="0"/>
              <a:t>).</a:t>
            </a:r>
          </a:p>
        </p:txBody>
      </p:sp>
      <p:sp>
        <p:nvSpPr>
          <p:cNvPr id="4" name="Slide Number Placeholder 3"/>
          <p:cNvSpPr>
            <a:spLocks noGrp="1"/>
          </p:cNvSpPr>
          <p:nvPr>
            <p:ph type="sldNum" sz="quarter" idx="4"/>
          </p:nvPr>
        </p:nvSpPr>
        <p:spPr>
          <a:prstGeom prst="rect">
            <a:avLst/>
          </a:prstGeom>
        </p:spPr>
        <p:txBody>
          <a:bodyPr/>
          <a:lstStyle/>
          <a:p>
            <a:pPr>
              <a:defRPr/>
            </a:pPr>
            <a:fld id="{992D5CF2-14AC-4856-951B-C51718750068}" type="slidenum">
              <a:rPr lang="en-US" smtClean="0"/>
              <a:pPr>
                <a:defRPr/>
              </a:pPr>
              <a:t>20</a:t>
            </a:fld>
            <a:endParaRPr lang="en-US"/>
          </a:p>
        </p:txBody>
      </p:sp>
    </p:spTree>
    <p:extLst>
      <p:ext uri="{BB962C8B-B14F-4D97-AF65-F5344CB8AC3E}">
        <p14:creationId xmlns:p14="http://schemas.microsoft.com/office/powerpoint/2010/main" val="4284954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515350" cy="685800"/>
          </a:xfrm>
        </p:spPr>
        <p:txBody>
          <a:bodyPr wrap="square" lIns="0" tIns="0" rIns="0" bIns="0" anchor="ctr"/>
          <a:lstStyle/>
          <a:p>
            <a:r>
              <a:rPr lang="en-US" sz="2400" dirty="0" smtClean="0">
                <a:latin typeface="Arial"/>
              </a:rPr>
              <a:t>Opportunities Moving Forward</a:t>
            </a:r>
            <a:endParaRPr lang="en-US" sz="2400" dirty="0">
              <a:latin typeface="Arial"/>
            </a:endParaRPr>
          </a:p>
        </p:txBody>
      </p:sp>
      <p:sp>
        <p:nvSpPr>
          <p:cNvPr id="3" name="Content Placeholder 2"/>
          <p:cNvSpPr>
            <a:spLocks noGrp="1"/>
          </p:cNvSpPr>
          <p:nvPr>
            <p:ph idx="1"/>
          </p:nvPr>
        </p:nvSpPr>
        <p:spPr/>
        <p:txBody>
          <a:bodyPr/>
          <a:lstStyle/>
          <a:p>
            <a:pPr marL="0" indent="0">
              <a:buNone/>
            </a:pPr>
            <a:r>
              <a:rPr lang="en-US" sz="2000" dirty="0"/>
              <a:t>Based on the survey results, companies have opportunities to continue to reduce the amount of food waste they generate within the supply chain, as well as to identify options for directing it toward higher uses, as outlined in the EPA’s Food Recovery Hierarchy. </a:t>
            </a:r>
            <a:r>
              <a:rPr lang="en-US" sz="2000" dirty="0" smtClean="0"/>
              <a:t>In particular:</a:t>
            </a:r>
          </a:p>
          <a:p>
            <a:pPr marL="0" indent="0">
              <a:buNone/>
            </a:pPr>
            <a:endParaRPr lang="en-US" sz="2000" dirty="0"/>
          </a:p>
          <a:p>
            <a:pPr lvl="0">
              <a:spcAft>
                <a:spcPts val="1200"/>
              </a:spcAft>
            </a:pPr>
            <a:r>
              <a:rPr lang="en-US" sz="2000" b="1" dirty="0"/>
              <a:t>Food manufacturers</a:t>
            </a:r>
            <a:r>
              <a:rPr lang="en-US" sz="2000" dirty="0"/>
              <a:t> have an opportunity to reduce the amount of food waste they generate and to move up the food waste hierarchy to increase the percentage of food that is </a:t>
            </a:r>
            <a:r>
              <a:rPr lang="en-US" sz="2000" dirty="0" smtClean="0"/>
              <a:t>donated. </a:t>
            </a:r>
            <a:endParaRPr lang="en-US" sz="2000" dirty="0"/>
          </a:p>
          <a:p>
            <a:pPr lvl="0">
              <a:spcAft>
                <a:spcPts val="1200"/>
              </a:spcAft>
            </a:pPr>
            <a:r>
              <a:rPr lang="en-US" sz="2000" b="1" dirty="0"/>
              <a:t>Food retailers and wholesalers</a:t>
            </a:r>
            <a:r>
              <a:rPr lang="en-US" sz="2000" dirty="0"/>
              <a:t> have an opportunity to divert more waste from landfills to higher uses.</a:t>
            </a:r>
          </a:p>
          <a:p>
            <a:pPr lvl="0">
              <a:spcAft>
                <a:spcPts val="1200"/>
              </a:spcAft>
            </a:pPr>
            <a:r>
              <a:rPr lang="en-US" sz="2000" b="1" dirty="0"/>
              <a:t>Restaurants</a:t>
            </a:r>
            <a:r>
              <a:rPr lang="en-US" sz="2000" dirty="0"/>
              <a:t> have an opportunity to divert more waste from landfills to higher uses and to reduce the amount of food waste they generate.</a:t>
            </a:r>
          </a:p>
        </p:txBody>
      </p:sp>
      <p:sp>
        <p:nvSpPr>
          <p:cNvPr id="4" name="Slide Number Placeholder 3"/>
          <p:cNvSpPr>
            <a:spLocks noGrp="1"/>
          </p:cNvSpPr>
          <p:nvPr>
            <p:ph type="sldNum" sz="quarter" idx="4"/>
          </p:nvPr>
        </p:nvSpPr>
        <p:spPr>
          <a:prstGeom prst="rect">
            <a:avLst/>
          </a:prstGeom>
        </p:spPr>
        <p:txBody>
          <a:bodyPr/>
          <a:lstStyle/>
          <a:p>
            <a:pPr>
              <a:defRPr/>
            </a:pPr>
            <a:fld id="{992D5CF2-14AC-4856-951B-C51718750068}" type="slidenum">
              <a:rPr lang="en-US" smtClean="0"/>
              <a:pPr>
                <a:defRPr/>
              </a:pPr>
              <a:t>21</a:t>
            </a:fld>
            <a:endParaRPr lang="en-US"/>
          </a:p>
        </p:txBody>
      </p:sp>
    </p:spTree>
    <p:extLst>
      <p:ext uri="{BB962C8B-B14F-4D97-AF65-F5344CB8AC3E}">
        <p14:creationId xmlns:p14="http://schemas.microsoft.com/office/powerpoint/2010/main" val="560133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3352800"/>
            <a:ext cx="8001000" cy="2209800"/>
          </a:xfrm>
        </p:spPr>
        <p:txBody>
          <a:bodyPr/>
          <a:lstStyle/>
          <a:p>
            <a:r>
              <a:rPr lang="en-US" dirty="0" smtClean="0"/>
              <a:t>Thank you!</a:t>
            </a:r>
          </a:p>
          <a:p>
            <a:endParaRPr lang="en-US" dirty="0"/>
          </a:p>
          <a:p>
            <a:r>
              <a:rPr lang="en-US" sz="2400" dirty="0" smtClean="0"/>
              <a:t>Elisa Niemtzow, Associate Director</a:t>
            </a:r>
            <a:r>
              <a:rPr lang="en-US" sz="2400" dirty="0"/>
              <a:t>, </a:t>
            </a:r>
            <a:r>
              <a:rPr lang="en-US" sz="2400" dirty="0" smtClean="0">
                <a:hlinkClick r:id="rId2"/>
              </a:rPr>
              <a:t>eniemtzow@bsr.org</a:t>
            </a:r>
            <a:endParaRPr lang="en-US" sz="2400" dirty="0" smtClean="0"/>
          </a:p>
          <a:p>
            <a:r>
              <a:rPr lang="en-US" sz="2400" dirty="0" smtClean="0"/>
              <a:t>Corinna Kester, Manager, </a:t>
            </a:r>
            <a:r>
              <a:rPr lang="en-US" sz="2400" dirty="0" smtClean="0">
                <a:hlinkClick r:id="rId3"/>
              </a:rPr>
              <a:t>ckester@bsr.org</a:t>
            </a:r>
            <a:endParaRPr lang="en-US" sz="2400" dirty="0" smtClean="0"/>
          </a:p>
          <a:p>
            <a:endParaRPr lang="en-US" dirty="0"/>
          </a:p>
        </p:txBody>
      </p:sp>
      <p:sp>
        <p:nvSpPr>
          <p:cNvPr id="3" name="Slide Number Placeholder 2"/>
          <p:cNvSpPr>
            <a:spLocks noGrp="1"/>
          </p:cNvSpPr>
          <p:nvPr>
            <p:ph type="sldNum" sz="quarter" idx="4"/>
          </p:nvPr>
        </p:nvSpPr>
        <p:spPr/>
        <p:txBody>
          <a:bodyPr/>
          <a:lstStyle/>
          <a:p>
            <a:fld id="{54DD2184-8D23-4AE6-A307-7B6D5D83248B}" type="slidenum">
              <a:rPr lang="en-US" smtClean="0"/>
              <a:pPr/>
              <a:t>22</a:t>
            </a:fld>
            <a:endParaRPr lang="en-US" dirty="0"/>
          </a:p>
        </p:txBody>
      </p:sp>
    </p:spTree>
    <p:extLst>
      <p:ext uri="{BB962C8B-B14F-4D97-AF65-F5344CB8AC3E}">
        <p14:creationId xmlns:p14="http://schemas.microsoft.com/office/powerpoint/2010/main" val="3895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304800" y="1"/>
            <a:ext cx="8515350" cy="685800"/>
          </a:xfrm>
        </p:spPr>
        <p:txBody>
          <a:bodyPr wrap="square" lIns="0" tIns="0" rIns="0" bIns="0" anchor="ctr"/>
          <a:lstStyle/>
          <a:p>
            <a:r>
              <a:rPr lang="en-US" sz="2400" dirty="0" smtClean="0">
                <a:latin typeface="Arial"/>
              </a:rPr>
              <a:t>Contents</a:t>
            </a:r>
            <a:endParaRPr lang="en-US" sz="2400" dirty="0">
              <a:latin typeface="Arial"/>
            </a:endParaRPr>
          </a:p>
        </p:txBody>
      </p:sp>
      <p:sp>
        <p:nvSpPr>
          <p:cNvPr id="364547" name="Rectangle 3"/>
          <p:cNvSpPr>
            <a:spLocks noGrp="1" noChangeArrowheads="1"/>
          </p:cNvSpPr>
          <p:nvPr>
            <p:ph idx="1"/>
          </p:nvPr>
        </p:nvSpPr>
        <p:spPr/>
        <p:txBody>
          <a:bodyPr/>
          <a:lstStyle/>
          <a:p>
            <a:r>
              <a:rPr lang="en-US" sz="2400" dirty="0" smtClean="0"/>
              <a:t>Survey objectives</a:t>
            </a:r>
          </a:p>
          <a:p>
            <a:r>
              <a:rPr lang="en-US" sz="2400" dirty="0"/>
              <a:t>R</a:t>
            </a:r>
            <a:r>
              <a:rPr lang="en-US" sz="2400" dirty="0" smtClean="0"/>
              <a:t>espondent profile</a:t>
            </a:r>
          </a:p>
          <a:p>
            <a:r>
              <a:rPr lang="en-US" sz="2400" dirty="0" smtClean="0"/>
              <a:t>Survey results: </a:t>
            </a:r>
            <a:r>
              <a:rPr lang="en-US" sz="2400" dirty="0"/>
              <a:t>M</a:t>
            </a:r>
            <a:r>
              <a:rPr lang="en-US" sz="2400" dirty="0" smtClean="0"/>
              <a:t>anufacturing sector</a:t>
            </a:r>
          </a:p>
          <a:p>
            <a:r>
              <a:rPr lang="en-US" sz="2400" dirty="0"/>
              <a:t>Survey results: R</a:t>
            </a:r>
            <a:r>
              <a:rPr lang="en-US" sz="2400" dirty="0" smtClean="0"/>
              <a:t>etail and wholesale sectors</a:t>
            </a:r>
          </a:p>
          <a:p>
            <a:r>
              <a:rPr lang="en-US" sz="2400" dirty="0"/>
              <a:t>Survey results: </a:t>
            </a:r>
            <a:r>
              <a:rPr lang="en-US" sz="2400" dirty="0" smtClean="0"/>
              <a:t>Restaurant sector</a:t>
            </a:r>
          </a:p>
          <a:p>
            <a:r>
              <a:rPr lang="en-US" sz="2400" dirty="0" smtClean="0"/>
              <a:t>Conclusions</a:t>
            </a:r>
          </a:p>
        </p:txBody>
      </p:sp>
      <p:sp>
        <p:nvSpPr>
          <p:cNvPr id="4" name="Slide Number Placeholder 2"/>
          <p:cNvSpPr>
            <a:spLocks noGrp="1"/>
          </p:cNvSpPr>
          <p:nvPr>
            <p:ph type="sldNum" sz="quarter" idx="4"/>
          </p:nvPr>
        </p:nvSpPr>
        <p:spPr>
          <a:xfrm>
            <a:off x="6764338" y="6464300"/>
            <a:ext cx="2133600" cy="304800"/>
          </a:xfrm>
        </p:spPr>
        <p:txBody>
          <a:bodyPr/>
          <a:lstStyle/>
          <a:p>
            <a:fld id="{54DD2184-8D23-4AE6-A307-7B6D5D83248B}" type="slidenum">
              <a:rPr lang="en-US" smtClean="0"/>
              <a:pPr/>
              <a:t>3</a:t>
            </a:fld>
            <a:endParaRPr lang="en-US" dirty="0"/>
          </a:p>
        </p:txBody>
      </p:sp>
    </p:spTree>
    <p:extLst>
      <p:ext uri="{BB962C8B-B14F-4D97-AF65-F5344CB8AC3E}">
        <p14:creationId xmlns:p14="http://schemas.microsoft.com/office/powerpoint/2010/main" val="59458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515350" cy="685800"/>
          </a:xfrm>
        </p:spPr>
        <p:txBody>
          <a:bodyPr wrap="square" lIns="0" tIns="0" rIns="0" bIns="0" anchor="ctr"/>
          <a:lstStyle/>
          <a:p>
            <a:pPr>
              <a:lnSpc>
                <a:spcPct val="90000"/>
              </a:lnSpc>
            </a:pPr>
            <a:r>
              <a:rPr lang="en-US" sz="2400" dirty="0" smtClean="0">
                <a:latin typeface="Arial"/>
              </a:rPr>
              <a:t>Survey Objectives</a:t>
            </a:r>
            <a:endParaRPr lang="en-US" sz="2400" dirty="0">
              <a:latin typeface="Arial"/>
            </a:endParaRPr>
          </a:p>
        </p:txBody>
      </p:sp>
      <p:sp>
        <p:nvSpPr>
          <p:cNvPr id="17" name="Content Placeholder 16"/>
          <p:cNvSpPr>
            <a:spLocks noGrp="1"/>
          </p:cNvSpPr>
          <p:nvPr>
            <p:ph idx="1"/>
          </p:nvPr>
        </p:nvSpPr>
        <p:spPr>
          <a:xfrm>
            <a:off x="304800" y="838201"/>
            <a:ext cx="8515349" cy="5322888"/>
          </a:xfrm>
        </p:spPr>
        <p:txBody>
          <a:bodyPr/>
          <a:lstStyle/>
          <a:p>
            <a:endParaRPr lang="en-US" sz="2000" dirty="0" smtClean="0"/>
          </a:p>
          <a:p>
            <a:endParaRPr lang="en-US" sz="2000" dirty="0"/>
          </a:p>
          <a:p>
            <a:endParaRPr lang="en-US" sz="2000" dirty="0" smtClean="0"/>
          </a:p>
          <a:p>
            <a:endParaRPr lang="en-US" sz="2000" dirty="0"/>
          </a:p>
          <a:p>
            <a:endParaRPr lang="en-US" sz="1000" dirty="0" smtClean="0"/>
          </a:p>
          <a:p>
            <a:endParaRPr lang="en-US" sz="1000" dirty="0" smtClean="0"/>
          </a:p>
          <a:p>
            <a:r>
              <a:rPr lang="en-US" sz="2000" dirty="0" smtClean="0"/>
              <a:t>Survey </a:t>
            </a:r>
            <a:r>
              <a:rPr lang="en-US" sz="2000" dirty="0"/>
              <a:t>objective was to collect primary data on</a:t>
            </a:r>
            <a:r>
              <a:rPr lang="en-US" sz="2000" dirty="0" smtClean="0"/>
              <a:t>:</a:t>
            </a:r>
            <a:endParaRPr lang="en-US" sz="2000" dirty="0"/>
          </a:p>
          <a:p>
            <a:pPr lvl="1"/>
            <a:r>
              <a:rPr lang="en-US" sz="1800" dirty="0"/>
              <a:t>Food donations for human </a:t>
            </a:r>
            <a:r>
              <a:rPr lang="en-US" sz="1800" dirty="0" smtClean="0"/>
              <a:t>consumption</a:t>
            </a:r>
            <a:endParaRPr lang="en-US" sz="1800" dirty="0"/>
          </a:p>
          <a:p>
            <a:pPr lvl="1"/>
            <a:r>
              <a:rPr lang="en-US" sz="1800" dirty="0"/>
              <a:t>Food waste reuse and </a:t>
            </a:r>
            <a:r>
              <a:rPr lang="en-US" sz="1800" dirty="0" smtClean="0"/>
              <a:t>recycling</a:t>
            </a:r>
            <a:endParaRPr lang="en-US" sz="1800" dirty="0"/>
          </a:p>
          <a:p>
            <a:pPr lvl="1"/>
            <a:r>
              <a:rPr lang="en-US" sz="1800" dirty="0"/>
              <a:t>Food waste </a:t>
            </a:r>
            <a:r>
              <a:rPr lang="en-US" sz="1800" dirty="0" smtClean="0"/>
              <a:t>disposal</a:t>
            </a:r>
            <a:endParaRPr lang="en-US" sz="1800" dirty="0"/>
          </a:p>
          <a:p>
            <a:pPr lvl="1"/>
            <a:r>
              <a:rPr lang="en-US" sz="1800" dirty="0"/>
              <a:t>Barriers to greater donation and reuse/</a:t>
            </a:r>
            <a:r>
              <a:rPr lang="en-US" sz="1800" dirty="0" smtClean="0"/>
              <a:t>recycling</a:t>
            </a:r>
            <a:endParaRPr lang="en-US" sz="1800" dirty="0"/>
          </a:p>
          <a:p>
            <a:endParaRPr lang="en-US" sz="1000" dirty="0" smtClean="0"/>
          </a:p>
          <a:p>
            <a:r>
              <a:rPr lang="en-US" sz="2000" dirty="0" smtClean="0"/>
              <a:t>Data </a:t>
            </a:r>
            <a:r>
              <a:rPr lang="en-US" sz="2000" dirty="0"/>
              <a:t>was collected for the 2013 calendar year for U.S. company </a:t>
            </a:r>
            <a:r>
              <a:rPr lang="en-US" sz="2000" dirty="0" smtClean="0"/>
              <a:t>operations</a:t>
            </a:r>
          </a:p>
          <a:p>
            <a:endParaRPr lang="en-US" sz="1000" dirty="0" smtClean="0"/>
          </a:p>
          <a:p>
            <a:r>
              <a:rPr lang="en-US" sz="2000" dirty="0" smtClean="0"/>
              <a:t>Second time the survey was conducted; first in 2011</a:t>
            </a:r>
            <a:endParaRPr lang="en-US" sz="2000" dirty="0"/>
          </a:p>
        </p:txBody>
      </p:sp>
      <p:sp>
        <p:nvSpPr>
          <p:cNvPr id="19" name="Rectangle 18"/>
          <p:cNvSpPr/>
          <p:nvPr/>
        </p:nvSpPr>
        <p:spPr bwMode="auto">
          <a:xfrm>
            <a:off x="304800" y="914400"/>
            <a:ext cx="8839200" cy="19812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l">
              <a:spcAft>
                <a:spcPts val="600"/>
              </a:spcAft>
            </a:pPr>
            <a:endParaRPr lang="en-US" sz="2000" dirty="0">
              <a:solidFill>
                <a:srgbClr val="4D5357"/>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597" y="1066800"/>
            <a:ext cx="3429000" cy="1143000"/>
          </a:xfrm>
          <a:prstGeom prst="rect">
            <a:avLst/>
          </a:prstGeom>
        </p:spPr>
      </p:pic>
      <p:sp>
        <p:nvSpPr>
          <p:cNvPr id="8" name="Content Placeholder 16"/>
          <p:cNvSpPr txBox="1">
            <a:spLocks/>
          </p:cNvSpPr>
          <p:nvPr/>
        </p:nvSpPr>
        <p:spPr>
          <a:xfrm>
            <a:off x="304800" y="838201"/>
            <a:ext cx="5257800" cy="2286000"/>
          </a:xfrm>
          <a:prstGeom prst="rect">
            <a:avLst/>
          </a:prstGeom>
        </p:spPr>
        <p:txBody>
          <a:bodyPr/>
          <a:lstStyle>
            <a:lvl1pPr marL="168275" indent="-168275" algn="l" rtl="0" eaLnBrk="1" fontAlgn="base" hangingPunct="1">
              <a:spcBef>
                <a:spcPct val="20000"/>
              </a:spcBef>
              <a:spcAft>
                <a:spcPct val="0"/>
              </a:spcAft>
              <a:buClr>
                <a:srgbClr val="DF332F"/>
              </a:buClr>
              <a:buChar char="•"/>
              <a:defRPr sz="2800">
                <a:solidFill>
                  <a:srgbClr val="4D5357"/>
                </a:solidFill>
                <a:latin typeface="+mn-lt"/>
                <a:ea typeface="+mn-ea"/>
                <a:cs typeface="+mn-cs"/>
              </a:defRPr>
            </a:lvl1pPr>
            <a:lvl2pPr marL="633413" indent="-169863" algn="l" rtl="0" eaLnBrk="1" fontAlgn="base" hangingPunct="1">
              <a:spcBef>
                <a:spcPct val="20000"/>
              </a:spcBef>
              <a:spcAft>
                <a:spcPct val="0"/>
              </a:spcAft>
              <a:buClr>
                <a:srgbClr val="DF332F"/>
              </a:buClr>
              <a:buSzPct val="80000"/>
              <a:buFont typeface="Arial" charset="0"/>
              <a:buChar char="–"/>
              <a:defRPr sz="2400">
                <a:solidFill>
                  <a:srgbClr val="4D5357"/>
                </a:solidFill>
                <a:latin typeface="+mn-lt"/>
                <a:cs typeface="+mn-cs"/>
              </a:defRPr>
            </a:lvl2pPr>
            <a:lvl3pPr marL="1082675" indent="-168275" algn="l" rtl="0" eaLnBrk="1" fontAlgn="base" hangingPunct="1">
              <a:spcBef>
                <a:spcPct val="20000"/>
              </a:spcBef>
              <a:spcAft>
                <a:spcPct val="0"/>
              </a:spcAft>
              <a:buClr>
                <a:srgbClr val="DF332F"/>
              </a:buClr>
              <a:buFont typeface="Wingdings" pitchFamily="2" charset="2"/>
              <a:buChar char="§"/>
              <a:defRPr sz="2000">
                <a:solidFill>
                  <a:srgbClr val="4D5357"/>
                </a:solidFill>
                <a:latin typeface="+mn-lt"/>
                <a:cs typeface="+mn-cs"/>
              </a:defRPr>
            </a:lvl3pPr>
            <a:lvl4pPr marL="1547813" indent="-169863" algn="l" rtl="0" eaLnBrk="1" fontAlgn="base" hangingPunct="1">
              <a:spcBef>
                <a:spcPct val="20000"/>
              </a:spcBef>
              <a:spcAft>
                <a:spcPct val="0"/>
              </a:spcAft>
              <a:buClr>
                <a:srgbClr val="DF332F"/>
              </a:buClr>
              <a:buChar char="•"/>
              <a:defRPr>
                <a:solidFill>
                  <a:srgbClr val="4D5357"/>
                </a:solidFill>
                <a:latin typeface="+mn-lt"/>
                <a:cs typeface="+mn-cs"/>
              </a:defRPr>
            </a:lvl4pPr>
            <a:lvl5pPr marL="1997075" indent="-168275" algn="l" rtl="0" eaLnBrk="1" fontAlgn="base" hangingPunct="1">
              <a:spcBef>
                <a:spcPct val="20000"/>
              </a:spcBef>
              <a:spcAft>
                <a:spcPct val="0"/>
              </a:spcAft>
              <a:buClr>
                <a:srgbClr val="DF332F"/>
              </a:buClr>
              <a:buChar char="»"/>
              <a:defRPr>
                <a:solidFill>
                  <a:srgbClr val="4D5357"/>
                </a:solidFill>
                <a:latin typeface="+mn-lt"/>
                <a:cs typeface="+mn-cs"/>
              </a:defRPr>
            </a:lvl5pPr>
            <a:lvl6pPr marL="2406650" indent="-120650" algn="l" rtl="0" eaLnBrk="1" fontAlgn="base" hangingPunct="1">
              <a:spcBef>
                <a:spcPct val="20000"/>
              </a:spcBef>
              <a:spcAft>
                <a:spcPct val="0"/>
              </a:spcAft>
              <a:buClr>
                <a:srgbClr val="DF332F"/>
              </a:buClr>
              <a:buChar char="»"/>
              <a:defRPr>
                <a:solidFill>
                  <a:srgbClr val="828A8F"/>
                </a:solidFill>
                <a:latin typeface="+mn-lt"/>
                <a:cs typeface="+mn-cs"/>
              </a:defRPr>
            </a:lvl6pPr>
            <a:lvl7pPr marL="2863850" indent="-120650" algn="l" rtl="0" eaLnBrk="1" fontAlgn="base" hangingPunct="1">
              <a:spcBef>
                <a:spcPct val="20000"/>
              </a:spcBef>
              <a:spcAft>
                <a:spcPct val="0"/>
              </a:spcAft>
              <a:buClr>
                <a:srgbClr val="DF332F"/>
              </a:buClr>
              <a:buChar char="»"/>
              <a:defRPr>
                <a:solidFill>
                  <a:srgbClr val="828A8F"/>
                </a:solidFill>
                <a:latin typeface="+mn-lt"/>
                <a:cs typeface="+mn-cs"/>
              </a:defRPr>
            </a:lvl7pPr>
            <a:lvl8pPr marL="3321050" indent="-120650" algn="l" rtl="0" eaLnBrk="1" fontAlgn="base" hangingPunct="1">
              <a:spcBef>
                <a:spcPct val="20000"/>
              </a:spcBef>
              <a:spcAft>
                <a:spcPct val="0"/>
              </a:spcAft>
              <a:buClr>
                <a:srgbClr val="DF332F"/>
              </a:buClr>
              <a:buChar char="»"/>
              <a:defRPr>
                <a:solidFill>
                  <a:srgbClr val="828A8F"/>
                </a:solidFill>
                <a:latin typeface="+mn-lt"/>
                <a:cs typeface="+mn-cs"/>
              </a:defRPr>
            </a:lvl8pPr>
            <a:lvl9pPr marL="3778250" indent="-120650" algn="l" rtl="0" eaLnBrk="1" fontAlgn="base" hangingPunct="1">
              <a:spcBef>
                <a:spcPct val="20000"/>
              </a:spcBef>
              <a:spcAft>
                <a:spcPct val="0"/>
              </a:spcAft>
              <a:buClr>
                <a:srgbClr val="DF332F"/>
              </a:buClr>
              <a:buChar char="»"/>
              <a:defRPr>
                <a:solidFill>
                  <a:srgbClr val="828A8F"/>
                </a:solidFill>
                <a:latin typeface="+mn-lt"/>
                <a:cs typeface="+mn-cs"/>
              </a:defRPr>
            </a:lvl9pPr>
          </a:lstStyle>
          <a:p>
            <a:r>
              <a:rPr lang="en-US" sz="2000" kern="0" dirty="0" smtClean="0"/>
              <a:t>Cooperative effort of the Food Marketing Institute, Grocery Manufacturers Association, and National Restaurant Association, under the auspices of the Food Waste Reduction Alliance</a:t>
            </a:r>
          </a:p>
        </p:txBody>
      </p:sp>
      <p:sp>
        <p:nvSpPr>
          <p:cNvPr id="9" name="Slide Number Placeholder 2"/>
          <p:cNvSpPr>
            <a:spLocks noGrp="1"/>
          </p:cNvSpPr>
          <p:nvPr>
            <p:ph type="sldNum" sz="quarter" idx="4"/>
          </p:nvPr>
        </p:nvSpPr>
        <p:spPr>
          <a:xfrm>
            <a:off x="6764338" y="6464300"/>
            <a:ext cx="2133600" cy="304800"/>
          </a:xfrm>
        </p:spPr>
        <p:txBody>
          <a:bodyPr/>
          <a:lstStyle/>
          <a:p>
            <a:fld id="{54DD2184-8D23-4AE6-A307-7B6D5D83248B}" type="slidenum">
              <a:rPr lang="en-US" smtClean="0"/>
              <a:pPr/>
              <a:t>4</a:t>
            </a:fld>
            <a:endParaRPr lang="en-US" dirty="0"/>
          </a:p>
        </p:txBody>
      </p:sp>
    </p:spTree>
    <p:extLst>
      <p:ext uri="{BB962C8B-B14F-4D97-AF65-F5344CB8AC3E}">
        <p14:creationId xmlns:p14="http://schemas.microsoft.com/office/powerpoint/2010/main" val="2425502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6096000"/>
            <a:ext cx="1752600" cy="762000"/>
          </a:xfrm>
          <a:prstGeom prst="rect">
            <a:avLst/>
          </a:prstGeom>
          <a:solidFill>
            <a:schemeClr val="bg1"/>
          </a:solidFill>
        </p:spPr>
        <p:txBody>
          <a:bodyPr lIns="45720" rIns="45720" rtlCol="0" anchor="ctr" anchorCtr="0">
            <a:noAutofit/>
          </a:bodyPr>
          <a:lstStyle/>
          <a:p>
            <a:pPr marL="0" indent="0" algn="ctr" eaLnBrk="1" hangingPunct="1">
              <a:spcBef>
                <a:spcPct val="20000"/>
              </a:spcBef>
              <a:buClr>
                <a:srgbClr val="DF332F"/>
              </a:buClr>
              <a:buNone/>
            </a:pPr>
            <a:endParaRPr lang="en-US" sz="1800" b="1" smtClean="0">
              <a:solidFill>
                <a:schemeClr val="bg1"/>
              </a:solidFill>
              <a:latin typeface="+mn-lt"/>
              <a:cs typeface="+mn-cs"/>
            </a:endParaRPr>
          </a:p>
        </p:txBody>
      </p:sp>
      <p:sp>
        <p:nvSpPr>
          <p:cNvPr id="2" name="Title 1"/>
          <p:cNvSpPr>
            <a:spLocks noGrp="1"/>
          </p:cNvSpPr>
          <p:nvPr>
            <p:ph type="title"/>
          </p:nvPr>
        </p:nvSpPr>
        <p:spPr>
          <a:xfrm>
            <a:off x="304800" y="1"/>
            <a:ext cx="8515350" cy="696913"/>
          </a:xfrm>
        </p:spPr>
        <p:txBody>
          <a:bodyPr wrap="square" lIns="0" tIns="0" rIns="0" bIns="0" anchor="ctr"/>
          <a:lstStyle/>
          <a:p>
            <a:pPr>
              <a:lnSpc>
                <a:spcPct val="90000"/>
              </a:lnSpc>
            </a:pPr>
            <a:r>
              <a:rPr lang="en-US" sz="2400" dirty="0" smtClean="0">
                <a:latin typeface="Arial"/>
              </a:rPr>
              <a:t>Respondent Profile</a:t>
            </a:r>
            <a:endParaRPr lang="en-US" sz="2400" dirty="0">
              <a:latin typeface="Arial"/>
            </a:endParaRPr>
          </a:p>
        </p:txBody>
      </p:sp>
      <p:sp>
        <p:nvSpPr>
          <p:cNvPr id="4" name="Text Placeholder 3"/>
          <p:cNvSpPr>
            <a:spLocks noGrp="1"/>
          </p:cNvSpPr>
          <p:nvPr>
            <p:ph type="body" sz="quarter" idx="15"/>
          </p:nvPr>
        </p:nvSpPr>
        <p:spPr>
          <a:xfrm>
            <a:off x="228600" y="937485"/>
            <a:ext cx="5486400" cy="411480"/>
          </a:xfrm>
        </p:spPr>
        <p:txBody>
          <a:bodyPr/>
          <a:lstStyle/>
          <a:p>
            <a:pPr algn="l"/>
            <a:r>
              <a:rPr lang="en-US" sz="2000" i="1" dirty="0" smtClean="0"/>
              <a:t>Manufacturing Sector</a:t>
            </a:r>
            <a:endParaRPr lang="en-US" sz="2000" i="1" dirty="0"/>
          </a:p>
        </p:txBody>
      </p:sp>
      <p:sp>
        <p:nvSpPr>
          <p:cNvPr id="5" name="Text Placeholder 4"/>
          <p:cNvSpPr>
            <a:spLocks noGrp="1"/>
          </p:cNvSpPr>
          <p:nvPr>
            <p:ph type="body" sz="quarter" idx="16"/>
          </p:nvPr>
        </p:nvSpPr>
        <p:spPr>
          <a:xfrm>
            <a:off x="228600" y="2537685"/>
            <a:ext cx="5486400" cy="411480"/>
          </a:xfrm>
        </p:spPr>
        <p:txBody>
          <a:bodyPr/>
          <a:lstStyle/>
          <a:p>
            <a:pPr algn="l"/>
            <a:r>
              <a:rPr lang="en-US" sz="2000" i="1" dirty="0" smtClean="0"/>
              <a:t>Retail &amp; Wholesale Sectors</a:t>
            </a:r>
            <a:endParaRPr lang="en-US" sz="2000" i="1" dirty="0"/>
          </a:p>
        </p:txBody>
      </p:sp>
      <p:sp>
        <p:nvSpPr>
          <p:cNvPr id="6" name="Text Placeholder 5"/>
          <p:cNvSpPr>
            <a:spLocks noGrp="1"/>
          </p:cNvSpPr>
          <p:nvPr>
            <p:ph type="body" sz="quarter" idx="17"/>
          </p:nvPr>
        </p:nvSpPr>
        <p:spPr>
          <a:xfrm>
            <a:off x="304799" y="1318485"/>
            <a:ext cx="8733045" cy="1311128"/>
          </a:xfrm>
        </p:spPr>
        <p:txBody>
          <a:bodyPr/>
          <a:lstStyle/>
          <a:p>
            <a:r>
              <a:rPr lang="en-US" sz="1800" dirty="0" smtClean="0"/>
              <a:t>16 survey respondents</a:t>
            </a:r>
          </a:p>
          <a:p>
            <a:r>
              <a:rPr lang="en-US" sz="1800" dirty="0" smtClean="0"/>
              <a:t>$137B in annual sales</a:t>
            </a:r>
          </a:p>
          <a:p>
            <a:r>
              <a:rPr lang="en-US" sz="1800" dirty="0" smtClean="0"/>
              <a:t>Represents 17.0% of total projected </a:t>
            </a:r>
            <a:r>
              <a:rPr lang="en-US" sz="1800" dirty="0"/>
              <a:t>sales for the industry segments represented</a:t>
            </a:r>
            <a:r>
              <a:rPr lang="en-US" sz="1800" baseline="30000" dirty="0" smtClean="0"/>
              <a:t>1</a:t>
            </a:r>
          </a:p>
        </p:txBody>
      </p:sp>
      <p:sp>
        <p:nvSpPr>
          <p:cNvPr id="7" name="Text Placeholder 6"/>
          <p:cNvSpPr>
            <a:spLocks noGrp="1"/>
          </p:cNvSpPr>
          <p:nvPr>
            <p:ph type="body" sz="quarter" idx="18"/>
          </p:nvPr>
        </p:nvSpPr>
        <p:spPr>
          <a:xfrm>
            <a:off x="228599" y="2957498"/>
            <a:ext cx="8809245" cy="1034129"/>
          </a:xfrm>
        </p:spPr>
        <p:txBody>
          <a:bodyPr/>
          <a:lstStyle/>
          <a:p>
            <a:r>
              <a:rPr lang="en-US" sz="1800" dirty="0" smtClean="0"/>
              <a:t>13 survey respondents</a:t>
            </a:r>
          </a:p>
          <a:p>
            <a:r>
              <a:rPr lang="en-US" sz="1800" dirty="0" smtClean="0"/>
              <a:t>$279B in annual sales</a:t>
            </a:r>
          </a:p>
          <a:p>
            <a:r>
              <a:rPr lang="en-US" sz="1800" dirty="0" smtClean="0"/>
              <a:t>Represents 31.8% of </a:t>
            </a:r>
            <a:r>
              <a:rPr lang="en-US" sz="1800" dirty="0"/>
              <a:t>total projected sales for </a:t>
            </a:r>
            <a:r>
              <a:rPr lang="en-US" sz="1800" dirty="0" smtClean="0"/>
              <a:t>the </a:t>
            </a:r>
            <a:r>
              <a:rPr lang="en-US" sz="1800" dirty="0"/>
              <a:t>industry segments represented</a:t>
            </a:r>
            <a:r>
              <a:rPr lang="en-US" sz="1800" baseline="30000" dirty="0" smtClean="0"/>
              <a:t>2</a:t>
            </a:r>
          </a:p>
        </p:txBody>
      </p:sp>
      <p:sp>
        <p:nvSpPr>
          <p:cNvPr id="10" name="TextBox 9"/>
          <p:cNvSpPr txBox="1"/>
          <p:nvPr/>
        </p:nvSpPr>
        <p:spPr>
          <a:xfrm>
            <a:off x="0" y="5764649"/>
            <a:ext cx="9144000" cy="1169551"/>
          </a:xfrm>
          <a:prstGeom prst="rect">
            <a:avLst/>
          </a:prstGeom>
          <a:noFill/>
        </p:spPr>
        <p:txBody>
          <a:bodyPr wrap="square" rtlCol="0">
            <a:spAutoFit/>
          </a:bodyPr>
          <a:lstStyle/>
          <a:p>
            <a:pPr algn="l"/>
            <a:r>
              <a:rPr lang="en-US" sz="1000" baseline="30000" dirty="0" smtClean="0">
                <a:solidFill>
                  <a:srgbClr val="4D5357"/>
                </a:solidFill>
              </a:rPr>
              <a:t>1 </a:t>
            </a:r>
            <a:r>
              <a:rPr lang="en-US" sz="1000" dirty="0"/>
              <a:t>Based on 2011 U.S. food and beverage manufacturing revenue of US$805 billion (source: U.S. Census Bureau’s Annual Survey of Manufacturers, North American Industry Classification System Codes 311 and 3121</a:t>
            </a:r>
            <a:r>
              <a:rPr lang="en-US" sz="1000" dirty="0" smtClean="0"/>
              <a:t>).</a:t>
            </a:r>
          </a:p>
          <a:p>
            <a:pPr algn="l"/>
            <a:r>
              <a:rPr lang="en-US" sz="1000" baseline="30000" dirty="0" smtClean="0">
                <a:solidFill>
                  <a:srgbClr val="4D5357"/>
                </a:solidFill>
              </a:rPr>
              <a:t>2</a:t>
            </a:r>
            <a:r>
              <a:rPr lang="en-US" sz="1000" dirty="0" smtClean="0">
                <a:solidFill>
                  <a:srgbClr val="4D5357"/>
                </a:solidFill>
              </a:rPr>
              <a:t> </a:t>
            </a:r>
            <a:r>
              <a:rPr lang="en-US" sz="1000" dirty="0"/>
              <a:t>Based on 2013 U.S. grocery retail revenue of US$740 billion (source: Progressive Grocer) and 2013 U.S. grocery wholesale revenue of US$137 billion (source: IBIS World). Grocery retail excludes convenience stores</a:t>
            </a:r>
            <a:r>
              <a:rPr lang="en-US" sz="1000" dirty="0" smtClean="0"/>
              <a:t>.</a:t>
            </a:r>
          </a:p>
          <a:p>
            <a:pPr algn="l"/>
            <a:r>
              <a:rPr lang="en-US" sz="1000" baseline="30000" dirty="0" smtClean="0">
                <a:solidFill>
                  <a:srgbClr val="4D5357"/>
                </a:solidFill>
              </a:rPr>
              <a:t>3</a:t>
            </a:r>
            <a:r>
              <a:rPr lang="en-US" sz="1000" dirty="0" smtClean="0">
                <a:solidFill>
                  <a:srgbClr val="4D5357"/>
                </a:solidFill>
              </a:rPr>
              <a:t> </a:t>
            </a:r>
            <a:r>
              <a:rPr lang="en-US" sz="1000" dirty="0"/>
              <a:t>Based on 2013 U.S. commercial restaurant and managed services revenue of US$486 billion (source: National Restaurant Association 2014 Restaurant Industry Forecast). This excludes bars and taverns, restaurants within hotels and retail outlets, and recreation and sports facilities, as there were no survey respondents from those segments.</a:t>
            </a:r>
            <a:endParaRPr lang="en-US" sz="1000" baseline="30000" dirty="0" smtClean="0">
              <a:solidFill>
                <a:srgbClr val="4D5357"/>
              </a:solidFill>
            </a:endParaRPr>
          </a:p>
        </p:txBody>
      </p:sp>
      <p:sp>
        <p:nvSpPr>
          <p:cNvPr id="13" name="Text Placeholder 4"/>
          <p:cNvSpPr>
            <a:spLocks noGrp="1"/>
          </p:cNvSpPr>
          <p:nvPr>
            <p:ph type="body" sz="quarter" idx="16"/>
          </p:nvPr>
        </p:nvSpPr>
        <p:spPr>
          <a:xfrm>
            <a:off x="228600" y="4214085"/>
            <a:ext cx="5486400" cy="411480"/>
          </a:xfrm>
        </p:spPr>
        <p:txBody>
          <a:bodyPr/>
          <a:lstStyle/>
          <a:p>
            <a:pPr algn="l"/>
            <a:r>
              <a:rPr lang="en-US" sz="2000" i="1" dirty="0" smtClean="0"/>
              <a:t>Restaurant Sector</a:t>
            </a:r>
            <a:endParaRPr lang="en-US" sz="2000" i="1" dirty="0"/>
          </a:p>
        </p:txBody>
      </p:sp>
      <p:sp>
        <p:nvSpPr>
          <p:cNvPr id="14" name="Text Placeholder 6"/>
          <p:cNvSpPr>
            <a:spLocks noGrp="1"/>
          </p:cNvSpPr>
          <p:nvPr>
            <p:ph type="body" sz="quarter" idx="18"/>
          </p:nvPr>
        </p:nvSpPr>
        <p:spPr>
          <a:xfrm>
            <a:off x="228600" y="4595085"/>
            <a:ext cx="9067800" cy="1043715"/>
          </a:xfrm>
        </p:spPr>
        <p:txBody>
          <a:bodyPr/>
          <a:lstStyle/>
          <a:p>
            <a:r>
              <a:rPr lang="en-US" sz="1800" dirty="0" smtClean="0"/>
              <a:t>27 survey respondents (13 over $20M revenue)</a:t>
            </a:r>
          </a:p>
          <a:p>
            <a:r>
              <a:rPr lang="en-US" sz="1800" dirty="0" smtClean="0"/>
              <a:t>$74B in annual sales</a:t>
            </a:r>
          </a:p>
          <a:p>
            <a:r>
              <a:rPr lang="en-US" sz="1800" dirty="0" smtClean="0"/>
              <a:t>Represents 15.2% </a:t>
            </a:r>
            <a:r>
              <a:rPr lang="en-US" sz="1800" dirty="0"/>
              <a:t>of total projected sales for the </a:t>
            </a:r>
            <a:r>
              <a:rPr lang="en-US" sz="1800" dirty="0" smtClean="0"/>
              <a:t>industry segments represented</a:t>
            </a:r>
            <a:r>
              <a:rPr lang="en-US" sz="1800" baseline="30000" dirty="0" smtClean="0"/>
              <a:t>3</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65" y="1028925"/>
            <a:ext cx="1270535" cy="822960"/>
          </a:xfrm>
          <a:prstGeom prst="rect">
            <a:avLst/>
          </a:prstGeom>
        </p:spPr>
      </p:pic>
      <p:pic>
        <p:nvPicPr>
          <p:cNvPr id="1027" name="Picture 3" descr="C:\Users\ckester\Dropbox\BSR\FWRA 2013\logos\FMI Single Logo 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163" y="2652698"/>
            <a:ext cx="2781037"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kester\Dropbox\BSR\FWRA 2013\logos\NRA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2776" y="4290285"/>
            <a:ext cx="186642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77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515350" cy="685800"/>
          </a:xfrm>
        </p:spPr>
        <p:txBody>
          <a:bodyPr wrap="square" lIns="0" tIns="0" rIns="0" bIns="0" anchor="ctr"/>
          <a:lstStyle/>
          <a:p>
            <a:r>
              <a:rPr lang="en-US" sz="2400" dirty="0" smtClean="0">
                <a:latin typeface="Arial"/>
              </a:rPr>
              <a:t>EPA Food Waste Recovery Hierarchy</a:t>
            </a:r>
            <a:endParaRPr lang="en-US" sz="2400" dirty="0">
              <a:latin typeface="Arial"/>
            </a:endParaRPr>
          </a:p>
        </p:txBody>
      </p:sp>
      <p:sp>
        <p:nvSpPr>
          <p:cNvPr id="3" name="Content Placeholder 2"/>
          <p:cNvSpPr>
            <a:spLocks noGrp="1"/>
          </p:cNvSpPr>
          <p:nvPr>
            <p:ph idx="1"/>
          </p:nvPr>
        </p:nvSpPr>
        <p:spPr>
          <a:xfrm>
            <a:off x="304801" y="838201"/>
            <a:ext cx="4571999" cy="5322888"/>
          </a:xfrm>
        </p:spPr>
        <p:txBody>
          <a:bodyPr/>
          <a:lstStyle/>
          <a:p>
            <a:pPr>
              <a:spcAft>
                <a:spcPts val="1200"/>
              </a:spcAft>
            </a:pPr>
            <a:r>
              <a:rPr lang="en-US" sz="2000" dirty="0"/>
              <a:t>The U.S. Environmental Protection Agency (EPA) has developed a hierarchy of recovery options for mitigating food waste to </a:t>
            </a:r>
            <a:r>
              <a:rPr lang="en-US" sz="2000" dirty="0" smtClean="0"/>
              <a:t>landfills</a:t>
            </a:r>
          </a:p>
          <a:p>
            <a:pPr>
              <a:spcAft>
                <a:spcPts val="1200"/>
              </a:spcAft>
            </a:pPr>
            <a:r>
              <a:rPr lang="en-US" sz="2000" dirty="0" smtClean="0"/>
              <a:t>In </a:t>
            </a:r>
            <a:r>
              <a:rPr lang="en-US" sz="2000" dirty="0"/>
              <a:t>the figure, reducing food waste is preferred, and the food recovery methods are listed in order of preference from top to </a:t>
            </a:r>
            <a:r>
              <a:rPr lang="en-US" sz="2000" dirty="0" smtClean="0"/>
              <a:t>bottom.</a:t>
            </a:r>
          </a:p>
          <a:p>
            <a:pPr>
              <a:spcAft>
                <a:spcPts val="1200"/>
              </a:spcAft>
            </a:pPr>
            <a:r>
              <a:rPr lang="en-US" sz="2000" dirty="0"/>
              <a:t>The hierarchy serves as an aspirational guide for efforts to minimize waste; not all waste diversion methods will be appropriate in every situation.</a:t>
            </a:r>
          </a:p>
        </p:txBody>
      </p:sp>
      <p:sp>
        <p:nvSpPr>
          <p:cNvPr id="4" name="Slide Number Placeholder 3"/>
          <p:cNvSpPr>
            <a:spLocks noGrp="1"/>
          </p:cNvSpPr>
          <p:nvPr>
            <p:ph type="sldNum" sz="quarter" idx="4"/>
          </p:nvPr>
        </p:nvSpPr>
        <p:spPr/>
        <p:txBody>
          <a:bodyPr/>
          <a:lstStyle/>
          <a:p>
            <a:fld id="{54DD2184-8D23-4AE6-A307-7B6D5D83248B}" type="slidenum">
              <a:rPr lang="en-US" smtClean="0"/>
              <a:pPr/>
              <a:t>6</a:t>
            </a:fld>
            <a:endParaRPr lang="en-US" dirty="0"/>
          </a:p>
        </p:txBody>
      </p:sp>
      <p:pic>
        <p:nvPicPr>
          <p:cNvPr id="2050" name="Picture 2" descr="C:\Users\ckester\Dropbox\BSR\FWRA 2013\FoodRpng_700px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990600"/>
            <a:ext cx="440055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Manufacturing Sector</a:t>
            </a:r>
            <a:endParaRPr lang="en-US" dirty="0"/>
          </a:p>
        </p:txBody>
      </p:sp>
      <p:sp>
        <p:nvSpPr>
          <p:cNvPr id="3" name="Slide Number Placeholder 2"/>
          <p:cNvSpPr>
            <a:spLocks noGrp="1"/>
          </p:cNvSpPr>
          <p:nvPr>
            <p:ph type="sldNum" sz="quarter" idx="4"/>
          </p:nvPr>
        </p:nvSpPr>
        <p:spPr/>
        <p:txBody>
          <a:bodyPr/>
          <a:lstStyle/>
          <a:p>
            <a:fld id="{54DD2184-8D23-4AE6-A307-7B6D5D83248B}" type="slidenum">
              <a:rPr lang="en-US" smtClean="0"/>
              <a:pPr/>
              <a:t>7</a:t>
            </a:fld>
            <a:endParaRPr lang="en-US" dirty="0"/>
          </a:p>
        </p:txBody>
      </p:sp>
    </p:spTree>
    <p:extLst>
      <p:ext uri="{BB962C8B-B14F-4D97-AF65-F5344CB8AC3E}">
        <p14:creationId xmlns:p14="http://schemas.microsoft.com/office/powerpoint/2010/main" val="50845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smtClean="0">
                <a:latin typeface="Arial"/>
              </a:rPr>
              <a:t>Manufacturing: Destination </a:t>
            </a:r>
            <a:r>
              <a:rPr lang="en-US" sz="2400" dirty="0">
                <a:latin typeface="Arial"/>
              </a:rPr>
              <a:t>of Food </a:t>
            </a:r>
            <a:r>
              <a:rPr lang="en-US" sz="2400" dirty="0" smtClean="0">
                <a:latin typeface="Arial"/>
              </a:rPr>
              <a:t>Waste</a:t>
            </a:r>
            <a:endParaRPr lang="en-US" sz="2400" dirty="0">
              <a:latin typeface="Arial"/>
            </a:endParaRPr>
          </a:p>
        </p:txBody>
      </p:sp>
      <p:sp>
        <p:nvSpPr>
          <p:cNvPr id="3" name="Slide Number Placeholder 2"/>
          <p:cNvSpPr>
            <a:spLocks noGrp="1"/>
          </p:cNvSpPr>
          <p:nvPr>
            <p:ph type="sldNum" sz="quarter" idx="4"/>
          </p:nvPr>
        </p:nvSpPr>
        <p:spPr/>
        <p:txBody>
          <a:bodyPr/>
          <a:lstStyle/>
          <a:p>
            <a:fld id="{54DD2184-8D23-4AE6-A307-7B6D5D83248B}" type="slidenum">
              <a:rPr lang="en-US" smtClean="0"/>
              <a:pPr/>
              <a:t>8</a:t>
            </a:fld>
            <a:endParaRPr lang="en-US" dirty="0"/>
          </a:p>
        </p:txBody>
      </p:sp>
      <p:sp>
        <p:nvSpPr>
          <p:cNvPr id="8" name="TextBox 7"/>
          <p:cNvSpPr txBox="1"/>
          <p:nvPr/>
        </p:nvSpPr>
        <p:spPr>
          <a:xfrm>
            <a:off x="6781800" y="4303693"/>
            <a:ext cx="2133600" cy="954107"/>
          </a:xfrm>
          <a:prstGeom prst="rect">
            <a:avLst/>
          </a:prstGeom>
          <a:noFill/>
          <a:ln>
            <a:solidFill>
              <a:srgbClr val="4DC5E2"/>
            </a:solidFill>
          </a:ln>
        </p:spPr>
        <p:txBody>
          <a:bodyPr wrap="square" rtlCol="0">
            <a:spAutoFit/>
          </a:bodyPr>
          <a:lstStyle/>
          <a:p>
            <a:pPr algn="l"/>
            <a:r>
              <a:rPr lang="en-US" sz="1400" b="1" dirty="0" smtClean="0"/>
              <a:t>2011 data:</a:t>
            </a:r>
          </a:p>
          <a:p>
            <a:pPr marL="285750" indent="-285750" algn="l">
              <a:buFont typeface="Arial"/>
              <a:buChar char="•"/>
            </a:pPr>
            <a:r>
              <a:rPr lang="en-US" sz="1400" dirty="0" smtClean="0"/>
              <a:t>Donated 1.6%</a:t>
            </a:r>
          </a:p>
          <a:p>
            <a:pPr marL="285750" indent="-285750" algn="l">
              <a:buFont typeface="Arial"/>
              <a:buChar char="•"/>
            </a:pPr>
            <a:r>
              <a:rPr lang="en-US" sz="1400" dirty="0" smtClean="0"/>
              <a:t>Recycled 93.0%</a:t>
            </a:r>
          </a:p>
          <a:p>
            <a:pPr marL="285750" indent="-285750" algn="l">
              <a:buFont typeface="Arial"/>
              <a:buChar char="•"/>
            </a:pPr>
            <a:r>
              <a:rPr lang="en-US" sz="1400" dirty="0" smtClean="0"/>
              <a:t>Disposed 5.4%</a:t>
            </a:r>
            <a:endParaRPr lang="en-US" sz="1400" dirty="0"/>
          </a:p>
        </p:txBody>
      </p:sp>
      <p:graphicFrame>
        <p:nvGraphicFramePr>
          <p:cNvPr id="6" name="Chart 5"/>
          <p:cNvGraphicFramePr/>
          <p:nvPr>
            <p:extLst>
              <p:ext uri="{D42A27DB-BD31-4B8C-83A1-F6EECF244321}">
                <p14:modId xmlns:p14="http://schemas.microsoft.com/office/powerpoint/2010/main" val="3146778935"/>
              </p:ext>
            </p:extLst>
          </p:nvPr>
        </p:nvGraphicFramePr>
        <p:xfrm>
          <a:off x="457200" y="10668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249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
            <a:ext cx="8515350" cy="685800"/>
          </a:xfrm>
        </p:spPr>
        <p:txBody>
          <a:bodyPr wrap="square" lIns="0" tIns="0" rIns="0" bIns="0" anchor="ctr"/>
          <a:lstStyle/>
          <a:p>
            <a:r>
              <a:rPr lang="en-US" sz="2400" dirty="0">
                <a:latin typeface="Arial"/>
              </a:rPr>
              <a:t>Manufacturing: </a:t>
            </a:r>
            <a:r>
              <a:rPr lang="en-US" sz="2400" dirty="0" smtClean="0">
                <a:latin typeface="Arial"/>
              </a:rPr>
              <a:t>Destination </a:t>
            </a:r>
            <a:r>
              <a:rPr lang="en-US" sz="2400" dirty="0">
                <a:latin typeface="Arial"/>
              </a:rPr>
              <a:t>of Diverted Food Waste</a:t>
            </a:r>
          </a:p>
        </p:txBody>
      </p:sp>
      <p:sp>
        <p:nvSpPr>
          <p:cNvPr id="3" name="Slide Number Placeholder 2"/>
          <p:cNvSpPr>
            <a:spLocks noGrp="1"/>
          </p:cNvSpPr>
          <p:nvPr>
            <p:ph type="sldNum" sz="quarter" idx="4"/>
          </p:nvPr>
        </p:nvSpPr>
        <p:spPr/>
        <p:txBody>
          <a:bodyPr/>
          <a:lstStyle/>
          <a:p>
            <a:fld id="{54DD2184-8D23-4AE6-A307-7B6D5D83248B}" type="slidenum">
              <a:rPr lang="en-US" smtClean="0"/>
              <a:pPr/>
              <a:t>9</a:t>
            </a:fld>
            <a:endParaRPr lang="en-US" dirty="0"/>
          </a:p>
        </p:txBody>
      </p:sp>
      <p:sp>
        <p:nvSpPr>
          <p:cNvPr id="2" name="TextBox 1"/>
          <p:cNvSpPr txBox="1"/>
          <p:nvPr/>
        </p:nvSpPr>
        <p:spPr>
          <a:xfrm>
            <a:off x="3263900" y="6286500"/>
            <a:ext cx="184666" cy="369332"/>
          </a:xfrm>
          <a:prstGeom prst="rect">
            <a:avLst/>
          </a:prstGeom>
          <a:noFill/>
        </p:spPr>
        <p:txBody>
          <a:bodyPr wrap="none" rtlCol="0">
            <a:spAutoFit/>
          </a:bodyPr>
          <a:lstStyle/>
          <a:p>
            <a:endParaRPr lang="en-US" dirty="0"/>
          </a:p>
        </p:txBody>
      </p:sp>
      <p:graphicFrame>
        <p:nvGraphicFramePr>
          <p:cNvPr id="7" name="Chart 6"/>
          <p:cNvGraphicFramePr/>
          <p:nvPr>
            <p:extLst>
              <p:ext uri="{D42A27DB-BD31-4B8C-83A1-F6EECF244321}">
                <p14:modId xmlns:p14="http://schemas.microsoft.com/office/powerpoint/2010/main" val="2036274377"/>
              </p:ext>
            </p:extLst>
          </p:nvPr>
        </p:nvGraphicFramePr>
        <p:xfrm>
          <a:off x="457200" y="907138"/>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87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R_PowerPoint_Template">
  <a:themeElements>
    <a:clrScheme name="Custom 1">
      <a:dk1>
        <a:srgbClr val="4D5357"/>
      </a:dk1>
      <a:lt1>
        <a:sysClr val="window" lastClr="FFFFFF"/>
      </a:lt1>
      <a:dk2>
        <a:srgbClr val="000000"/>
      </a:dk2>
      <a:lt2>
        <a:srgbClr val="828A8F"/>
      </a:lt2>
      <a:accent1>
        <a:srgbClr val="4DC5E2"/>
      </a:accent1>
      <a:accent2>
        <a:srgbClr val="B0D20E"/>
      </a:accent2>
      <a:accent3>
        <a:srgbClr val="F68621"/>
      </a:accent3>
      <a:accent4>
        <a:srgbClr val="FFCF01"/>
      </a:accent4>
      <a:accent5>
        <a:srgbClr val="DF332F"/>
      </a:accent5>
      <a:accent6>
        <a:srgbClr val="901C3B"/>
      </a:accent6>
      <a:hlink>
        <a:srgbClr val="0000FF"/>
      </a:hlink>
      <a:folHlink>
        <a:srgbClr val="800080"/>
      </a:folHlink>
    </a:clrScheme>
    <a:fontScheme name="default (for U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DC5E2"/>
        </a:solidFill>
      </a:spPr>
      <a:bodyPr lIns="45720" rIns="45720" anchor="ctr" anchorCtr="0">
        <a:noAutofit/>
      </a:bodyPr>
      <a:lstStyle>
        <a:defPPr marL="0" indent="0" eaLnBrk="1" hangingPunct="1">
          <a:spcBef>
            <a:spcPct val="20000"/>
          </a:spcBef>
          <a:buClr>
            <a:srgbClr val="DF332F"/>
          </a:buClr>
          <a:buNone/>
          <a:defRPr sz="1800" b="1" smtClean="0">
            <a:solidFill>
              <a:schemeClr val="bg1"/>
            </a:solidFill>
            <a:latin typeface="+mn-lt"/>
            <a:cs typeface="+mn-cs"/>
          </a:defRPr>
        </a:defPPr>
      </a:lstStyle>
    </a:spDef>
    <a:lnDef>
      <a:spPr bwMode="auto">
        <a:xfrm>
          <a:off x="0" y="0"/>
          <a:ext cx="1" cy="1"/>
        </a:xfrm>
        <a:custGeom>
          <a:avLst/>
          <a:gdLst/>
          <a:ahLst/>
          <a:cxnLst/>
          <a:rect l="0" t="0" r="0" b="0"/>
          <a:pathLst/>
        </a:custGeom>
        <a:solidFill>
          <a:srgbClr val="DF332F"/>
        </a:solidFill>
        <a:ln w="9525" cap="flat" cmpd="sng" algn="ctr">
          <a:solidFill>
            <a:srgbClr val="828A8F"/>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for 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for 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for 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for 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for 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for 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for 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for 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for 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for 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for 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for 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for US) 13">
        <a:dk1>
          <a:srgbClr val="828A8F"/>
        </a:dk1>
        <a:lt1>
          <a:srgbClr val="FFFFFF"/>
        </a:lt1>
        <a:dk2>
          <a:srgbClr val="828A8F"/>
        </a:dk2>
        <a:lt2>
          <a:srgbClr val="828A8F"/>
        </a:lt2>
        <a:accent1>
          <a:srgbClr val="4DC5E2"/>
        </a:accent1>
        <a:accent2>
          <a:srgbClr val="333399"/>
        </a:accent2>
        <a:accent3>
          <a:srgbClr val="FFFFFF"/>
        </a:accent3>
        <a:accent4>
          <a:srgbClr val="6E7579"/>
        </a:accent4>
        <a:accent5>
          <a:srgbClr val="B2DFEE"/>
        </a:accent5>
        <a:accent6>
          <a:srgbClr val="2D2D8A"/>
        </a:accent6>
        <a:hlink>
          <a:srgbClr val="4DC5E2"/>
        </a:hlink>
        <a:folHlink>
          <a:srgbClr val="99CC00"/>
        </a:folHlink>
      </a:clrScheme>
      <a:clrMap bg1="lt1" tx1="dk1" bg2="lt2" tx2="dk2" accent1="accent1" accent2="accent2" accent3="accent3" accent4="accent4" accent5="accent5" accent6="accent6" hlink="hlink" folHlink="folHlink"/>
    </a:extraClrScheme>
    <a:extraClrScheme>
      <a:clrScheme name="default (for US) 14">
        <a:dk1>
          <a:srgbClr val="828A8F"/>
        </a:dk1>
        <a:lt1>
          <a:srgbClr val="FFFFFF"/>
        </a:lt1>
        <a:dk2>
          <a:srgbClr val="828A8F"/>
        </a:dk2>
        <a:lt2>
          <a:srgbClr val="828A8F"/>
        </a:lt2>
        <a:accent1>
          <a:srgbClr val="C9282D"/>
        </a:accent1>
        <a:accent2>
          <a:srgbClr val="FF6418"/>
        </a:accent2>
        <a:accent3>
          <a:srgbClr val="FFFFFF"/>
        </a:accent3>
        <a:accent4>
          <a:srgbClr val="6E7579"/>
        </a:accent4>
        <a:accent5>
          <a:srgbClr val="E1ACAD"/>
        </a:accent5>
        <a:accent6>
          <a:srgbClr val="E75A15"/>
        </a:accent6>
        <a:hlink>
          <a:srgbClr val="4DC5E2"/>
        </a:hlink>
        <a:folHlink>
          <a:srgbClr val="B0D20E"/>
        </a:folHlink>
      </a:clrScheme>
      <a:clrMap bg1="lt1" tx1="dk1" bg2="lt2" tx2="dk2" accent1="accent1" accent2="accent2" accent3="accent3" accent4="accent4" accent5="accent5" accent6="accent6" hlink="hlink" folHlink="folHlink"/>
    </a:extraClrScheme>
    <a:extraClrScheme>
      <a:clrScheme name="default (for US) 15">
        <a:dk1>
          <a:srgbClr val="828A8F"/>
        </a:dk1>
        <a:lt1>
          <a:srgbClr val="FFFFFF"/>
        </a:lt1>
        <a:dk2>
          <a:srgbClr val="828A8F"/>
        </a:dk2>
        <a:lt2>
          <a:srgbClr val="828A8F"/>
        </a:lt2>
        <a:accent1>
          <a:srgbClr val="C9282D"/>
        </a:accent1>
        <a:accent2>
          <a:srgbClr val="828A8F"/>
        </a:accent2>
        <a:accent3>
          <a:srgbClr val="FFFFFF"/>
        </a:accent3>
        <a:accent4>
          <a:srgbClr val="6E7579"/>
        </a:accent4>
        <a:accent5>
          <a:srgbClr val="E1ACAD"/>
        </a:accent5>
        <a:accent6>
          <a:srgbClr val="757D81"/>
        </a:accent6>
        <a:hlink>
          <a:srgbClr val="4DC5E2"/>
        </a:hlink>
        <a:folHlink>
          <a:srgbClr val="B0D20E"/>
        </a:folHlink>
      </a:clrScheme>
      <a:clrMap bg1="lt1" tx1="dk1" bg2="lt2" tx2="dk2" accent1="accent1" accent2="accent2" accent3="accent3" accent4="accent4" accent5="accent5" accent6="accent6" hlink="hlink" folHlink="folHlink"/>
    </a:extraClrScheme>
    <a:extraClrScheme>
      <a:clrScheme name="default (for US) 16">
        <a:dk1>
          <a:srgbClr val="828A8F"/>
        </a:dk1>
        <a:lt1>
          <a:srgbClr val="FFFFFF"/>
        </a:lt1>
        <a:dk2>
          <a:srgbClr val="828A8F"/>
        </a:dk2>
        <a:lt2>
          <a:srgbClr val="828A8F"/>
        </a:lt2>
        <a:accent1>
          <a:srgbClr val="DF332F"/>
        </a:accent1>
        <a:accent2>
          <a:srgbClr val="F68621"/>
        </a:accent2>
        <a:accent3>
          <a:srgbClr val="FFFFFF"/>
        </a:accent3>
        <a:accent4>
          <a:srgbClr val="6E7579"/>
        </a:accent4>
        <a:accent5>
          <a:srgbClr val="ECADAD"/>
        </a:accent5>
        <a:accent6>
          <a:srgbClr val="DF791D"/>
        </a:accent6>
        <a:hlink>
          <a:srgbClr val="4DC5E2"/>
        </a:hlink>
        <a:folHlink>
          <a:srgbClr val="B0D20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1284</Words>
  <Application>Microsoft Office PowerPoint</Application>
  <PresentationFormat>On-screen Show (4:3)</PresentationFormat>
  <Paragraphs>228</Paragraphs>
  <Slides>22</Slides>
  <Notes>10</Notes>
  <HiddenSlides>0</HiddenSlides>
  <MMClips>0</MMClips>
  <ScaleCrop>false</ScaleCrop>
  <HeadingPairs>
    <vt:vector size="6" baseType="variant">
      <vt:variant>
        <vt:lpstr>Theme</vt:lpstr>
      </vt:variant>
      <vt:variant>
        <vt:i4>2</vt:i4>
      </vt:variant>
      <vt:variant>
        <vt:lpstr>Slide Titles</vt:lpstr>
      </vt:variant>
      <vt:variant>
        <vt:i4>22</vt:i4>
      </vt:variant>
      <vt:variant>
        <vt:lpstr>Custom Shows</vt:lpstr>
      </vt:variant>
      <vt:variant>
        <vt:i4>1</vt:i4>
      </vt:variant>
    </vt:vector>
  </HeadingPairs>
  <TitlesOfParts>
    <vt:vector size="25" baseType="lpstr">
      <vt:lpstr>Office Theme</vt:lpstr>
      <vt:lpstr>BSR_PowerPoint_Template</vt:lpstr>
      <vt:lpstr>PowerPoint Presentation</vt:lpstr>
      <vt:lpstr>2013 Commercial and Industrial Food Waste in the U.S.  Prepared for the Food Waste Reduction Alliance</vt:lpstr>
      <vt:lpstr>Contents</vt:lpstr>
      <vt:lpstr>Survey Objectives</vt:lpstr>
      <vt:lpstr>Respondent Profile</vt:lpstr>
      <vt:lpstr>EPA Food Waste Recovery Hierarchy</vt:lpstr>
      <vt:lpstr>PowerPoint Presentation</vt:lpstr>
      <vt:lpstr>Manufacturing: Destination of Food Waste</vt:lpstr>
      <vt:lpstr>Manufacturing: Destination of Diverted Food Waste</vt:lpstr>
      <vt:lpstr>Manufacturing: Barriers to Decreasing Food Waste</vt:lpstr>
      <vt:lpstr>PowerPoint Presentation</vt:lpstr>
      <vt:lpstr>Retail/Wholesale: Destination of Food Waste</vt:lpstr>
      <vt:lpstr>Retail/Wholesale: Comparison with 2011</vt:lpstr>
      <vt:lpstr>Retail/Wholesale: Destination of Diverted Food Waste</vt:lpstr>
      <vt:lpstr>Retail/Wholesale: Barriers to Decreasing Food Waste</vt:lpstr>
      <vt:lpstr>PowerPoint Presentation</vt:lpstr>
      <vt:lpstr>Restaurants: Destination of Food Waste</vt:lpstr>
      <vt:lpstr>Restaurants: Destination of Diverted Food Waste</vt:lpstr>
      <vt:lpstr>Restaurants: Barriers to Decreasing Food Waste</vt:lpstr>
      <vt:lpstr>Summary of Findings</vt:lpstr>
      <vt:lpstr>Opportunities Moving Forward</vt:lpstr>
      <vt:lpstr>PowerPoint Presentation</vt:lpstr>
      <vt:lpstr>Custom Show 1</vt:lpstr>
    </vt:vector>
  </TitlesOfParts>
  <Company>FMI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 McDonnell  (FMI)</dc:creator>
  <cp:lastModifiedBy>Teena M. Pham  (FMI)</cp:lastModifiedBy>
  <cp:revision>14</cp:revision>
  <dcterms:created xsi:type="dcterms:W3CDTF">2013-06-18T13:13:33Z</dcterms:created>
  <dcterms:modified xsi:type="dcterms:W3CDTF">2014-08-20T17:51:24Z</dcterms:modified>
</cp:coreProperties>
</file>