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710" r:id="rId3"/>
    <p:sldMasterId id="2147483723" r:id="rId4"/>
    <p:sldMasterId id="2147483735" r:id="rId5"/>
  </p:sldMasterIdLst>
  <p:notesMasterIdLst>
    <p:notesMasterId r:id="rId28"/>
  </p:notesMasterIdLst>
  <p:sldIdLst>
    <p:sldId id="256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</p:sldIdLst>
  <p:sldSz cx="9144000" cy="6858000" type="screen4x3"/>
  <p:notesSz cx="6858000" cy="9144000"/>
  <p:custShowLst>
    <p:custShow name="Custom Show 1" id="0">
      <p:sldLst>
        <p:sld r:id="rId6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660"/>
  </p:normalViewPr>
  <p:slideViewPr>
    <p:cSldViewPr>
      <p:cViewPr varScale="1">
        <p:scale>
          <a:sx n="85" d="100"/>
          <a:sy n="85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D48E3-2A28-4F3C-AA32-03C2130AB3BF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25FB0-6799-4D24-991F-4F588C1784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4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0725"/>
            <a:fld id="{730E7ADC-4300-46A2-AB93-7B7A17BE140F}" type="slidenum">
              <a:rPr lang="en-US" altLang="en-US" smtClean="0">
                <a:solidFill>
                  <a:prstClr val="black"/>
                </a:solidFill>
              </a:rPr>
              <a:pPr defTabSz="910725"/>
              <a:t>12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0725"/>
            <a:fld id="{71A8F8B7-CD2C-4A91-AB31-6DD464A62513}" type="slidenum">
              <a:rPr lang="en-US" altLang="en-US" smtClean="0">
                <a:solidFill>
                  <a:prstClr val="black"/>
                </a:solidFill>
              </a:rPr>
              <a:pPr defTabSz="910725"/>
              <a:t>13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14802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B41F0-E9F4-4CB8-B98F-97AF0CA9CC62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02243-9BF8-44CF-ACA9-B6BF89743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B2C62-2D47-4F9B-8D6C-947C11019061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0C894-5C3B-4212-B807-52248BFF8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BEF8A-1F04-4E92-B967-648BD2AEAA4A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FB39E-3AC8-4F06-8B78-07D1FC486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Weston PwrPt(RGB)3"/>
          <p:cNvPicPr>
            <a:picLocks noChangeAspect="1" noChangeArrowheads="1"/>
          </p:cNvPicPr>
          <p:nvPr userDrawn="1"/>
        </p:nvPicPr>
        <p:blipFill>
          <a:blip r:embed="rId2" cstate="print"/>
          <a:srcRect b="81012"/>
          <a:stretch>
            <a:fillRect/>
          </a:stretch>
        </p:blipFill>
        <p:spPr bwMode="auto">
          <a:xfrm>
            <a:off x="-31750" y="-93662"/>
            <a:ext cx="9175750" cy="132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3640138"/>
            <a:ext cx="7772400" cy="1701800"/>
          </a:xfrm>
        </p:spPr>
        <p:txBody>
          <a:bodyPr/>
          <a:lstStyle>
            <a:lvl1pPr>
              <a:defRPr sz="3600">
                <a:solidFill>
                  <a:srgbClr val="D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166814" y="5427663"/>
            <a:ext cx="6988175" cy="7159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07B90-D917-49A3-B1FA-AB7E82A8380C}" type="datetime1">
              <a:rPr lang="en-US">
                <a:solidFill>
                  <a:srgbClr val="000000"/>
                </a:solidFill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653" y="0"/>
            <a:ext cx="6175375" cy="12573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914" y="1484554"/>
            <a:ext cx="8746639" cy="4598577"/>
          </a:xfrm>
        </p:spPr>
        <p:txBody>
          <a:bodyPr/>
          <a:lstStyle>
            <a:lvl1pPr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C3FD4-D9FF-4A41-8055-0F845C556C3E}" type="datetime1">
              <a:rPr lang="en-US">
                <a:solidFill>
                  <a:srgbClr val="000000"/>
                </a:solidFill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4AFDA-341D-4028-B495-B8B178F406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5EFEB-758D-417D-A27F-6B33FAD3B261}" type="datetime1">
              <a:rPr lang="en-US">
                <a:solidFill>
                  <a:srgbClr val="000000"/>
                </a:solidFill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4D30C-8427-4453-B756-9231904ECD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013" y="1382713"/>
            <a:ext cx="4410075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82713"/>
            <a:ext cx="4410075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C3F4B-8A84-41FF-B92E-F32CD7D2EEF5}" type="datetime1">
              <a:rPr lang="en-US">
                <a:solidFill>
                  <a:srgbClr val="000000"/>
                </a:solidFill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74CC4-A223-4A9F-9C24-9A0BCAA6F1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9BE07-19CD-4E88-A80D-3B63358BDB2A}" type="datetime1">
              <a:rPr lang="en-US">
                <a:solidFill>
                  <a:srgbClr val="000000"/>
                </a:solidFill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42FD2-D555-46B3-BE8F-FAF5425F4F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AAB7E-9C52-4752-AA47-65142C355D90}" type="datetime1">
              <a:rPr lang="en-US">
                <a:solidFill>
                  <a:srgbClr val="000000"/>
                </a:solidFill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2D42C-1B0F-40B3-A43B-37FE46A317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FB38D-0D70-453F-911E-AB1558BA51E4}" type="datetime1">
              <a:rPr lang="en-US">
                <a:solidFill>
                  <a:srgbClr val="000000"/>
                </a:solidFill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E99E4-AEDF-4402-A170-F5DA0FC318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EC308-7A7A-477A-A032-51FAEB9EB0C3}" type="datetime1">
              <a:rPr lang="en-US">
                <a:solidFill>
                  <a:srgbClr val="000000"/>
                </a:solidFill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B9309-5D54-4F3D-986F-75DCA983AE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318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2"/>
            <a:ext cx="8229600" cy="4144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96C4B-8DC7-43B2-9E55-23F67EB20CA7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0F3F9-56AA-402F-AB5D-6759AA4D9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5D9E1-C69B-42F4-911A-44EB7DBD972E}" type="datetime1">
              <a:rPr lang="en-US">
                <a:solidFill>
                  <a:srgbClr val="000000"/>
                </a:solidFill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5BB78-419F-4641-9AB4-CEAAC89D68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7726D-4B3E-4EC4-BE7B-BABC6E561AC1}" type="datetime1">
              <a:rPr lang="en-US">
                <a:solidFill>
                  <a:srgbClr val="000000"/>
                </a:solidFill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8F3DB-31B0-4292-9FC4-444BE49F82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3401" y="-28575"/>
            <a:ext cx="2260600" cy="6154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013" y="-28575"/>
            <a:ext cx="6630987" cy="6154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64172-5EB7-4D68-BB9E-16EF6E3A378F}" type="datetime1">
              <a:rPr lang="en-US">
                <a:solidFill>
                  <a:srgbClr val="000000"/>
                </a:solidFill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4D07F-9471-427C-9738-FDBE8E4BE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Weston PwrPt(RGB)3"/>
          <p:cNvPicPr>
            <a:picLocks noChangeAspect="1" noChangeArrowheads="1"/>
          </p:cNvPicPr>
          <p:nvPr userDrawn="1"/>
        </p:nvPicPr>
        <p:blipFill>
          <a:blip r:embed="rId2" cstate="print"/>
          <a:srcRect b="81012"/>
          <a:stretch>
            <a:fillRect/>
          </a:stretch>
        </p:blipFill>
        <p:spPr bwMode="auto">
          <a:xfrm>
            <a:off x="-31750" y="-93662"/>
            <a:ext cx="9175750" cy="132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3640138"/>
            <a:ext cx="7772400" cy="1701800"/>
          </a:xfrm>
        </p:spPr>
        <p:txBody>
          <a:bodyPr/>
          <a:lstStyle>
            <a:lvl1pPr>
              <a:defRPr sz="3600">
                <a:solidFill>
                  <a:srgbClr val="D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166814" y="5427663"/>
            <a:ext cx="6988175" cy="7159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07B90-D917-49A3-B1FA-AB7E82A8380C}" type="datetime1">
              <a:rPr lang="en-US">
                <a:solidFill>
                  <a:srgbClr val="000000"/>
                </a:solidFill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653" y="0"/>
            <a:ext cx="6175375" cy="12573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913" y="1484554"/>
            <a:ext cx="8746639" cy="4598577"/>
          </a:xfrm>
        </p:spPr>
        <p:txBody>
          <a:bodyPr/>
          <a:lstStyle>
            <a:lvl1pPr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C3FD4-D9FF-4A41-8055-0F845C556C3E}" type="datetime1">
              <a:rPr lang="en-US">
                <a:solidFill>
                  <a:srgbClr val="000000"/>
                </a:solidFill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4AFDA-341D-4028-B495-B8B178F406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5EFEB-758D-417D-A27F-6B33FAD3B261}" type="datetime1">
              <a:rPr lang="en-US">
                <a:solidFill>
                  <a:srgbClr val="000000"/>
                </a:solidFill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4D30C-8427-4453-B756-9231904ECD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013" y="1382713"/>
            <a:ext cx="4410075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82713"/>
            <a:ext cx="4410075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C3F4B-8A84-41FF-B92E-F32CD7D2EEF5}" type="datetime1">
              <a:rPr lang="en-US">
                <a:solidFill>
                  <a:srgbClr val="000000"/>
                </a:solidFill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74CC4-A223-4A9F-9C24-9A0BCAA6F1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9BE07-19CD-4E88-A80D-3B63358BDB2A}" type="datetime1">
              <a:rPr lang="en-US">
                <a:solidFill>
                  <a:srgbClr val="000000"/>
                </a:solidFill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42FD2-D555-46B3-BE8F-FAF5425F4F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AAB7E-9C52-4752-AA47-65142C355D90}" type="datetime1">
              <a:rPr lang="en-US">
                <a:solidFill>
                  <a:srgbClr val="000000"/>
                </a:solidFill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2D42C-1B0F-40B3-A43B-37FE46A317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FB38D-0D70-453F-911E-AB1558BA51E4}" type="datetime1">
              <a:rPr lang="en-US">
                <a:solidFill>
                  <a:srgbClr val="000000"/>
                </a:solidFill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E99E4-AEDF-4402-A170-F5DA0FC318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8195-F1DD-48D2-92CE-76394BF4E849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E4B5B-E537-465D-98D9-ADAC59A29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EC308-7A7A-477A-A032-51FAEB9EB0C3}" type="datetime1">
              <a:rPr lang="en-US">
                <a:solidFill>
                  <a:srgbClr val="000000"/>
                </a:solidFill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B9309-5D54-4F3D-986F-75DCA983AE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5D9E1-C69B-42F4-911A-44EB7DBD972E}" type="datetime1">
              <a:rPr lang="en-US">
                <a:solidFill>
                  <a:srgbClr val="000000"/>
                </a:solidFill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5BB78-419F-4641-9AB4-CEAAC89D68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7726D-4B3E-4EC4-BE7B-BABC6E561AC1}" type="datetime1">
              <a:rPr lang="en-US">
                <a:solidFill>
                  <a:srgbClr val="000000"/>
                </a:solidFill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8F3DB-31B0-4292-9FC4-444BE49F82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3401" y="-28575"/>
            <a:ext cx="2260600" cy="6154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013" y="-28575"/>
            <a:ext cx="6630987" cy="6154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64172-5EB7-4D68-BB9E-16EF6E3A378F}" type="datetime1">
              <a:rPr lang="en-US">
                <a:solidFill>
                  <a:srgbClr val="000000"/>
                </a:solidFill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4D07F-9471-427C-9738-FDBE8E4BE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Weston PwrPt(RGB)3"/>
          <p:cNvPicPr>
            <a:picLocks noChangeAspect="1" noChangeArrowheads="1"/>
          </p:cNvPicPr>
          <p:nvPr userDrawn="1"/>
        </p:nvPicPr>
        <p:blipFill>
          <a:blip r:embed="rId2" cstate="print"/>
          <a:srcRect b="81012"/>
          <a:stretch>
            <a:fillRect/>
          </a:stretch>
        </p:blipFill>
        <p:spPr bwMode="auto">
          <a:xfrm>
            <a:off x="-31750" y="-93663"/>
            <a:ext cx="9175750" cy="132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3640138"/>
            <a:ext cx="7772400" cy="17018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D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5427663"/>
            <a:ext cx="6988175" cy="715962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B43CD-A07C-4147-9BB1-57C40F99132D}" type="datetime1">
              <a:rPr lang="en-US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650" y="0"/>
            <a:ext cx="6175375" cy="12573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910" y="1484554"/>
            <a:ext cx="8746639" cy="459857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71488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2BDD3-C85D-4B79-BA59-563890B7C438}" type="datetime1">
              <a:rPr lang="en-US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97213" y="63817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2234F-33BF-4895-9E8A-2AE77DF0C7FF}" type="slidenum">
              <a:rPr lang="en-US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71488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80DF8-E7FF-4DE2-AF80-EDA6B13CEA79}" type="datetime1">
              <a:rPr lang="en-US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97213" y="63817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1C1B0-173D-40B9-B273-07D1FBB402A0}" type="slidenum">
              <a:rPr lang="en-US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625" y="6350"/>
            <a:ext cx="6175375" cy="12573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013" y="1382713"/>
            <a:ext cx="4410075" cy="47434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82713"/>
            <a:ext cx="4410075" cy="47434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71488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2B3B2-1898-4E3A-B357-0917B789F857}" type="datetime1">
              <a:rPr lang="en-US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97213" y="63817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B7973-B3FC-40BE-8990-FE513FAAFAF8}" type="slidenum">
              <a:rPr lang="en-US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71488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6A81B-BDF7-42A9-8CE3-41B9B465701D}" type="datetime1">
              <a:rPr lang="en-US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97213" y="63817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CB2D4-F002-44D0-AC82-DFFEA128E737}" type="slidenum">
              <a:rPr lang="en-US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625" y="6350"/>
            <a:ext cx="6175375" cy="12573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71488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99B3A-B31D-44A0-9313-5A924E5B98D7}" type="datetime1">
              <a:rPr lang="en-US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97213" y="63817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7CC63-9978-4B10-A7E3-720FAAB48D52}" type="slidenum">
              <a:rPr lang="en-US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15439-120D-490A-82EF-938752A81AB4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51C97-8543-4B2D-A3F5-7B6BCE918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71488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B41F9-A5F9-4B2F-999B-625E9A9CBEC8}" type="datetime1">
              <a:rPr lang="en-US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97213" y="63817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AA251-8961-4BE7-B9AA-05B78C098D5C}" type="slidenum">
              <a:rPr lang="en-US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71488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9A98-D6E2-4F8B-8421-2708729C174F}" type="datetime1">
              <a:rPr lang="en-US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97213" y="63817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30D89-1E6D-41BB-B683-443CD4CF0DB1}" type="slidenum">
              <a:rPr lang="en-US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71488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FE880-D22F-466B-AC5F-8673437F5C07}" type="datetime1">
              <a:rPr lang="en-US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97213" y="63817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54761-A7D0-4B4A-BA68-8C74CF116FAB}" type="slidenum">
              <a:rPr lang="en-US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625" y="6350"/>
            <a:ext cx="6175375" cy="12573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339850"/>
            <a:ext cx="8972550" cy="4743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71488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0E964-F359-46DA-AC04-E988C27851C8}" type="datetime1">
              <a:rPr lang="en-US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97213" y="63817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5C228-AFCE-4146-B90E-C517AB357680}" type="slidenum">
              <a:rPr lang="en-US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3400" y="-28575"/>
            <a:ext cx="2260600" cy="61547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013" y="-28575"/>
            <a:ext cx="6630987" cy="61547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71488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44A8C-AE72-4B11-9EC8-571DC985A49F}" type="datetime1">
              <a:rPr lang="en-US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97213" y="63817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B9F21-A430-4869-AB48-CC03564F5AA9}" type="slidenum">
              <a:rPr lang="en-US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Weston PwrPt(RGB)3"/>
          <p:cNvPicPr>
            <a:picLocks noChangeAspect="1" noChangeArrowheads="1"/>
          </p:cNvPicPr>
          <p:nvPr userDrawn="1"/>
        </p:nvPicPr>
        <p:blipFill>
          <a:blip r:embed="rId2" cstate="print"/>
          <a:srcRect b="81012"/>
          <a:stretch>
            <a:fillRect/>
          </a:stretch>
        </p:blipFill>
        <p:spPr bwMode="auto">
          <a:xfrm>
            <a:off x="-31750" y="-93663"/>
            <a:ext cx="9175750" cy="132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3640138"/>
            <a:ext cx="7772400" cy="1701800"/>
          </a:xfrm>
        </p:spPr>
        <p:txBody>
          <a:bodyPr/>
          <a:lstStyle>
            <a:lvl1pPr>
              <a:defRPr sz="3600">
                <a:solidFill>
                  <a:srgbClr val="D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5427663"/>
            <a:ext cx="6988175" cy="7159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B43CD-A07C-4147-9BB1-57C40F99132D}" type="datetime1">
              <a:rPr lang="en-US">
                <a:solidFill>
                  <a:srgbClr val="000000"/>
                </a:solidFill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650" y="0"/>
            <a:ext cx="6175375" cy="12573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910" y="1484554"/>
            <a:ext cx="8746639" cy="4598577"/>
          </a:xfrm>
        </p:spPr>
        <p:txBody>
          <a:bodyPr/>
          <a:lstStyle>
            <a:lvl1pPr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2BDD3-C85D-4B79-BA59-563890B7C438}" type="datetime1">
              <a:rPr lang="en-US">
                <a:solidFill>
                  <a:srgbClr val="000000"/>
                </a:solidFill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2234F-33BF-4895-9E8A-2AE77DF0C7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80DF8-E7FF-4DE2-AF80-EDA6B13CEA79}" type="datetime1">
              <a:rPr lang="en-US">
                <a:solidFill>
                  <a:srgbClr val="000000"/>
                </a:solidFill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1C1B0-173D-40B9-B273-07D1FBB402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013" y="1382713"/>
            <a:ext cx="4410075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82713"/>
            <a:ext cx="4410075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2B3B2-1898-4E3A-B357-0917B789F857}" type="datetime1">
              <a:rPr lang="en-US">
                <a:solidFill>
                  <a:srgbClr val="000000"/>
                </a:solidFill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B7973-B3FC-40BE-8990-FE513FAAFA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6A81B-BDF7-42A9-8CE3-41B9B465701D}" type="datetime1">
              <a:rPr lang="en-US">
                <a:solidFill>
                  <a:srgbClr val="000000"/>
                </a:solidFill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CB2D4-F002-44D0-AC82-DFFEA128E7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3D38-7DFF-4438-9B6B-82271ED1D12F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2BCCA-B0C3-46B8-AAF0-E1124B690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99B3A-B31D-44A0-9313-5A924E5B98D7}" type="datetime1">
              <a:rPr lang="en-US">
                <a:solidFill>
                  <a:srgbClr val="000000"/>
                </a:solidFill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7CC63-9978-4B10-A7E3-720FAAB48D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B41F9-A5F9-4B2F-999B-625E9A9CBEC8}" type="datetime1">
              <a:rPr lang="en-US">
                <a:solidFill>
                  <a:srgbClr val="000000"/>
                </a:solidFill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AA251-8961-4BE7-B9AA-05B78C098D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9A98-D6E2-4F8B-8421-2708729C174F}" type="datetime1">
              <a:rPr lang="en-US">
                <a:solidFill>
                  <a:srgbClr val="000000"/>
                </a:solidFill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30D89-1E6D-41BB-B683-443CD4CF0D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FE880-D22F-466B-AC5F-8673437F5C07}" type="datetime1">
              <a:rPr lang="en-US">
                <a:solidFill>
                  <a:srgbClr val="000000"/>
                </a:solidFill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54761-A7D0-4B4A-BA68-8C74CF116F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0E964-F359-46DA-AC04-E988C27851C8}" type="datetime1">
              <a:rPr lang="en-US">
                <a:solidFill>
                  <a:srgbClr val="000000"/>
                </a:solidFill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5C228-AFCE-4146-B90E-C517AB3576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3400" y="-28575"/>
            <a:ext cx="2260600" cy="6154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013" y="-28575"/>
            <a:ext cx="6630987" cy="6154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44A8C-AE72-4B11-9EC8-571DC985A49F}" type="datetime1">
              <a:rPr lang="en-US">
                <a:solidFill>
                  <a:srgbClr val="000000"/>
                </a:solidFill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B9F21-A430-4869-AB48-CC03564F5A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5E4AA-315E-4A29-BE12-5B785B4EDE34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7CB58-A667-4633-9AE0-D11081A4F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CE49-BC1D-4BB8-A1B0-CEA07E122E84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B5DCD-D6F7-4762-8499-A4E694EF1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B36DF-3507-496F-A7FB-752BEF761963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A0059-FF80-4C31-A797-E3E6BA736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DD726-B3A1-4A43-8E96-9B1219B8D970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E7F3-9AA2-4685-931D-8B2674CFA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3E05E7-C92F-45C6-9FE6-9A101AFFF5E8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6C6A9C-0BB8-4172-BE2C-6E9FA29A0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68628" y="6350"/>
            <a:ext cx="61753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39850"/>
            <a:ext cx="89725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2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  <a:p>
            <a:pPr lvl="4"/>
            <a:r>
              <a:rPr lang="en-US" altLang="en-US" smtClean="0"/>
              <a:t>Fourth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14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8F1EEE5-7B43-477F-8058-A4B6D5E7D088}" type="datetime1">
              <a:rPr lang="en-US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8/20/2014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7213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3BB4D13-42F5-4166-AE76-5F94C07CC604}" type="slidenum">
              <a:rPr lang="en-US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3" y="-3385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32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25" y="150819"/>
            <a:ext cx="201930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Bevel 11"/>
          <p:cNvSpPr/>
          <p:nvPr/>
        </p:nvSpPr>
        <p:spPr>
          <a:xfrm>
            <a:off x="0" y="1182688"/>
            <a:ext cx="9144000" cy="87312"/>
          </a:xfrm>
          <a:prstGeom prst="bevel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68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68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68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68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rgbClr val="2222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800">
          <a:solidFill>
            <a:srgbClr val="2222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22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22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68627" y="6350"/>
            <a:ext cx="61753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39850"/>
            <a:ext cx="89725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2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  <a:p>
            <a:pPr lvl="4"/>
            <a:r>
              <a:rPr lang="en-US" altLang="en-US" smtClean="0"/>
              <a:t>Fourth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14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8F1EEE5-7B43-477F-8058-A4B6D5E7D088}" type="datetime1">
              <a:rPr lang="en-US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8/20/2014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7213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3BB4D13-42F5-4166-AE76-5F94C07CC604}" type="slidenum">
              <a:rPr lang="en-US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1" y="-3385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32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25" y="150814"/>
            <a:ext cx="201930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Bevel 11"/>
          <p:cNvSpPr/>
          <p:nvPr/>
        </p:nvSpPr>
        <p:spPr>
          <a:xfrm>
            <a:off x="0" y="1182688"/>
            <a:ext cx="9144000" cy="87312"/>
          </a:xfrm>
          <a:prstGeom prst="bevel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68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68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68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68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rgbClr val="2222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800">
          <a:solidFill>
            <a:srgbClr val="2222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22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22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-77788"/>
            <a:ext cx="91440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68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68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68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68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rgbClr val="2222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800">
          <a:solidFill>
            <a:srgbClr val="2222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22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22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68625" y="6350"/>
            <a:ext cx="61753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39850"/>
            <a:ext cx="89725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2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  <a:p>
            <a:pPr lvl="4"/>
            <a:r>
              <a:rPr lang="en-US" altLang="en-US" smtClean="0"/>
              <a:t>Fourth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14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F9385CC7-3EC5-4C58-96B8-1E3AC0E476CD}" type="datetime1">
              <a:rPr lang="en-US">
                <a:solidFill>
                  <a:srgbClr val="000000"/>
                </a:solidFill>
              </a:rPr>
              <a:pPr>
                <a:defRPr/>
              </a:pPr>
              <a:t>8/20/2014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7213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59B5F3-615A-4E90-99E5-13FA7CAD8F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-77788"/>
            <a:ext cx="91440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32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25" y="150813"/>
            <a:ext cx="201930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Bevel 11"/>
          <p:cNvSpPr/>
          <p:nvPr/>
        </p:nvSpPr>
        <p:spPr>
          <a:xfrm>
            <a:off x="0" y="1182688"/>
            <a:ext cx="9144000" cy="87312"/>
          </a:xfrm>
          <a:prstGeom prst="bevel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68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68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68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68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rgbClr val="2222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800">
          <a:solidFill>
            <a:srgbClr val="2222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22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22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gif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18" Type="http://schemas.openxmlformats.org/officeDocument/2006/relationships/image" Target="../media/image44.jpeg"/><Relationship Id="rId3" Type="http://schemas.openxmlformats.org/officeDocument/2006/relationships/image" Target="../media/image29.jpeg"/><Relationship Id="rId21" Type="http://schemas.openxmlformats.org/officeDocument/2006/relationships/image" Target="../media/image28.pn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17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2.jpeg"/><Relationship Id="rId20" Type="http://schemas.openxmlformats.org/officeDocument/2006/relationships/image" Target="../media/image46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19" Type="http://schemas.openxmlformats.org/officeDocument/2006/relationships/image" Target="../media/image45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northstarrecycling.com/wp-content/uploads/2014/04/NAEM-sunset.jpg"/>
          <p:cNvPicPr>
            <a:picLocks noChangeAspect="1" noChangeArrowheads="1"/>
          </p:cNvPicPr>
          <p:nvPr/>
        </p:nvPicPr>
        <p:blipFill>
          <a:blip r:embed="rId2" cstate="print"/>
          <a:srcRect r="17024"/>
          <a:stretch>
            <a:fillRect/>
          </a:stretch>
        </p:blipFill>
        <p:spPr bwMode="auto">
          <a:xfrm>
            <a:off x="0" y="0"/>
            <a:ext cx="9144000" cy="688756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" y="412167"/>
            <a:ext cx="9144000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spc="-3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HOW TO ACHIEVE RECYCLING OBJECTIVES</a:t>
            </a:r>
            <a:endParaRPr lang="en-US" sz="4400" b="1" spc="-30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NS TEMPLATE.004.jpg"/>
          <p:cNvPicPr>
            <a:picLocks noChangeAspect="1"/>
          </p:cNvPicPr>
          <p:nvPr/>
        </p:nvPicPr>
        <p:blipFill>
          <a:blip r:embed="rId2" cstate="print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117585" y="5954556"/>
            <a:ext cx="65985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FFFF"/>
                </a:solidFill>
              </a:rPr>
              <a:t>Environmental Impact Reporting</a:t>
            </a:r>
            <a:endParaRPr lang="en-US" sz="3400" b="1" dirty="0">
              <a:solidFill>
                <a:srgbClr val="FFFFFF"/>
              </a:solidFill>
            </a:endParaRPr>
          </a:p>
        </p:txBody>
      </p:sp>
      <p:pic>
        <p:nvPicPr>
          <p:cNvPr id="20" name="Picture 19" descr="Northstar_modified-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390" y="5805552"/>
            <a:ext cx="2501947" cy="922384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87" y="407286"/>
            <a:ext cx="6093341" cy="443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" descr="http://dev.cietrade.com/NorthstarRecyclingPortal/images/oil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2749" y="84542"/>
            <a:ext cx="1037431" cy="1037432"/>
          </a:xfrm>
          <a:prstGeom prst="rect">
            <a:avLst/>
          </a:prstGeom>
          <a:noFill/>
        </p:spPr>
      </p:pic>
      <p:pic>
        <p:nvPicPr>
          <p:cNvPr id="23" name="Picture 7" descr="http://dev.cietrade.com/NorthstarRecyclingPortal/images/Tree-icon.png"/>
          <p:cNvPicPr>
            <a:picLocks noChangeAspect="1" noChangeArrowheads="1"/>
          </p:cNvPicPr>
          <p:nvPr/>
        </p:nvPicPr>
        <p:blipFill>
          <a:blip r:embed="rId6" cstate="print"/>
          <a:srcRect b="30742"/>
          <a:stretch>
            <a:fillRect/>
          </a:stretch>
        </p:blipFill>
        <p:spPr bwMode="auto">
          <a:xfrm>
            <a:off x="6398402" y="1342864"/>
            <a:ext cx="746125" cy="812278"/>
          </a:xfrm>
          <a:prstGeom prst="rect">
            <a:avLst/>
          </a:prstGeom>
          <a:noFill/>
        </p:spPr>
      </p:pic>
      <p:pic>
        <p:nvPicPr>
          <p:cNvPr id="24" name="Picture 9" descr="http://dev.cietrade.com/NorthstarRecyclingPortal/images/light_bul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1727" y="2376032"/>
            <a:ext cx="879475" cy="879475"/>
          </a:xfrm>
          <a:prstGeom prst="rect">
            <a:avLst/>
          </a:prstGeom>
          <a:noFill/>
        </p:spPr>
      </p:pic>
      <p:pic>
        <p:nvPicPr>
          <p:cNvPr id="25" name="Picture 11" descr="http://dev.cietrade.com/NorthstarRecyclingPortal/images/carbon-offse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3009" y="3476397"/>
            <a:ext cx="696911" cy="696913"/>
          </a:xfrm>
          <a:prstGeom prst="rect">
            <a:avLst/>
          </a:prstGeom>
          <a:noFill/>
        </p:spPr>
      </p:pic>
      <p:pic>
        <p:nvPicPr>
          <p:cNvPr id="26" name="Picture 13" descr="http://dev.cietrade.com/NorthstarRecyclingPortal/images/wate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7927" y="4394200"/>
            <a:ext cx="727075" cy="727075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7404480" y="310046"/>
            <a:ext cx="1739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</a:rPr>
              <a:t>97.8 Barrels of Oil</a:t>
            </a:r>
            <a:endParaRPr lang="en-US" sz="20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04480" y="1492468"/>
            <a:ext cx="1739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</a:rPr>
              <a:t>493 Trees</a:t>
            </a:r>
            <a:endParaRPr lang="en-US" sz="20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04481" y="2393732"/>
            <a:ext cx="1739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</a:rPr>
              <a:t>163,560 Kilowatts</a:t>
            </a:r>
            <a:endParaRPr lang="en-US" sz="20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23530" y="3476952"/>
            <a:ext cx="1720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</a:rPr>
              <a:t>29 Tons of CO2</a:t>
            </a:r>
            <a:endParaRPr lang="en-US" sz="20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04481" y="4409748"/>
            <a:ext cx="173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</a:rPr>
              <a:t>203,000  Gallons</a:t>
            </a:r>
            <a:endParaRPr lang="en-US" sz="2000" b="1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B88554-9C56-433D-A9DA-45131400A5D6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/>
              <a:t>12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4099" name="Picture 22"/>
          <p:cNvPicPr>
            <a:picLocks noChangeAspect="1"/>
          </p:cNvPicPr>
          <p:nvPr/>
        </p:nvPicPr>
        <p:blipFill>
          <a:blip r:embed="rId3" cstate="print"/>
          <a:srcRect t="-2" b="22176"/>
          <a:stretch>
            <a:fillRect/>
          </a:stretch>
        </p:blipFill>
        <p:spPr bwMode="auto">
          <a:xfrm>
            <a:off x="52388" y="1336675"/>
            <a:ext cx="9031287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" descr="S:\Communications\Grupo Bimbo\Logos\ENG_SJ_PLANET.png"/>
          <p:cNvPicPr>
            <a:picLocks noChangeAspect="1" noChangeArrowheads="1"/>
          </p:cNvPicPr>
          <p:nvPr/>
        </p:nvPicPr>
        <p:blipFill>
          <a:blip r:embed="rId4" cstate="print"/>
          <a:srcRect r="6055"/>
          <a:stretch>
            <a:fillRect/>
          </a:stretch>
        </p:blipFill>
        <p:spPr bwMode="auto">
          <a:xfrm>
            <a:off x="0" y="5943600"/>
            <a:ext cx="2335213" cy="844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4101" name="Pictur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8975" y="4457700"/>
            <a:ext cx="43973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25" y="0"/>
            <a:ext cx="294005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http://www.bimbobakeriesusa.com/about_us/logos/arn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0" y="1341438"/>
            <a:ext cx="10826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8" descr="http://www.bimbobakeriesusa.com/about_us/logos/sara_l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3525" y="1319213"/>
            <a:ext cx="1050925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0" descr="http://www.bimbobakeriesusa.com/about_us/logos/thom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6263" y="1363663"/>
            <a:ext cx="1131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2" descr="http://www.bimbobakeriesusa.com/about_us/logos/entenmann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4625" y="2416175"/>
            <a:ext cx="10287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4" descr="http://www.bimbobakeriesusa.com/about_us/logos/mrsbaird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2250" y="2371725"/>
            <a:ext cx="114617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6" descr="http://www.bimbobakeriesusa.com/about_us/logos/brownberr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21600" y="3219450"/>
            <a:ext cx="12160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8" descr="http://www.bimbobakeriesusa.com/about_us/logos/orowea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3038" y="3246438"/>
            <a:ext cx="11112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0" descr="http://www.bimbobakeriesusa.com/about_us/logos/ballpark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86675" y="4030663"/>
            <a:ext cx="14573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22" descr="http://www.bimbobakeriesusa.com/about_us/logos/stroehman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97538" y="1320800"/>
            <a:ext cx="1466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24" descr="http://www.bimbobakeriesusa.com/about_us/logos/bimb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13150" y="1373188"/>
            <a:ext cx="15621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26" descr="http://www.bimbobakeriesusa.com/about_us/logos/earthgrain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6850" y="4064000"/>
            <a:ext cx="12954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28" descr="http://www.bimbobakeriesusa.com/about_us/logos/boboli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40650" y="5013325"/>
            <a:ext cx="12588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30" descr="http://www.bimbobakeriesusa.com/about_us/logos/marinel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8438" y="4953000"/>
            <a:ext cx="13462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32" descr="http://www.bimbobakeriesusa.com/about_us/logos/Maiers_Logo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3700" y="5910263"/>
            <a:ext cx="107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36" descr="http://www.bimbobakeriesusa.com/about_us/logos/freihofers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006600" y="5688013"/>
            <a:ext cx="120332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38" descr="http://www.bimbobakeriesusa.com/about_us/logos/tiarosa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718425" y="5676900"/>
            <a:ext cx="110172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40" descr="http://www.bimbobakeriesusa.com/about_us/logos/oldcountry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011613" y="5703888"/>
            <a:ext cx="11541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42" descr="http://www.bimbobakeriesusa.com/about_us/logos/francisco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884863" y="5688013"/>
            <a:ext cx="10922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44638" y="2546350"/>
          <a:ext cx="6096000" cy="1890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8233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128,000 Associates</a:t>
                      </a:r>
                      <a:endParaRPr lang="en-US" sz="1600" b="1" dirty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43" marB="457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53,000 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Distribution</a:t>
                      </a:r>
                      <a:r>
                        <a:rPr lang="en-US" sz="1600" b="1" baseline="0" dirty="0" smtClean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 Routes</a:t>
                      </a:r>
                      <a:endParaRPr lang="en-US" sz="1600" b="1" dirty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43" marB="457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$15 Billion Sales (USD)</a:t>
                      </a:r>
                      <a:endParaRPr lang="en-US" sz="1600" b="1" dirty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43" marB="45743">
                    <a:solidFill>
                      <a:schemeClr val="bg1"/>
                    </a:solidFill>
                  </a:tcPr>
                </a:tc>
              </a:tr>
              <a:tr h="1067338"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10,000 Products </a:t>
                      </a:r>
                      <a:endParaRPr lang="en-US" sz="1600" b="1" dirty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43" marB="457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100 Brands</a:t>
                      </a:r>
                      <a:endParaRPr lang="en-US" sz="1600" b="1" dirty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43" marB="457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2.3 Million 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Points of Sale</a:t>
                      </a:r>
                    </a:p>
                    <a:p>
                      <a:pPr algn="ctr"/>
                      <a:endParaRPr lang="en-US" sz="1600" b="1" dirty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43" marB="45743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90675" y="4473575"/>
          <a:ext cx="6096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14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165 Manufacturing Plants</a:t>
                      </a:r>
                      <a:endParaRPr lang="en-US" sz="1600" b="1" kern="1200" dirty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T="45798" marB="4579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Presence in 22 Countries</a:t>
                      </a:r>
                      <a:endParaRPr lang="en-US" sz="1600" b="1" kern="1200" dirty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T="45798" marB="45798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162" name="Picture 21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143625" y="0"/>
            <a:ext cx="294005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-152400" y="2713038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226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2268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2268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2268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2268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Environmental Sustainability </a:t>
            </a:r>
          </a:p>
          <a:p>
            <a:pPr eaLnBrk="1" hangingPunct="1">
              <a:defRPr/>
            </a:pPr>
            <a:r>
              <a:rPr lang="en-US" sz="3600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is the relentless </a:t>
            </a:r>
            <a:br>
              <a:rPr lang="en-US" sz="3600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</a:br>
            <a:r>
              <a:rPr lang="en-US" sz="36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pursuit of waste elimination</a:t>
            </a:r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62150"/>
            <a:ext cx="2514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647700" y="1406525"/>
            <a:ext cx="7772400" cy="51085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226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2268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2268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2268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2268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3600" u="sng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GB / BBU Waste Goal:</a:t>
            </a:r>
          </a:p>
          <a:p>
            <a:pPr eaLnBrk="1" hangingPunct="1">
              <a:defRPr/>
            </a:pPr>
            <a:r>
              <a:rPr lang="en-US" sz="36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Zero Waste to Landfill by 2015</a:t>
            </a:r>
          </a:p>
          <a:p>
            <a:pPr marL="1257300" lvl="2" indent="-342900" algn="l" eaLnBrk="1" hangingPunct="1"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Senior Leadership established goal in 2010</a:t>
            </a:r>
          </a:p>
          <a:p>
            <a:pPr marL="1257300" lvl="2" indent="-342900" algn="l" eaLnBrk="1" hangingPunct="1"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Scope - Manufacturing Facilities</a:t>
            </a:r>
          </a:p>
          <a:p>
            <a:pPr eaLnBrk="1" hangingPunct="1">
              <a:defRPr/>
            </a:pPr>
            <a:endParaRPr lang="en-US" sz="2400" kern="0" dirty="0">
              <a:solidFill>
                <a:srgbClr val="000066"/>
              </a:solidFill>
              <a:latin typeface="Tahoma" pitchFamily="34" charset="0"/>
              <a:ea typeface="Tekton Pro Bold"/>
              <a:cs typeface="Tahoma" pitchFamily="34" charset="0"/>
            </a:endParaRPr>
          </a:p>
          <a:p>
            <a:pPr algn="l" eaLnBrk="1" hangingPunct="1">
              <a:defRPr/>
            </a:pPr>
            <a:r>
              <a:rPr lang="en-US" sz="3600" u="sng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“Waste” at BBU:</a:t>
            </a:r>
          </a:p>
          <a:p>
            <a:pPr marL="1485900" lvl="2" indent="-571500" algn="l" eaLnBrk="1" hangingPunct="1">
              <a:buFont typeface="Arial" pitchFamily="34" charset="0"/>
              <a:buChar char="•"/>
              <a:defRPr/>
            </a:pPr>
            <a:r>
              <a:rPr lang="en-US" sz="36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Food Waste</a:t>
            </a:r>
          </a:p>
          <a:p>
            <a:pPr marL="1485900" lvl="2" indent="-571500" algn="l" eaLnBrk="1" hangingPunct="1">
              <a:buFont typeface="Arial" pitchFamily="34" charset="0"/>
              <a:buChar char="•"/>
              <a:defRPr/>
            </a:pPr>
            <a:r>
              <a:rPr lang="en-US" sz="36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Traditional Recyclables</a:t>
            </a:r>
          </a:p>
          <a:p>
            <a:pPr marL="1943100" lvl="3" indent="-571500" algn="l" eaLnBrk="1" hangingPunct="1"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Cardboard, paper, plastic, etc. </a:t>
            </a:r>
          </a:p>
          <a:p>
            <a:pPr marL="1485900" lvl="2" indent="-571500" algn="l" eaLnBrk="1" hangingPunct="1">
              <a:buFont typeface="Arial" pitchFamily="34" charset="0"/>
              <a:buChar char="•"/>
              <a:defRPr/>
            </a:pPr>
            <a:r>
              <a:rPr lang="en-US" sz="36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General Plant Trash</a:t>
            </a:r>
          </a:p>
          <a:p>
            <a:pPr eaLnBrk="1" hangingPunct="1">
              <a:defRPr/>
            </a:pPr>
            <a:endParaRPr lang="en-US" sz="3600" kern="0" dirty="0" smtClean="0">
              <a:solidFill>
                <a:srgbClr val="000066"/>
              </a:solidFill>
              <a:latin typeface="Tahoma" pitchFamily="34" charset="0"/>
              <a:ea typeface="Tekton Pro Bold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69900" y="1533525"/>
            <a:ext cx="8369300" cy="46386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226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2268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2268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2268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2268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3600" u="sng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Going Zero Waste to Landfill</a:t>
            </a: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Leadership Communication</a:t>
            </a: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Education / Awareness with Associates</a:t>
            </a: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Partnering with Waste Vendors</a:t>
            </a: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Effective Waste Data Tracking / System</a:t>
            </a: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Establish baselines at the plants and the KPIs:</a:t>
            </a:r>
          </a:p>
          <a:p>
            <a:pPr marL="1485900" lvl="2" indent="-571500" algn="l" eaLnBrk="1" hangingPunct="1"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Lbs Trash / Production Ton</a:t>
            </a:r>
          </a:p>
          <a:p>
            <a:pPr marL="1485900" lvl="2" indent="-571500" algn="l" eaLnBrk="1" hangingPunct="1"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Lbs Recyclables / Production Ton</a:t>
            </a:r>
          </a:p>
          <a:p>
            <a:pPr marL="1485900" lvl="2" indent="-571500" algn="l" eaLnBrk="1" hangingPunct="1"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% Waste Diverted from Landfill</a:t>
            </a: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66"/>
              </a:solidFill>
              <a:latin typeface="Tahoma" pitchFamily="34" charset="0"/>
              <a:ea typeface="Tekton Pro Bold"/>
              <a:cs typeface="Tahoma" pitchFamily="34" charset="0"/>
            </a:endParaRP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endParaRPr lang="en-US" sz="3600" kern="0" dirty="0">
              <a:solidFill>
                <a:srgbClr val="000066"/>
              </a:solidFill>
              <a:latin typeface="Tahoma" pitchFamily="34" charset="0"/>
              <a:ea typeface="Tekton Pro Bold"/>
              <a:cs typeface="Tahoma" pitchFamily="34" charset="0"/>
            </a:endParaRPr>
          </a:p>
          <a:p>
            <a:pPr eaLnBrk="1" hangingPunct="1">
              <a:defRPr/>
            </a:pPr>
            <a:endParaRPr lang="en-US" sz="3600" kern="0" dirty="0" smtClean="0">
              <a:solidFill>
                <a:srgbClr val="000066"/>
              </a:solidFill>
              <a:latin typeface="Tahoma" pitchFamily="34" charset="0"/>
              <a:ea typeface="Tekton Pro Bold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647700" y="1533525"/>
            <a:ext cx="8178800" cy="46386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226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2268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2268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2268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2268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3600" u="sng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Going Zero Waste to Landfill</a:t>
            </a: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Robust Recycling Program</a:t>
            </a:r>
          </a:p>
          <a:p>
            <a:pPr marL="1028700" lvl="1" indent="-571500" algn="l" eaLnBrk="1" hangingPunct="1"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Waste Vendor Evaluation of Plant</a:t>
            </a:r>
          </a:p>
          <a:p>
            <a:pPr marL="1028700" lvl="1" indent="-571500" algn="l" eaLnBrk="1" hangingPunct="1"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Training / Education</a:t>
            </a:r>
          </a:p>
          <a:p>
            <a:pPr marL="1028700" lvl="1" indent="-571500" algn="l" eaLnBrk="1" hangingPunct="1"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“Dumpster Dives”</a:t>
            </a:r>
          </a:p>
          <a:p>
            <a:pPr marL="1028700" lvl="1" indent="-571500" algn="l" eaLnBrk="1" hangingPunct="1"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Continued Benchmarking</a:t>
            </a:r>
          </a:p>
          <a:p>
            <a:pPr marL="1028700" lvl="1" indent="-571500" algn="l" eaLnBrk="1" hangingPunct="1"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Performance Tracking / Communication</a:t>
            </a: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Divert General Plant Trash to a certified Waste to Energy (W2E) Facility</a:t>
            </a: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Continuous Improvement</a:t>
            </a:r>
          </a:p>
          <a:p>
            <a:pPr algn="l" eaLnBrk="1" hangingPunct="1">
              <a:defRPr/>
            </a:pPr>
            <a:endParaRPr lang="en-US" sz="2800" kern="0" dirty="0" smtClean="0">
              <a:solidFill>
                <a:srgbClr val="000066"/>
              </a:solidFill>
              <a:latin typeface="Tahoma" pitchFamily="34" charset="0"/>
              <a:ea typeface="Tekton Pro Bold"/>
              <a:cs typeface="Tahoma" pitchFamily="34" charset="0"/>
            </a:endParaRP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endParaRPr lang="en-US" sz="3600" kern="0" dirty="0">
              <a:solidFill>
                <a:srgbClr val="000066"/>
              </a:solidFill>
              <a:latin typeface="Tahoma" pitchFamily="34" charset="0"/>
              <a:ea typeface="Tekton Pro Bold"/>
              <a:cs typeface="Tahoma" pitchFamily="34" charset="0"/>
            </a:endParaRPr>
          </a:p>
          <a:p>
            <a:pPr eaLnBrk="1" hangingPunct="1">
              <a:defRPr/>
            </a:pPr>
            <a:endParaRPr lang="en-US" sz="3600" kern="0" dirty="0" smtClean="0">
              <a:solidFill>
                <a:srgbClr val="000066"/>
              </a:solidFill>
              <a:latin typeface="Tahoma" pitchFamily="34" charset="0"/>
              <a:ea typeface="Tekton Pro Bold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254000" y="1406525"/>
            <a:ext cx="8750300" cy="46386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226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2268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2268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2268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2268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3600" u="sng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W2E Comments</a:t>
            </a: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Need to continue a Robust Recycling Program</a:t>
            </a: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BBU was willing to pay more for W2E</a:t>
            </a: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However, BBU was not going to “Green Wash” </a:t>
            </a:r>
          </a:p>
          <a:p>
            <a:pPr marL="1028700" lvl="1" indent="-571500" algn="l" eaLnBrk="1" hangingPunct="1"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We set limits on the mileage to W2E;  did not want to increase carbon due to excessive waste transportation</a:t>
            </a: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W2E is not available throughout entire US</a:t>
            </a: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Looking for alternatives – composting and other</a:t>
            </a: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66"/>
              </a:solidFill>
              <a:latin typeface="Tahoma" pitchFamily="34" charset="0"/>
              <a:ea typeface="Tekton Pro Bold"/>
              <a:cs typeface="Tahoma" pitchFamily="34" charset="0"/>
            </a:endParaRP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endParaRPr lang="en-US" sz="3600" kern="0" dirty="0">
              <a:solidFill>
                <a:srgbClr val="000066"/>
              </a:solidFill>
              <a:latin typeface="Tahoma" pitchFamily="34" charset="0"/>
              <a:ea typeface="Tekton Pro Bold"/>
              <a:cs typeface="Tahoma" pitchFamily="34" charset="0"/>
            </a:endParaRPr>
          </a:p>
          <a:p>
            <a:pPr eaLnBrk="1" hangingPunct="1">
              <a:defRPr/>
            </a:pPr>
            <a:endParaRPr lang="en-US" sz="3600" kern="0" dirty="0" smtClean="0">
              <a:solidFill>
                <a:srgbClr val="000066"/>
              </a:solidFill>
              <a:latin typeface="Tahoma" pitchFamily="34" charset="0"/>
              <a:ea typeface="Tekton Pro Bold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546100" y="1406525"/>
            <a:ext cx="8369300" cy="5045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226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2268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2268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2268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2268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3600" u="sng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2014 Results </a:t>
            </a:r>
            <a:r>
              <a:rPr lang="en-US" sz="2400" u="sng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(6 months)</a:t>
            </a: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Recycled Material</a:t>
            </a:r>
          </a:p>
          <a:p>
            <a:pPr marL="1028700" lvl="1" indent="-571500" algn="l" eaLnBrk="1" hangingPunct="1"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Food Waste – 56,623 Tons</a:t>
            </a:r>
          </a:p>
          <a:p>
            <a:pPr marL="1028700" lvl="1" indent="-571500" algn="l" eaLnBrk="1" hangingPunct="1"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Traditional – 4,322 Tons</a:t>
            </a:r>
          </a:p>
          <a:p>
            <a:pPr marL="1028700" lvl="1" indent="-571500" algn="l" eaLnBrk="1" hangingPunct="1">
              <a:buFont typeface="Arial" pitchFamily="34" charset="0"/>
              <a:buChar char="•"/>
              <a:defRPr/>
            </a:pPr>
            <a:r>
              <a:rPr lang="en-US" sz="2800" u="sng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W2E – 361 Tons</a:t>
            </a:r>
          </a:p>
          <a:p>
            <a:pPr marL="1028700" lvl="1" indent="-571500" algn="l" eaLnBrk="1" hangingPunct="1"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Totals – 61,306</a:t>
            </a: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General Plant Trash</a:t>
            </a:r>
          </a:p>
          <a:p>
            <a:pPr marL="1028700" lvl="1" indent="-571500" algn="l" eaLnBrk="1" hangingPunct="1"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W2E – 361 Tons</a:t>
            </a:r>
          </a:p>
          <a:p>
            <a:pPr marL="1028700" lvl="1" indent="-571500" algn="l" eaLnBrk="1" hangingPunct="1">
              <a:buFont typeface="Arial" pitchFamily="34" charset="0"/>
              <a:buChar char="•"/>
              <a:defRPr/>
            </a:pPr>
            <a:r>
              <a:rPr lang="en-US" sz="2800" u="sng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Landfill – 964 Tons</a:t>
            </a:r>
          </a:p>
          <a:p>
            <a:pPr marL="1028700" lvl="1" indent="-571500" algn="l" eaLnBrk="1" hangingPunct="1"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Totals – 1325 </a:t>
            </a:r>
            <a:r>
              <a:rPr lang="en-US" sz="24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(</a:t>
            </a:r>
            <a:r>
              <a:rPr lang="en-US" sz="2400" u="sng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34% Reduction vs 2013</a:t>
            </a:r>
            <a:r>
              <a:rPr lang="en-US" sz="24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)</a:t>
            </a:r>
            <a:endParaRPr lang="en-US" sz="2800" kern="0" dirty="0" smtClean="0">
              <a:solidFill>
                <a:srgbClr val="000066"/>
              </a:solidFill>
              <a:latin typeface="Tahoma" pitchFamily="34" charset="0"/>
              <a:ea typeface="Tekton Pro Bold"/>
              <a:cs typeface="Tahoma" pitchFamily="34" charset="0"/>
            </a:endParaRPr>
          </a:p>
          <a:p>
            <a:pPr lvl="1" algn="l" eaLnBrk="1" hangingPunct="1">
              <a:defRPr/>
            </a:pPr>
            <a:endParaRPr lang="en-US" sz="1800" kern="0" dirty="0">
              <a:solidFill>
                <a:srgbClr val="000066"/>
              </a:solidFill>
              <a:latin typeface="Tahoma" pitchFamily="34" charset="0"/>
              <a:ea typeface="Tekton Pro Bold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sz="2800" i="1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ekton Pro Bold"/>
                <a:cs typeface="Tahoma" pitchFamily="34" charset="0"/>
              </a:rPr>
              <a:t>98.45% of Waste Diverted from Landfill</a:t>
            </a: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endParaRPr lang="en-US" sz="3600" kern="0" dirty="0">
              <a:solidFill>
                <a:srgbClr val="000066"/>
              </a:solidFill>
              <a:latin typeface="Tahoma" pitchFamily="34" charset="0"/>
              <a:ea typeface="Tekton Pro Bold"/>
              <a:cs typeface="Tahoma" pitchFamily="34" charset="0"/>
            </a:endParaRPr>
          </a:p>
          <a:p>
            <a:pPr eaLnBrk="1" hangingPunct="1">
              <a:defRPr/>
            </a:pPr>
            <a:endParaRPr lang="en-US" sz="3600" kern="0" dirty="0" smtClean="0">
              <a:solidFill>
                <a:srgbClr val="000066"/>
              </a:solidFill>
              <a:latin typeface="Tahoma" pitchFamily="34" charset="0"/>
              <a:ea typeface="Tekton Pro Bold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 l="6987" t="433" r="18478" b="34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1259" y="158119"/>
            <a:ext cx="11545261" cy="109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0" b="1" spc="-3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ZERO WASTE TO LANDFILL:</a:t>
            </a:r>
            <a:endParaRPr lang="en-US" sz="4400" b="1" spc="-300" dirty="0">
              <a:solidFill>
                <a:srgbClr val="F7964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259" y="1129342"/>
            <a:ext cx="6916573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ln>
                  <a:solidFill>
                    <a:srgbClr val="F6CB7E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A PRACTICAL APPROACH TO RECYCLING</a:t>
            </a:r>
            <a:endParaRPr lang="en-US" sz="3200" b="1" dirty="0">
              <a:ln>
                <a:solidFill>
                  <a:srgbClr val="F6CB7E"/>
                </a:solidFill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259" y="5727525"/>
            <a:ext cx="8125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Noah Goodman, </a:t>
            </a:r>
            <a:r>
              <a:rPr lang="en-US" sz="2400" dirty="0" smtClean="0">
                <a:solidFill>
                  <a:srgbClr val="FFFF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President, </a:t>
            </a:r>
            <a:r>
              <a:rPr lang="en-US" sz="2400" dirty="0">
                <a:solidFill>
                  <a:srgbClr val="FFFF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Northstar </a:t>
            </a:r>
            <a:r>
              <a:rPr lang="en-US" sz="2400" dirty="0" smtClean="0">
                <a:solidFill>
                  <a:srgbClr val="FFFF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Recycling</a:t>
            </a:r>
          </a:p>
          <a:p>
            <a:r>
              <a:rPr lang="en-US" sz="2400" dirty="0" smtClean="0">
                <a:solidFill>
                  <a:srgbClr val="FFFFFF"/>
                </a:solidFill>
                <a:cs typeface="Arial" panose="020B0604020202020204" pitchFamily="34" charset="0"/>
              </a:rPr>
              <a:t>Chris Wolfe, Environmental / Sustainability, Bimbo Bakeries USA</a:t>
            </a:r>
            <a:endParaRPr lang="en-US" sz="2400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81000" y="1406525"/>
            <a:ext cx="8432800" cy="5045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226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2268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2268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2268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2268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3600" u="sng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The Impact of W2E</a:t>
            </a:r>
          </a:p>
          <a:p>
            <a:pPr algn="l" eaLnBrk="1" hangingPunct="1">
              <a:defRPr/>
            </a:pPr>
            <a:endParaRPr lang="en-US" sz="2000" kern="0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algn="l" eaLnBrk="1" hangingPunct="1">
              <a:defRPr/>
            </a:pPr>
            <a:r>
              <a:rPr lang="en-US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361 Tons:</a:t>
            </a:r>
            <a:endParaRPr lang="en-US" sz="2000" kern="0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Generated </a:t>
            </a:r>
            <a:r>
              <a:rPr lang="en-US" sz="2800" kern="0" dirty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198,552 KWh of renewable electricity, which is enough to power 206 homes for a month</a:t>
            </a: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en-US" sz="2800" kern="0" dirty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Reduced the need for 1,429 tons of </a:t>
            </a:r>
            <a:r>
              <a:rPr lang="en-US" sz="28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coal or </a:t>
            </a:r>
            <a:r>
              <a:rPr lang="en-US" sz="2800" kern="0" dirty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60,648 gallons of fuel oil</a:t>
            </a:r>
          </a:p>
          <a:p>
            <a:pPr marL="571500" indent="-571500" algn="l" eaLnBrk="1" hangingPunct="1">
              <a:buFont typeface="Arial" pitchFamily="34" charset="0"/>
              <a:buChar char="•"/>
              <a:defRPr/>
            </a:pPr>
            <a:r>
              <a:rPr lang="en-US" sz="2800" kern="0" dirty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Recovered 18,052 </a:t>
            </a:r>
            <a:r>
              <a:rPr lang="en-US" sz="2800" kern="0" dirty="0" smtClean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lbs. </a:t>
            </a:r>
            <a:r>
              <a:rPr lang="en-US" sz="2800" kern="0" dirty="0">
                <a:solidFill>
                  <a:srgbClr val="000066"/>
                </a:solidFill>
                <a:latin typeface="Tahoma" pitchFamily="34" charset="0"/>
                <a:ea typeface="Tekton Pro Bold"/>
                <a:cs typeface="Tahoma" pitchFamily="34" charset="0"/>
              </a:rPr>
              <a:t>of metals for recycling that otherwise would have been placed in landfills</a:t>
            </a:r>
          </a:p>
          <a:p>
            <a:pPr algn="l" eaLnBrk="1" hangingPunct="1">
              <a:defRPr/>
            </a:pPr>
            <a:endParaRPr lang="en-US" sz="3600" kern="0" dirty="0" smtClean="0">
              <a:solidFill>
                <a:srgbClr val="000066"/>
              </a:solidFill>
              <a:latin typeface="Tahoma" pitchFamily="34" charset="0"/>
              <a:ea typeface="Tekton Pro Bold"/>
              <a:cs typeface="Tahoma" pitchFamily="34" charset="0"/>
            </a:endParaRPr>
          </a:p>
          <a:p>
            <a:pPr eaLnBrk="1" hangingPunct="1">
              <a:defRPr/>
            </a:pPr>
            <a:endParaRPr lang="en-US" sz="3600" kern="0" dirty="0" smtClean="0">
              <a:solidFill>
                <a:srgbClr val="000066"/>
              </a:solidFill>
              <a:latin typeface="Tahoma" pitchFamily="34" charset="0"/>
              <a:ea typeface="Tekton Pro Bold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 txBox="1">
            <a:spLocks noChangeArrowheads="1"/>
          </p:cNvSpPr>
          <p:nvPr/>
        </p:nvSpPr>
        <p:spPr bwMode="auto">
          <a:xfrm>
            <a:off x="177800" y="1320800"/>
            <a:ext cx="8801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09588"/>
            <a:r>
              <a:rPr lang="en-US" altLang="en-US" sz="3200" b="1" u="sng">
                <a:solidFill>
                  <a:srgbClr val="000066"/>
                </a:solidFill>
                <a:latin typeface="Tahoma" pitchFamily="34" charset="0"/>
              </a:rPr>
              <a:t>Conclusions </a:t>
            </a: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457200" y="1993900"/>
            <a:ext cx="84328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altLang="en-US" sz="2700" b="1" dirty="0" smtClean="0">
                <a:solidFill>
                  <a:srgbClr val="000066"/>
                </a:solidFill>
                <a:latin typeface="Tahoma" pitchFamily="34" charset="0"/>
              </a:rPr>
              <a:t>BBU has leveraged relationships with Northstar and other waste vendors to position BBU at 98.5% Waste Diverted to Landfill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altLang="en-US" sz="2700" b="1" dirty="0" smtClean="0">
                <a:solidFill>
                  <a:srgbClr val="000066"/>
                </a:solidFill>
                <a:latin typeface="Tahoma" pitchFamily="34" charset="0"/>
              </a:rPr>
              <a:t>However, BBU still has a tremendous opportunity with waste reduction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altLang="en-US" sz="2700" b="1" dirty="0" smtClean="0">
                <a:solidFill>
                  <a:srgbClr val="000066"/>
                </a:solidFill>
                <a:latin typeface="Tahoma" pitchFamily="34" charset="0"/>
              </a:rPr>
              <a:t>Food Waste</a:t>
            </a:r>
          </a:p>
          <a:p>
            <a:pPr lvl="4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altLang="en-US" sz="2000" b="1" dirty="0" smtClean="0">
                <a:solidFill>
                  <a:srgbClr val="000066"/>
                </a:solidFill>
                <a:latin typeface="Tahoma" pitchFamily="34" charset="0"/>
              </a:rPr>
              <a:t>Improves Material Efficiency</a:t>
            </a:r>
          </a:p>
          <a:p>
            <a:pPr lvl="4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altLang="en-US" sz="2000" b="1" dirty="0" smtClean="0">
                <a:solidFill>
                  <a:srgbClr val="000066"/>
                </a:solidFill>
                <a:latin typeface="Tahoma" pitchFamily="34" charset="0"/>
              </a:rPr>
              <a:t>Reduces Energy, Water, and other waste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en-US" sz="11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2800" b="1" i="1" dirty="0" smtClean="0">
                <a:solidFill>
                  <a:srgbClr val="000066"/>
                </a:solidFill>
                <a:latin typeface="Tahoma" pitchFamily="34" charset="0"/>
              </a:rPr>
              <a:t>Continued Pursuit of Waste Elimination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2800" b="1" i="1" dirty="0" smtClean="0">
                <a:solidFill>
                  <a:srgbClr val="000066"/>
                </a:solidFill>
                <a:latin typeface="Tahoma" pitchFamily="34" charset="0"/>
              </a:rPr>
              <a:t>The Journey Never Ends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altLang="en-US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en-US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2800" b="1" dirty="0" smtClean="0">
                <a:solidFill>
                  <a:srgbClr val="000066"/>
                </a:solidFill>
                <a:latin typeface="Tahoma" pitchFamily="34" charset="0"/>
              </a:rPr>
              <a:t> The Journey Never 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 l="6987" t="433" r="18478" b="34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6"/>
          <p:cNvGrpSpPr/>
          <p:nvPr/>
        </p:nvGrpSpPr>
        <p:grpSpPr>
          <a:xfrm>
            <a:off x="2585538" y="2033752"/>
            <a:ext cx="3799491" cy="3048854"/>
            <a:chOff x="2905576" y="1291574"/>
            <a:chExt cx="3316225" cy="2411872"/>
          </a:xfrm>
        </p:grpSpPr>
        <p:sp>
          <p:nvSpPr>
            <p:cNvPr id="8" name="Freeform 7"/>
            <p:cNvSpPr/>
            <p:nvPr/>
          </p:nvSpPr>
          <p:spPr>
            <a:xfrm flipV="1">
              <a:off x="2905576" y="3271314"/>
              <a:ext cx="1030224" cy="432132"/>
            </a:xfrm>
            <a:custGeom>
              <a:avLst/>
              <a:gdLst>
                <a:gd name="connsiteX0" fmla="*/ 0 w 1112520"/>
                <a:gd name="connsiteY0" fmla="*/ 0 h 508000"/>
                <a:gd name="connsiteX1" fmla="*/ 604520 w 1112520"/>
                <a:gd name="connsiteY1" fmla="*/ 0 h 508000"/>
                <a:gd name="connsiteX2" fmla="*/ 1112520 w 1112520"/>
                <a:gd name="connsiteY2" fmla="*/ 50800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2520" h="508000">
                  <a:moveTo>
                    <a:pt x="0" y="0"/>
                  </a:moveTo>
                  <a:lnTo>
                    <a:pt x="604520" y="0"/>
                  </a:lnTo>
                  <a:lnTo>
                    <a:pt x="1112520" y="5080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 flipH="1" flipV="1">
              <a:off x="5155000" y="3271315"/>
              <a:ext cx="1048512" cy="432131"/>
            </a:xfrm>
            <a:custGeom>
              <a:avLst/>
              <a:gdLst>
                <a:gd name="connsiteX0" fmla="*/ 0 w 1112520"/>
                <a:gd name="connsiteY0" fmla="*/ 0 h 508000"/>
                <a:gd name="connsiteX1" fmla="*/ 604520 w 1112520"/>
                <a:gd name="connsiteY1" fmla="*/ 0 h 508000"/>
                <a:gd name="connsiteX2" fmla="*/ 1112520 w 1112520"/>
                <a:gd name="connsiteY2" fmla="*/ 50800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2520" h="508000">
                  <a:moveTo>
                    <a:pt x="0" y="0"/>
                  </a:moveTo>
                  <a:lnTo>
                    <a:pt x="604520" y="0"/>
                  </a:lnTo>
                  <a:lnTo>
                    <a:pt x="1112520" y="5080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FFFFF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540572" y="2529311"/>
              <a:ext cx="68122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905576" y="2529311"/>
              <a:ext cx="6156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2905576" y="1291574"/>
              <a:ext cx="1030224" cy="531942"/>
            </a:xfrm>
            <a:custGeom>
              <a:avLst/>
              <a:gdLst>
                <a:gd name="connsiteX0" fmla="*/ 0 w 1112520"/>
                <a:gd name="connsiteY0" fmla="*/ 0 h 508000"/>
                <a:gd name="connsiteX1" fmla="*/ 604520 w 1112520"/>
                <a:gd name="connsiteY1" fmla="*/ 0 h 508000"/>
                <a:gd name="connsiteX2" fmla="*/ 1112520 w 1112520"/>
                <a:gd name="connsiteY2" fmla="*/ 50800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2520" h="508000">
                  <a:moveTo>
                    <a:pt x="0" y="0"/>
                  </a:moveTo>
                  <a:lnTo>
                    <a:pt x="604520" y="0"/>
                  </a:lnTo>
                  <a:lnTo>
                    <a:pt x="1112520" y="5080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 flipH="1">
              <a:off x="5155000" y="1291574"/>
              <a:ext cx="1048512" cy="531942"/>
            </a:xfrm>
            <a:custGeom>
              <a:avLst/>
              <a:gdLst>
                <a:gd name="connsiteX0" fmla="*/ 0 w 1112520"/>
                <a:gd name="connsiteY0" fmla="*/ 0 h 508000"/>
                <a:gd name="connsiteX1" fmla="*/ 604520 w 1112520"/>
                <a:gd name="connsiteY1" fmla="*/ 0 h 508000"/>
                <a:gd name="connsiteX2" fmla="*/ 1112520 w 1112520"/>
                <a:gd name="connsiteY2" fmla="*/ 50800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2520" h="508000">
                  <a:moveTo>
                    <a:pt x="0" y="0"/>
                  </a:moveTo>
                  <a:lnTo>
                    <a:pt x="604520" y="0"/>
                  </a:lnTo>
                  <a:lnTo>
                    <a:pt x="1112520" y="5080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21"/>
            <p:cNvSpPr>
              <a:spLocks/>
            </p:cNvSpPr>
            <p:nvPr/>
          </p:nvSpPr>
          <p:spPr bwMode="auto">
            <a:xfrm>
              <a:off x="5050260" y="1754090"/>
              <a:ext cx="182880" cy="182880"/>
            </a:xfrm>
            <a:custGeom>
              <a:avLst/>
              <a:gdLst>
                <a:gd name="T0" fmla="*/ 273 w 320"/>
                <a:gd name="T1" fmla="*/ 47 h 320"/>
                <a:gd name="T2" fmla="*/ 160 w 320"/>
                <a:gd name="T3" fmla="*/ 0 h 320"/>
                <a:gd name="T4" fmla="*/ 47 w 320"/>
                <a:gd name="T5" fmla="*/ 47 h 320"/>
                <a:gd name="T6" fmla="*/ 0 w 320"/>
                <a:gd name="T7" fmla="*/ 160 h 320"/>
                <a:gd name="T8" fmla="*/ 47 w 320"/>
                <a:gd name="T9" fmla="*/ 273 h 320"/>
                <a:gd name="T10" fmla="*/ 160 w 320"/>
                <a:gd name="T11" fmla="*/ 320 h 320"/>
                <a:gd name="T12" fmla="*/ 273 w 320"/>
                <a:gd name="T13" fmla="*/ 273 h 320"/>
                <a:gd name="T14" fmla="*/ 320 w 320"/>
                <a:gd name="T15" fmla="*/ 160 h 320"/>
                <a:gd name="T16" fmla="*/ 273 w 320"/>
                <a:gd name="T17" fmla="*/ 4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320">
                  <a:moveTo>
                    <a:pt x="273" y="47"/>
                  </a:moveTo>
                  <a:cubicBezTo>
                    <a:pt x="243" y="16"/>
                    <a:pt x="203" y="0"/>
                    <a:pt x="160" y="0"/>
                  </a:cubicBezTo>
                  <a:cubicBezTo>
                    <a:pt x="117" y="0"/>
                    <a:pt x="77" y="16"/>
                    <a:pt x="47" y="47"/>
                  </a:cubicBezTo>
                  <a:cubicBezTo>
                    <a:pt x="16" y="77"/>
                    <a:pt x="0" y="117"/>
                    <a:pt x="0" y="160"/>
                  </a:cubicBezTo>
                  <a:cubicBezTo>
                    <a:pt x="0" y="203"/>
                    <a:pt x="16" y="243"/>
                    <a:pt x="47" y="273"/>
                  </a:cubicBezTo>
                  <a:cubicBezTo>
                    <a:pt x="77" y="303"/>
                    <a:pt x="117" y="320"/>
                    <a:pt x="160" y="320"/>
                  </a:cubicBezTo>
                  <a:cubicBezTo>
                    <a:pt x="203" y="320"/>
                    <a:pt x="243" y="303"/>
                    <a:pt x="273" y="273"/>
                  </a:cubicBezTo>
                  <a:cubicBezTo>
                    <a:pt x="303" y="243"/>
                    <a:pt x="320" y="203"/>
                    <a:pt x="320" y="160"/>
                  </a:cubicBezTo>
                  <a:cubicBezTo>
                    <a:pt x="320" y="117"/>
                    <a:pt x="303" y="77"/>
                    <a:pt x="273" y="47"/>
                  </a:cubicBez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3858827" y="1754090"/>
              <a:ext cx="182880" cy="182880"/>
            </a:xfrm>
            <a:custGeom>
              <a:avLst/>
              <a:gdLst>
                <a:gd name="T0" fmla="*/ 273 w 320"/>
                <a:gd name="T1" fmla="*/ 47 h 320"/>
                <a:gd name="T2" fmla="*/ 160 w 320"/>
                <a:gd name="T3" fmla="*/ 0 h 320"/>
                <a:gd name="T4" fmla="*/ 47 w 320"/>
                <a:gd name="T5" fmla="*/ 47 h 320"/>
                <a:gd name="T6" fmla="*/ 0 w 320"/>
                <a:gd name="T7" fmla="*/ 160 h 320"/>
                <a:gd name="T8" fmla="*/ 47 w 320"/>
                <a:gd name="T9" fmla="*/ 273 h 320"/>
                <a:gd name="T10" fmla="*/ 160 w 320"/>
                <a:gd name="T11" fmla="*/ 320 h 320"/>
                <a:gd name="T12" fmla="*/ 273 w 320"/>
                <a:gd name="T13" fmla="*/ 273 h 320"/>
                <a:gd name="T14" fmla="*/ 320 w 320"/>
                <a:gd name="T15" fmla="*/ 160 h 320"/>
                <a:gd name="T16" fmla="*/ 273 w 320"/>
                <a:gd name="T17" fmla="*/ 4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320">
                  <a:moveTo>
                    <a:pt x="273" y="47"/>
                  </a:moveTo>
                  <a:cubicBezTo>
                    <a:pt x="243" y="16"/>
                    <a:pt x="203" y="0"/>
                    <a:pt x="160" y="0"/>
                  </a:cubicBezTo>
                  <a:cubicBezTo>
                    <a:pt x="117" y="0"/>
                    <a:pt x="77" y="16"/>
                    <a:pt x="47" y="47"/>
                  </a:cubicBezTo>
                  <a:cubicBezTo>
                    <a:pt x="16" y="77"/>
                    <a:pt x="0" y="117"/>
                    <a:pt x="0" y="160"/>
                  </a:cubicBezTo>
                  <a:cubicBezTo>
                    <a:pt x="0" y="203"/>
                    <a:pt x="16" y="243"/>
                    <a:pt x="47" y="273"/>
                  </a:cubicBezTo>
                  <a:cubicBezTo>
                    <a:pt x="77" y="303"/>
                    <a:pt x="117" y="320"/>
                    <a:pt x="160" y="320"/>
                  </a:cubicBezTo>
                  <a:cubicBezTo>
                    <a:pt x="203" y="320"/>
                    <a:pt x="243" y="303"/>
                    <a:pt x="273" y="273"/>
                  </a:cubicBezTo>
                  <a:cubicBezTo>
                    <a:pt x="303" y="243"/>
                    <a:pt x="320" y="203"/>
                    <a:pt x="320" y="160"/>
                  </a:cubicBezTo>
                  <a:cubicBezTo>
                    <a:pt x="320" y="117"/>
                    <a:pt x="303" y="77"/>
                    <a:pt x="273" y="47"/>
                  </a:cubicBez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357692" y="2437871"/>
              <a:ext cx="182880" cy="182880"/>
            </a:xfrm>
            <a:custGeom>
              <a:avLst/>
              <a:gdLst>
                <a:gd name="T0" fmla="*/ 273 w 320"/>
                <a:gd name="T1" fmla="*/ 47 h 320"/>
                <a:gd name="T2" fmla="*/ 160 w 320"/>
                <a:gd name="T3" fmla="*/ 0 h 320"/>
                <a:gd name="T4" fmla="*/ 47 w 320"/>
                <a:gd name="T5" fmla="*/ 47 h 320"/>
                <a:gd name="T6" fmla="*/ 0 w 320"/>
                <a:gd name="T7" fmla="*/ 160 h 320"/>
                <a:gd name="T8" fmla="*/ 47 w 320"/>
                <a:gd name="T9" fmla="*/ 273 h 320"/>
                <a:gd name="T10" fmla="*/ 160 w 320"/>
                <a:gd name="T11" fmla="*/ 320 h 320"/>
                <a:gd name="T12" fmla="*/ 273 w 320"/>
                <a:gd name="T13" fmla="*/ 273 h 320"/>
                <a:gd name="T14" fmla="*/ 320 w 320"/>
                <a:gd name="T15" fmla="*/ 160 h 320"/>
                <a:gd name="T16" fmla="*/ 273 w 320"/>
                <a:gd name="T17" fmla="*/ 4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320">
                  <a:moveTo>
                    <a:pt x="273" y="47"/>
                  </a:moveTo>
                  <a:cubicBezTo>
                    <a:pt x="243" y="16"/>
                    <a:pt x="203" y="0"/>
                    <a:pt x="160" y="0"/>
                  </a:cubicBezTo>
                  <a:cubicBezTo>
                    <a:pt x="117" y="0"/>
                    <a:pt x="77" y="16"/>
                    <a:pt x="47" y="47"/>
                  </a:cubicBezTo>
                  <a:cubicBezTo>
                    <a:pt x="16" y="77"/>
                    <a:pt x="0" y="117"/>
                    <a:pt x="0" y="160"/>
                  </a:cubicBezTo>
                  <a:cubicBezTo>
                    <a:pt x="0" y="203"/>
                    <a:pt x="16" y="243"/>
                    <a:pt x="47" y="273"/>
                  </a:cubicBezTo>
                  <a:cubicBezTo>
                    <a:pt x="77" y="303"/>
                    <a:pt x="117" y="320"/>
                    <a:pt x="160" y="320"/>
                  </a:cubicBezTo>
                  <a:cubicBezTo>
                    <a:pt x="203" y="320"/>
                    <a:pt x="243" y="303"/>
                    <a:pt x="273" y="273"/>
                  </a:cubicBezTo>
                  <a:cubicBezTo>
                    <a:pt x="303" y="243"/>
                    <a:pt x="320" y="203"/>
                    <a:pt x="320" y="160"/>
                  </a:cubicBezTo>
                  <a:cubicBezTo>
                    <a:pt x="320" y="117"/>
                    <a:pt x="303" y="77"/>
                    <a:pt x="273" y="47"/>
                  </a:cubicBez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3521272" y="2437871"/>
              <a:ext cx="182880" cy="182880"/>
            </a:xfrm>
            <a:custGeom>
              <a:avLst/>
              <a:gdLst>
                <a:gd name="T0" fmla="*/ 273 w 320"/>
                <a:gd name="T1" fmla="*/ 47 h 320"/>
                <a:gd name="T2" fmla="*/ 160 w 320"/>
                <a:gd name="T3" fmla="*/ 0 h 320"/>
                <a:gd name="T4" fmla="*/ 47 w 320"/>
                <a:gd name="T5" fmla="*/ 47 h 320"/>
                <a:gd name="T6" fmla="*/ 0 w 320"/>
                <a:gd name="T7" fmla="*/ 160 h 320"/>
                <a:gd name="T8" fmla="*/ 47 w 320"/>
                <a:gd name="T9" fmla="*/ 273 h 320"/>
                <a:gd name="T10" fmla="*/ 160 w 320"/>
                <a:gd name="T11" fmla="*/ 320 h 320"/>
                <a:gd name="T12" fmla="*/ 273 w 320"/>
                <a:gd name="T13" fmla="*/ 273 h 320"/>
                <a:gd name="T14" fmla="*/ 320 w 320"/>
                <a:gd name="T15" fmla="*/ 160 h 320"/>
                <a:gd name="T16" fmla="*/ 273 w 320"/>
                <a:gd name="T17" fmla="*/ 4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320">
                  <a:moveTo>
                    <a:pt x="273" y="47"/>
                  </a:moveTo>
                  <a:cubicBezTo>
                    <a:pt x="243" y="16"/>
                    <a:pt x="203" y="0"/>
                    <a:pt x="160" y="0"/>
                  </a:cubicBezTo>
                  <a:cubicBezTo>
                    <a:pt x="117" y="0"/>
                    <a:pt x="77" y="16"/>
                    <a:pt x="47" y="47"/>
                  </a:cubicBezTo>
                  <a:cubicBezTo>
                    <a:pt x="16" y="77"/>
                    <a:pt x="0" y="117"/>
                    <a:pt x="0" y="160"/>
                  </a:cubicBezTo>
                  <a:cubicBezTo>
                    <a:pt x="0" y="203"/>
                    <a:pt x="16" y="243"/>
                    <a:pt x="47" y="273"/>
                  </a:cubicBezTo>
                  <a:cubicBezTo>
                    <a:pt x="77" y="303"/>
                    <a:pt x="117" y="320"/>
                    <a:pt x="160" y="320"/>
                  </a:cubicBezTo>
                  <a:cubicBezTo>
                    <a:pt x="203" y="320"/>
                    <a:pt x="243" y="303"/>
                    <a:pt x="273" y="273"/>
                  </a:cubicBezTo>
                  <a:cubicBezTo>
                    <a:pt x="303" y="243"/>
                    <a:pt x="320" y="203"/>
                    <a:pt x="320" y="160"/>
                  </a:cubicBezTo>
                  <a:cubicBezTo>
                    <a:pt x="320" y="117"/>
                    <a:pt x="303" y="77"/>
                    <a:pt x="273" y="47"/>
                  </a:cubicBez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5050260" y="3146348"/>
              <a:ext cx="182880" cy="182880"/>
            </a:xfrm>
            <a:custGeom>
              <a:avLst/>
              <a:gdLst>
                <a:gd name="T0" fmla="*/ 273 w 320"/>
                <a:gd name="T1" fmla="*/ 47 h 320"/>
                <a:gd name="T2" fmla="*/ 160 w 320"/>
                <a:gd name="T3" fmla="*/ 0 h 320"/>
                <a:gd name="T4" fmla="*/ 47 w 320"/>
                <a:gd name="T5" fmla="*/ 47 h 320"/>
                <a:gd name="T6" fmla="*/ 0 w 320"/>
                <a:gd name="T7" fmla="*/ 160 h 320"/>
                <a:gd name="T8" fmla="*/ 47 w 320"/>
                <a:gd name="T9" fmla="*/ 273 h 320"/>
                <a:gd name="T10" fmla="*/ 160 w 320"/>
                <a:gd name="T11" fmla="*/ 320 h 320"/>
                <a:gd name="T12" fmla="*/ 273 w 320"/>
                <a:gd name="T13" fmla="*/ 273 h 320"/>
                <a:gd name="T14" fmla="*/ 320 w 320"/>
                <a:gd name="T15" fmla="*/ 160 h 320"/>
                <a:gd name="T16" fmla="*/ 273 w 320"/>
                <a:gd name="T17" fmla="*/ 4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320">
                  <a:moveTo>
                    <a:pt x="273" y="47"/>
                  </a:moveTo>
                  <a:cubicBezTo>
                    <a:pt x="243" y="16"/>
                    <a:pt x="203" y="0"/>
                    <a:pt x="160" y="0"/>
                  </a:cubicBezTo>
                  <a:cubicBezTo>
                    <a:pt x="117" y="0"/>
                    <a:pt x="77" y="16"/>
                    <a:pt x="47" y="47"/>
                  </a:cubicBezTo>
                  <a:cubicBezTo>
                    <a:pt x="16" y="77"/>
                    <a:pt x="0" y="117"/>
                    <a:pt x="0" y="160"/>
                  </a:cubicBezTo>
                  <a:cubicBezTo>
                    <a:pt x="0" y="203"/>
                    <a:pt x="16" y="243"/>
                    <a:pt x="47" y="273"/>
                  </a:cubicBezTo>
                  <a:cubicBezTo>
                    <a:pt x="77" y="303"/>
                    <a:pt x="117" y="320"/>
                    <a:pt x="160" y="320"/>
                  </a:cubicBezTo>
                  <a:cubicBezTo>
                    <a:pt x="203" y="320"/>
                    <a:pt x="243" y="303"/>
                    <a:pt x="273" y="273"/>
                  </a:cubicBezTo>
                  <a:cubicBezTo>
                    <a:pt x="303" y="243"/>
                    <a:pt x="320" y="203"/>
                    <a:pt x="320" y="160"/>
                  </a:cubicBezTo>
                  <a:cubicBezTo>
                    <a:pt x="320" y="117"/>
                    <a:pt x="303" y="77"/>
                    <a:pt x="273" y="47"/>
                  </a:cubicBez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3858827" y="3146348"/>
              <a:ext cx="182880" cy="182880"/>
            </a:xfrm>
            <a:custGeom>
              <a:avLst/>
              <a:gdLst>
                <a:gd name="T0" fmla="*/ 273 w 320"/>
                <a:gd name="T1" fmla="*/ 47 h 320"/>
                <a:gd name="T2" fmla="*/ 160 w 320"/>
                <a:gd name="T3" fmla="*/ 0 h 320"/>
                <a:gd name="T4" fmla="*/ 47 w 320"/>
                <a:gd name="T5" fmla="*/ 47 h 320"/>
                <a:gd name="T6" fmla="*/ 0 w 320"/>
                <a:gd name="T7" fmla="*/ 160 h 320"/>
                <a:gd name="T8" fmla="*/ 47 w 320"/>
                <a:gd name="T9" fmla="*/ 273 h 320"/>
                <a:gd name="T10" fmla="*/ 160 w 320"/>
                <a:gd name="T11" fmla="*/ 320 h 320"/>
                <a:gd name="T12" fmla="*/ 273 w 320"/>
                <a:gd name="T13" fmla="*/ 273 h 320"/>
                <a:gd name="T14" fmla="*/ 320 w 320"/>
                <a:gd name="T15" fmla="*/ 160 h 320"/>
                <a:gd name="T16" fmla="*/ 273 w 320"/>
                <a:gd name="T17" fmla="*/ 4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320">
                  <a:moveTo>
                    <a:pt x="273" y="47"/>
                  </a:moveTo>
                  <a:cubicBezTo>
                    <a:pt x="243" y="16"/>
                    <a:pt x="203" y="0"/>
                    <a:pt x="160" y="0"/>
                  </a:cubicBezTo>
                  <a:cubicBezTo>
                    <a:pt x="117" y="0"/>
                    <a:pt x="77" y="16"/>
                    <a:pt x="47" y="47"/>
                  </a:cubicBezTo>
                  <a:cubicBezTo>
                    <a:pt x="16" y="77"/>
                    <a:pt x="0" y="117"/>
                    <a:pt x="0" y="160"/>
                  </a:cubicBezTo>
                  <a:cubicBezTo>
                    <a:pt x="0" y="203"/>
                    <a:pt x="16" y="243"/>
                    <a:pt x="47" y="273"/>
                  </a:cubicBezTo>
                  <a:cubicBezTo>
                    <a:pt x="77" y="303"/>
                    <a:pt x="117" y="320"/>
                    <a:pt x="160" y="320"/>
                  </a:cubicBezTo>
                  <a:cubicBezTo>
                    <a:pt x="203" y="320"/>
                    <a:pt x="243" y="303"/>
                    <a:pt x="273" y="273"/>
                  </a:cubicBezTo>
                  <a:cubicBezTo>
                    <a:pt x="303" y="243"/>
                    <a:pt x="320" y="203"/>
                    <a:pt x="320" y="160"/>
                  </a:cubicBezTo>
                  <a:cubicBezTo>
                    <a:pt x="320" y="117"/>
                    <a:pt x="303" y="77"/>
                    <a:pt x="273" y="47"/>
                  </a:cubicBez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black">
            <a:xfrm>
              <a:off x="3631000" y="1614912"/>
              <a:ext cx="1828800" cy="182879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pic>
        <p:nvPicPr>
          <p:cNvPr id="21" name="Picture 3" descr="D:\Tania\Fiverr\GB Summit\emblem-recycle.t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86370" y="2774254"/>
            <a:ext cx="1742384" cy="1691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-141888" y="1567352"/>
            <a:ext cx="2556670" cy="4532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tabLst>
                <a:tab pos="111125" algn="l"/>
              </a:tabLst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DEFINE GOALS</a:t>
            </a:r>
          </a:p>
          <a:p>
            <a:pPr algn="r">
              <a:spcBef>
                <a:spcPts val="600"/>
              </a:spcBef>
              <a:tabLst>
                <a:tab pos="111125" algn="l"/>
              </a:tabLst>
            </a:pPr>
            <a:endParaRPr lang="en-US" sz="105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r">
              <a:spcBef>
                <a:spcPts val="600"/>
              </a:spcBef>
              <a:tabLst>
                <a:tab pos="111125" algn="l"/>
              </a:tabLst>
            </a:pPr>
            <a:endParaRPr lang="en-US" sz="2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r">
              <a:spcBef>
                <a:spcPts val="600"/>
              </a:spcBef>
              <a:tabLst>
                <a:tab pos="111125" algn="l"/>
              </a:tabLst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ANALYZE WASTE PATH</a:t>
            </a:r>
          </a:p>
          <a:p>
            <a:pPr algn="r">
              <a:spcBef>
                <a:spcPts val="600"/>
              </a:spcBef>
              <a:tabLst>
                <a:tab pos="111125" algn="l"/>
              </a:tabLst>
            </a:pPr>
            <a:endParaRPr lang="en-US" sz="2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r">
              <a:spcBef>
                <a:spcPts val="600"/>
              </a:spcBef>
              <a:tabLst>
                <a:tab pos="111125" algn="l"/>
              </a:tabLst>
            </a:pPr>
            <a:endParaRPr lang="en-US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r">
              <a:tabLst>
                <a:tab pos="111125" algn="l"/>
              </a:tabLst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CREATE </a:t>
            </a:r>
          </a:p>
          <a:p>
            <a:pPr algn="r">
              <a:tabLst>
                <a:tab pos="111125" algn="l"/>
              </a:tabLst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BUY-IN</a:t>
            </a:r>
          </a:p>
          <a:p>
            <a:pPr algn="r">
              <a:spcBef>
                <a:spcPts val="600"/>
              </a:spcBef>
              <a:tabLst>
                <a:tab pos="111125" algn="l"/>
              </a:tabLst>
            </a:pPr>
            <a:endParaRPr lang="en-US" sz="2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81162" y="1600213"/>
            <a:ext cx="31642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111125" algn="l"/>
              </a:tabLst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IDENTIFY RECYCLABLES</a:t>
            </a:r>
          </a:p>
          <a:p>
            <a:pPr>
              <a:spcBef>
                <a:spcPts val="600"/>
              </a:spcBef>
            </a:pPr>
            <a:endParaRPr lang="en-US" sz="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>
              <a:spcBef>
                <a:spcPts val="600"/>
              </a:spcBef>
            </a:pPr>
            <a:endParaRPr lang="en-US" sz="3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>
              <a:spcBef>
                <a:spcPts val="600"/>
              </a:spcBef>
              <a:tabLst>
                <a:tab pos="111125" algn="l"/>
              </a:tabLst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STANDARDIZE PROCESSES</a:t>
            </a:r>
          </a:p>
          <a:p>
            <a:pPr>
              <a:spcBef>
                <a:spcPts val="600"/>
              </a:spcBef>
            </a:pPr>
            <a:endParaRPr lang="en-US" sz="3200" b="1" dirty="0" smtClean="0">
              <a:ln>
                <a:solidFill>
                  <a:srgbClr val="F6CB7E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tabLst>
                <a:tab pos="111125" algn="l"/>
              </a:tabLst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MONITOR RESULTS</a:t>
            </a:r>
          </a:p>
          <a:p>
            <a:pPr>
              <a:spcBef>
                <a:spcPts val="600"/>
              </a:spcBef>
            </a:pPr>
            <a:endParaRPr lang="en-US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g-gray2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1162" y="1753212"/>
            <a:ext cx="7156561" cy="441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en-US" sz="3600" dirty="0" smtClean="0">
                <a:solidFill>
                  <a:srgbClr val="FFFFFF"/>
                </a:solidFill>
                <a:latin typeface="Arial" pitchFamily="34" charset="0"/>
              </a:rPr>
              <a:t>Zero </a:t>
            </a:r>
            <a:r>
              <a:rPr lang="en-US" sz="3600" dirty="0">
                <a:solidFill>
                  <a:srgbClr val="FFFFFF"/>
                </a:solidFill>
                <a:latin typeface="Arial" pitchFamily="34" charset="0"/>
              </a:rPr>
              <a:t>W</a:t>
            </a:r>
            <a:r>
              <a:rPr lang="en-US" sz="3600" dirty="0" smtClean="0">
                <a:solidFill>
                  <a:srgbClr val="FFFFFF"/>
                </a:solidFill>
                <a:latin typeface="Arial" pitchFamily="34" charset="0"/>
              </a:rPr>
              <a:t>aste </a:t>
            </a:r>
            <a:r>
              <a:rPr lang="en-US" sz="3600" dirty="0">
                <a:solidFill>
                  <a:srgbClr val="FFFFFF"/>
                </a:solidFill>
                <a:latin typeface="Arial" pitchFamily="34" charset="0"/>
              </a:rPr>
              <a:t>is a philosophy that encourages the redesign of resource life cycles so that all products are reused. No trash is sent to landfills and incinerators</a:t>
            </a:r>
            <a:r>
              <a:rPr lang="en-US" sz="3600" dirty="0" smtClean="0">
                <a:solidFill>
                  <a:srgbClr val="FFFFFF"/>
                </a:solidFill>
                <a:latin typeface="Arial" pitchFamily="34" charset="0"/>
              </a:rPr>
              <a:t>.</a:t>
            </a:r>
          </a:p>
          <a:p>
            <a:pPr algn="ctr">
              <a:lnSpc>
                <a:spcPct val="115000"/>
              </a:lnSpc>
              <a:spcBef>
                <a:spcPts val="0"/>
              </a:spcBef>
            </a:pPr>
            <a:endParaRPr lang="en-US" sz="3600" dirty="0">
              <a:solidFill>
                <a:srgbClr val="FFFFFF"/>
              </a:solidFill>
              <a:latin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solidFill>
                  <a:srgbClr val="EC7830"/>
                </a:solidFill>
                <a:latin typeface="Arial" pitchFamily="34" charset="0"/>
              </a:rPr>
              <a:t>- Wikipedia</a:t>
            </a:r>
            <a:endParaRPr lang="en-US" sz="2800" dirty="0">
              <a:solidFill>
                <a:srgbClr val="EC7830"/>
              </a:solidFill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0799" y="-161006"/>
            <a:ext cx="19177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smtClean="0">
                <a:solidFill>
                  <a:srgbClr val="EC783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“</a:t>
            </a:r>
            <a:endParaRPr lang="en-US" sz="28700" dirty="0">
              <a:solidFill>
                <a:srgbClr val="EC783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 l="5097" t="5628" r="24524" b="2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3670" y="5381894"/>
            <a:ext cx="849264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spc="-3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ZERO WASTE TO LANDFILL</a:t>
            </a:r>
            <a:endParaRPr lang="en-US" sz="66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5766" y="368299"/>
            <a:ext cx="9144000" cy="2856015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358" y="166297"/>
            <a:ext cx="4180953" cy="1191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600" spc="-3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DEFINITIONS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83774" y="1300337"/>
            <a:ext cx="836676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lnSpc>
                <a:spcPct val="115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UL Validation</a:t>
            </a:r>
          </a:p>
          <a:p>
            <a:pPr marL="1028700" lvl="1" indent="-571500">
              <a:lnSpc>
                <a:spcPct val="115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SCS Global Services</a:t>
            </a:r>
          </a:p>
          <a:p>
            <a:pPr marL="1028700" lvl="1" indent="-571500">
              <a:lnSpc>
                <a:spcPct val="115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U.S. Zero Waste Business Council (USZWB)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AA251-8961-4BE7-B9AA-05B78C098D5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cheese-plant-425x282.jpg"/>
          <p:cNvPicPr>
            <a:picLocks noChangeAspect="1"/>
          </p:cNvPicPr>
          <p:nvPr/>
        </p:nvPicPr>
        <p:blipFill>
          <a:blip r:embed="rId2" cstate="print"/>
          <a:srcRect t="-497" r="12376"/>
          <a:stretch>
            <a:fillRect/>
          </a:stretch>
        </p:blipFill>
        <p:spPr>
          <a:xfrm>
            <a:off x="-157660" y="-220717"/>
            <a:ext cx="9301660" cy="70787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26128" y="447645"/>
            <a:ext cx="9270128" cy="1015663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spc="-3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What are Businesses Doing?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g-gray2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6850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FF"/>
                </a:solidFill>
                <a:latin typeface="Arial" pitchFamily="34" charset="0"/>
              </a:rPr>
              <a:t>Zero Waste to Landfill </a:t>
            </a:r>
            <a:r>
              <a:rPr lang="en-US" sz="6000" b="1" dirty="0" smtClean="0">
                <a:solidFill>
                  <a:srgbClr val="F79646"/>
                </a:solidFill>
                <a:latin typeface="Arial" pitchFamily="34" charset="0"/>
              </a:rPr>
              <a:t>Increases </a:t>
            </a:r>
            <a:r>
              <a:rPr lang="en-US" sz="6000" b="1" dirty="0" smtClean="0">
                <a:solidFill>
                  <a:srgbClr val="FFFFFF"/>
                </a:solidFill>
                <a:latin typeface="Arial" pitchFamily="34" charset="0"/>
              </a:rPr>
              <a:t>Profits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28986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More Recycling 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Wingdings" panose="05000000000000000000" pitchFamily="2" charset="2"/>
              </a:rPr>
              <a:t>= More Revenue</a:t>
            </a:r>
          </a:p>
          <a:p>
            <a:pPr lvl="1" algn="ctr"/>
            <a:endParaRPr lang="en-US" sz="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sym typeface="Wingdings" panose="05000000000000000000" pitchFamily="2" charset="2"/>
            </a:endParaRPr>
          </a:p>
          <a:p>
            <a:pPr lvl="1" algn="ctr"/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Less Trash 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Wingdings" panose="05000000000000000000" pitchFamily="2" charset="2"/>
              </a:rPr>
              <a:t>= Less Costs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 l="6987" t="433" r="18478" b="34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44353"/>
            <a:ext cx="9144000" cy="89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600" b="1" spc="-3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A PRACTICAL APPROACH TO RECYCLING</a:t>
            </a:r>
            <a:endParaRPr lang="en-US" sz="4600" b="1" spc="-3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55834" y="3428989"/>
            <a:ext cx="2539647" cy="2404252"/>
          </a:xfrm>
          <a:prstGeom prst="ellipse">
            <a:avLst/>
          </a:prstGeom>
          <a:solidFill>
            <a:schemeClr val="bg1">
              <a:alpha val="38000"/>
            </a:schemeClr>
          </a:solidFill>
          <a:ln w="28575" cmpd="sng">
            <a:solidFill>
              <a:srgbClr val="EA6D1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70000"/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Recycle More</a:t>
            </a:r>
          </a:p>
        </p:txBody>
      </p:sp>
      <p:sp>
        <p:nvSpPr>
          <p:cNvPr id="9" name="Oval 8"/>
          <p:cNvSpPr/>
          <p:nvPr/>
        </p:nvSpPr>
        <p:spPr>
          <a:xfrm>
            <a:off x="6029695" y="3428989"/>
            <a:ext cx="2539647" cy="2404252"/>
          </a:xfrm>
          <a:prstGeom prst="ellipse">
            <a:avLst/>
          </a:prstGeom>
          <a:solidFill>
            <a:schemeClr val="bg1">
              <a:alpha val="38000"/>
            </a:schemeClr>
          </a:solidFill>
          <a:ln w="28575" cmpd="sng">
            <a:solidFill>
              <a:srgbClr val="EA6D1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70000"/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Recycle</a:t>
            </a:r>
          </a:p>
          <a:p>
            <a:pPr algn="ctr">
              <a:buSzPct val="70000"/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Smarter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g-gray2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265423"/>
            <a:ext cx="9144000" cy="925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5000" b="1" spc="-3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IDENTIFY RECYLABLES IN TRASH</a:t>
            </a:r>
            <a:endParaRPr lang="en-US" sz="5000" b="1" spc="-300" dirty="0">
              <a:solidFill>
                <a:srgbClr val="F7964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 cstate="print"/>
          <a:srcRect l="3732"/>
          <a:stretch>
            <a:fillRect/>
          </a:stretch>
        </p:blipFill>
        <p:spPr bwMode="auto">
          <a:xfrm>
            <a:off x="2869292" y="1642730"/>
            <a:ext cx="3660382" cy="2345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b="15718"/>
          <a:stretch>
            <a:fillRect/>
          </a:stretch>
        </p:blipFill>
        <p:spPr bwMode="auto">
          <a:xfrm>
            <a:off x="6585" y="4007067"/>
            <a:ext cx="3561671" cy="2850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4072" y="1646464"/>
            <a:ext cx="2924130" cy="233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/>
          <a:srcRect l="13280" t="11813" b="18838"/>
          <a:stretch>
            <a:fillRect/>
          </a:stretch>
        </p:blipFill>
        <p:spPr bwMode="auto">
          <a:xfrm>
            <a:off x="3279199" y="4004427"/>
            <a:ext cx="4096401" cy="2853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7" cstate="print"/>
          <a:srcRect b="13298"/>
          <a:stretch>
            <a:fillRect/>
          </a:stretch>
        </p:blipFill>
        <p:spPr bwMode="auto">
          <a:xfrm>
            <a:off x="6495347" y="3979979"/>
            <a:ext cx="2654300" cy="287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 l="16555" r="19715" b="18152"/>
          <a:stretch>
            <a:fillRect/>
          </a:stretch>
        </p:blipFill>
        <p:spPr bwMode="auto">
          <a:xfrm>
            <a:off x="15729" y="1658550"/>
            <a:ext cx="2837830" cy="2345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g-gray2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265423"/>
            <a:ext cx="914400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5000" b="1" spc="-3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IDENTIFY WASTE PATH</a:t>
            </a:r>
            <a:endParaRPr lang="en-US" sz="5000" b="1" spc="-300" dirty="0">
              <a:solidFill>
                <a:srgbClr val="F7964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253284" y="1450382"/>
            <a:ext cx="8559644" cy="4645618"/>
            <a:chOff x="111390" y="1450382"/>
            <a:chExt cx="8559644" cy="4645618"/>
          </a:xfrm>
        </p:grpSpPr>
        <p:pic>
          <p:nvPicPr>
            <p:cNvPr id="10" name="Picture 4" descr="http://www.johnstonservicesinc.com/images/Equipment/RefrigerationPlantArrows.gif"/>
            <p:cNvPicPr>
              <a:picLocks noChangeAspect="1" noChangeArrowheads="1"/>
            </p:cNvPicPr>
            <p:nvPr/>
          </p:nvPicPr>
          <p:blipFill>
            <a:blip r:embed="rId3" cstate="print"/>
            <a:srcRect r="24070"/>
            <a:stretch>
              <a:fillRect/>
            </a:stretch>
          </p:blipFill>
          <p:spPr bwMode="auto">
            <a:xfrm>
              <a:off x="111390" y="1450382"/>
              <a:ext cx="8559644" cy="4645618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885854" y="4795198"/>
              <a:ext cx="972118" cy="2408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72775" y="5111370"/>
              <a:ext cx="972118" cy="2408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84212" y="4688289"/>
              <a:ext cx="1311038" cy="26584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545</Words>
  <Application>Microsoft Office PowerPoint</Application>
  <PresentationFormat>On-screen Show (4:3)</PresentationFormat>
  <Paragraphs>132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  <vt:variant>
        <vt:lpstr>Custom Shows</vt:lpstr>
      </vt:variant>
      <vt:variant>
        <vt:i4>1</vt:i4>
      </vt:variant>
    </vt:vector>
  </HeadingPairs>
  <TitlesOfParts>
    <vt:vector size="28" baseType="lpstr">
      <vt:lpstr>Office Theme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FMI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E. McDonnell  (FMI)</dc:creator>
  <cp:lastModifiedBy>Teena M. Pham  (FMI)</cp:lastModifiedBy>
  <cp:revision>31</cp:revision>
  <dcterms:created xsi:type="dcterms:W3CDTF">2013-06-18T13:13:33Z</dcterms:created>
  <dcterms:modified xsi:type="dcterms:W3CDTF">2014-08-20T17:06:00Z</dcterms:modified>
</cp:coreProperties>
</file>