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74" r:id="rId2"/>
    <p:sldId id="286" r:id="rId3"/>
    <p:sldId id="287" r:id="rId4"/>
    <p:sldId id="288" r:id="rId5"/>
    <p:sldId id="289" r:id="rId6"/>
    <p:sldId id="277" r:id="rId7"/>
    <p:sldId id="280" r:id="rId8"/>
    <p:sldId id="279" r:id="rId9"/>
    <p:sldId id="282" r:id="rId10"/>
    <p:sldId id="283" r:id="rId11"/>
    <p:sldId id="284" r:id="rId12"/>
    <p:sldId id="285" r:id="rId13"/>
    <p:sldId id="291" r:id="rId14"/>
    <p:sldId id="294" r:id="rId15"/>
    <p:sldId id="292" r:id="rId16"/>
    <p:sldId id="293" r:id="rId17"/>
    <p:sldId id="265" r:id="rId18"/>
    <p:sldId id="266" r:id="rId19"/>
    <p:sldId id="295" r:id="rId20"/>
    <p:sldId id="267" r:id="rId21"/>
    <p:sldId id="268" r:id="rId22"/>
    <p:sldId id="271" r:id="rId23"/>
    <p:sldId id="273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47318" autoAdjust="0"/>
  </p:normalViewPr>
  <p:slideViewPr>
    <p:cSldViewPr snapToGrid="0">
      <p:cViewPr varScale="1">
        <p:scale>
          <a:sx n="41" d="100"/>
          <a:sy n="41" d="100"/>
        </p:scale>
        <p:origin x="-19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82"/>
    </p:cViewPr>
  </p:sorterViewPr>
  <p:notesViewPr>
    <p:cSldViewPr snapToGrid="0">
      <p:cViewPr>
        <p:scale>
          <a:sx n="70" d="100"/>
          <a:sy n="70" d="100"/>
        </p:scale>
        <p:origin x="-2424" y="93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44DB1F-7759-4728-B2DD-2A0DF1625D8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6DB2B9-DCF1-4F42-88A8-A3ECCA85F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38F340-3489-467E-941E-86B014A3B681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2928B5-71B1-48AF-8FC8-FA306A647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5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6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0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3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71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5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91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6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28B5-71B1-48AF-8FC8-FA306A6472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3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7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BB79-5A2F-4906-BA4E-0EB5E9762C67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91EF-7B38-4FA0-A3ED-1AA4C02BE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ate@sustainabilitypartnersinc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akaralius@boodlaw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15359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+mn-lt"/>
              </a:rPr>
              <a:t>Sustainability &amp; Big Data</a:t>
            </a:r>
            <a:br>
              <a:rPr lang="en-US" sz="6600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377" y="3237721"/>
            <a:ext cx="9509050" cy="33297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/>
              <a:t>Audra </a:t>
            </a:r>
            <a:r>
              <a:rPr lang="en-US" sz="2000" b="1" dirty="0" err="1" smtClean="0"/>
              <a:t>Pavilcius</a:t>
            </a:r>
            <a:r>
              <a:rPr lang="en-US" sz="2000" b="1" dirty="0" smtClean="0"/>
              <a:t> Karalius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/>
              <a:t>Sustainability Counsel </a:t>
            </a:r>
            <a:r>
              <a:rPr lang="en-US" sz="1000" dirty="0"/>
              <a:t>at Boodell &amp; Domanskis</a:t>
            </a:r>
            <a:r>
              <a:rPr lang="en-US" sz="1000" dirty="0" smtClean="0"/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/>
              <a:t>&amp;</a:t>
            </a:r>
            <a:endParaRPr lang="en-US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/>
              <a:t>Katherine W. Schrank, J.D.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/>
              <a:t> </a:t>
            </a:r>
            <a:r>
              <a:rPr lang="en-US" sz="1000" dirty="0"/>
              <a:t>Founder and CEO of Sustainability Partners Inc. (SPI</a:t>
            </a:r>
            <a:r>
              <a:rPr lang="en-US" sz="1000" dirty="0" smtClean="0"/>
              <a:t>)</a:t>
            </a:r>
          </a:p>
          <a:p>
            <a:endParaRPr lang="en-US" sz="1000" dirty="0" smtClean="0"/>
          </a:p>
          <a:p>
            <a:r>
              <a:rPr lang="en-US" sz="1800" dirty="0" smtClean="0">
                <a:solidFill>
                  <a:schemeClr val="accent4"/>
                </a:solidFill>
              </a:rPr>
              <a:t>Presented at 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The Global Sustainability Summit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August 15, 2014</a:t>
            </a:r>
          </a:p>
          <a:p>
            <a:r>
              <a:rPr lang="en-US" sz="1800" dirty="0" smtClean="0">
                <a:solidFill>
                  <a:schemeClr val="accent4"/>
                </a:solidFill>
              </a:rPr>
              <a:t>Boston, MA</a:t>
            </a:r>
            <a:endParaRPr lang="en-US" sz="1800" dirty="0">
              <a:solidFill>
                <a:schemeClr val="accent4"/>
              </a:solidFill>
            </a:endParaRPr>
          </a:p>
        </p:txBody>
      </p:sp>
      <p:pic>
        <p:nvPicPr>
          <p:cNvPr id="5" name="Picture 2" descr="P:\DATA\DOCS\FORMS\MARKET\00235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4" y="5394960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4" y="5834743"/>
            <a:ext cx="3696244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27" y="365125"/>
            <a:ext cx="10644673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Current </a:t>
            </a:r>
            <a:r>
              <a:rPr lang="en-US" sz="3600" b="1" dirty="0">
                <a:latin typeface="+mn-lt"/>
              </a:rPr>
              <a:t>Environmental KPIs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Top 6 U.S. Meat, Dairy, Poultry &amp; Fishing Companies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5997"/>
              </p:ext>
            </p:extLst>
          </p:nvPr>
        </p:nvGraphicFramePr>
        <p:xfrm>
          <a:off x="750626" y="2320118"/>
          <a:ext cx="10290412" cy="32426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21374"/>
                <a:gridCol w="770709"/>
                <a:gridCol w="927462"/>
                <a:gridCol w="1162595"/>
                <a:gridCol w="888274"/>
                <a:gridCol w="701040"/>
                <a:gridCol w="2018958"/>
              </a:tblGrid>
              <a:tr h="958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TOP 6 </a:t>
                      </a:r>
                      <a:r>
                        <a:rPr lang="en-US" sz="1400" b="1" u="none" strike="noStrike" dirty="0">
                          <a:effectLst/>
                        </a:rPr>
                        <a:t>U.S. MEAT, POULTRY, DAIRY &amp; FISHING COMPANIES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ESG Disc Score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GHG Emissions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Energy </a:t>
                      </a:r>
                      <a:r>
                        <a:rPr lang="en-US" sz="1400" b="1" u="none" strike="noStrike" dirty="0" smtClean="0">
                          <a:effectLst/>
                        </a:rPr>
                        <a:t>Consumption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Total Water </a:t>
                      </a:r>
                      <a:r>
                        <a:rPr lang="en-US" sz="1400" b="1" u="none" strike="noStrike" dirty="0">
                          <a:effectLst/>
                        </a:rPr>
                        <a:t>Use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Waste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Investment </a:t>
                      </a:r>
                      <a:r>
                        <a:rPr lang="en-US" sz="1400" b="1" u="none" strike="noStrike" dirty="0">
                          <a:effectLst/>
                        </a:rPr>
                        <a:t>in </a:t>
                      </a:r>
                      <a:endParaRPr lang="en-US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Operational Sustainability 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COMPANY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</a:t>
                      </a:r>
                      <a:r>
                        <a:rPr lang="en-US" sz="1400" u="none" strike="noStrike" dirty="0" smtClean="0">
                          <a:effectLst/>
                        </a:rPr>
                        <a:t>767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1.96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18,171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$3,400,000.00 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7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COMPANY B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</a:t>
                      </a:r>
                      <a:r>
                        <a:rPr lang="en-US" sz="1400" u="none" strike="noStrike" dirty="0" smtClean="0">
                          <a:effectLst/>
                        </a:rPr>
                        <a:t>408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1.10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 6,963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0.21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470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COMPANY C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</a:t>
                      </a:r>
                      <a:r>
                        <a:rPr lang="en-US" sz="1400" u="none" strike="noStrike" dirty="0" smtClean="0">
                          <a:effectLst/>
                        </a:rPr>
                        <a:t>5,200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    92,293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$1,900,000.00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74782"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COMPANY D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4782">
                <a:tc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COMPANY E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NA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23833" y="5964072"/>
            <a:ext cx="1115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/>
                </a:solidFill>
              </a:rPr>
              <a:t>What questions does this ESG benchmark raise for you? </a:t>
            </a:r>
            <a:endParaRPr lang="en-US" sz="32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Current </a:t>
            </a:r>
            <a:r>
              <a:rPr lang="en-US" sz="3600" b="1" dirty="0">
                <a:latin typeface="+mn-lt"/>
              </a:rPr>
              <a:t>Environmental KPIs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Top 4 Global  Restaurant Companies</a:t>
            </a:r>
            <a:endParaRPr lang="en-US" sz="3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42393"/>
            <a:ext cx="1217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What questions do the disclosure gaps raise for you? </a:t>
            </a:r>
            <a:endParaRPr lang="en-US" sz="3200" b="1" i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7257"/>
              </p:ext>
            </p:extLst>
          </p:nvPr>
        </p:nvGraphicFramePr>
        <p:xfrm>
          <a:off x="1341120" y="2661316"/>
          <a:ext cx="9631680" cy="19647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23380"/>
                <a:gridCol w="1542980"/>
                <a:gridCol w="1584960"/>
                <a:gridCol w="1356360"/>
                <a:gridCol w="1524000"/>
              </a:tblGrid>
              <a:tr h="615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Top 4 </a:t>
                      </a:r>
                      <a:r>
                        <a:rPr lang="en-US" sz="1400" b="1" u="none" strike="noStrike" dirty="0">
                          <a:effectLst/>
                        </a:rPr>
                        <a:t>Global Restaurant Companies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GHG </a:t>
                      </a:r>
                      <a:r>
                        <a:rPr lang="en-US" sz="1400" b="1" u="none" strike="noStrike" dirty="0" smtClean="0">
                          <a:effectLst/>
                        </a:rPr>
                        <a:t>Intensity/Sales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Water Intensity/Sales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Waste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Investment </a:t>
                      </a:r>
                      <a:r>
                        <a:rPr lang="en-US" sz="1400" b="1" u="none" strike="noStrike" dirty="0">
                          <a:effectLst/>
                        </a:rPr>
                        <a:t>in </a:t>
                      </a:r>
                      <a:r>
                        <a:rPr lang="en-US" sz="1400" b="1" u="none" strike="noStrike" dirty="0" smtClean="0">
                          <a:effectLst/>
                        </a:rPr>
                        <a:t>Operational Sustainability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Company 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Company B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Company C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8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Company D 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N/A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Current Social &amp; Governance KPIs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Top 4 Global  Restaurant Companies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81433"/>
            <a:ext cx="1217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What questions do the disclosure gaps raise for you?</a:t>
            </a:r>
            <a:r>
              <a:rPr lang="en-US" sz="3200" b="1" i="1" dirty="0" smtClean="0">
                <a:solidFill>
                  <a:schemeClr val="accent5"/>
                </a:solidFill>
              </a:rPr>
              <a:t> </a:t>
            </a:r>
            <a:endParaRPr lang="en-US" sz="3200" b="1" i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31126"/>
              </p:ext>
            </p:extLst>
          </p:nvPr>
        </p:nvGraphicFramePr>
        <p:xfrm>
          <a:off x="641445" y="2438269"/>
          <a:ext cx="11027392" cy="2230755"/>
        </p:xfrm>
        <a:graphic>
          <a:graphicData uri="http://schemas.openxmlformats.org/drawingml/2006/table">
            <a:tbl>
              <a:tblPr/>
              <a:tblGrid>
                <a:gridCol w="2546697"/>
                <a:gridCol w="1233556"/>
                <a:gridCol w="982815"/>
                <a:gridCol w="1285336"/>
                <a:gridCol w="1121740"/>
                <a:gridCol w="1126515"/>
                <a:gridCol w="1596658"/>
                <a:gridCol w="1134075"/>
              </a:tblGrid>
              <a:tr h="485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4 Top Global Restaurant Companies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% Women 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Employed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% Women Mgt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% Women on 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Board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% Minority 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Employed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% Minority Mgt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Community </a:t>
                      </a:r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Spend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% Indep Directors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Company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 $ 21,700,000.00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Company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 $ 12,747,000.00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Company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 N/A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Company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 $ 60,000,000.00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Current </a:t>
            </a:r>
            <a:r>
              <a:rPr lang="en-US" sz="3600" b="1" dirty="0">
                <a:latin typeface="+mn-lt"/>
              </a:rPr>
              <a:t>Environmental KPIs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Top 7 U.S. Processed Food Companies</a:t>
            </a:r>
            <a:endParaRPr lang="en-US" sz="3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833" y="5964072"/>
            <a:ext cx="1115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/>
                </a:solidFill>
              </a:rPr>
              <a:t>What questions does this ESG benchmark raise for you?</a:t>
            </a:r>
            <a:r>
              <a:rPr lang="en-US" sz="3200" i="1" dirty="0" smtClean="0">
                <a:solidFill>
                  <a:schemeClr val="accent4"/>
                </a:solidFill>
              </a:rPr>
              <a:t> </a:t>
            </a:r>
            <a:endParaRPr lang="en-US" sz="3200" i="1" dirty="0">
              <a:solidFill>
                <a:schemeClr val="accent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55851"/>
              </p:ext>
            </p:extLst>
          </p:nvPr>
        </p:nvGraphicFramePr>
        <p:xfrm>
          <a:off x="1323833" y="1560059"/>
          <a:ext cx="9230956" cy="39676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4174"/>
                <a:gridCol w="1052548"/>
                <a:gridCol w="975948"/>
                <a:gridCol w="1197181"/>
                <a:gridCol w="745739"/>
                <a:gridCol w="1397681"/>
                <a:gridCol w="2537685"/>
              </a:tblGrid>
              <a:tr h="822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baseline="0" dirty="0">
                          <a:effectLst/>
                        </a:rPr>
                        <a:t>PROCESSED FOODS (7)</a:t>
                      </a:r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ESG Disc Score</a:t>
                      </a:r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GHG Emissions</a:t>
                      </a:r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 dirty="0">
                          <a:effectLst/>
                          <a:latin typeface="+mn-lt"/>
                        </a:rPr>
                        <a:t>GHG 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+mn-lt"/>
                        </a:rPr>
                        <a:t>Intensity/Sales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Total Water </a:t>
                      </a:r>
                      <a:r>
                        <a:rPr lang="en-US" sz="1400" b="1" u="none" strike="noStrike" baseline="0" dirty="0">
                          <a:effectLst/>
                        </a:rPr>
                        <a:t>Use</a:t>
                      </a:r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effectLst/>
                          <a:latin typeface="+mn-lt"/>
                        </a:rPr>
                        <a:t>Water Intensity/Sales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 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Investment </a:t>
                      </a:r>
                      <a:r>
                        <a:rPr lang="en-US" sz="1400" b="1" u="none" strike="noStrike" baseline="0" dirty="0">
                          <a:effectLst/>
                        </a:rPr>
                        <a:t>in 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Operational Sustainability </a:t>
                      </a:r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A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48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769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24,820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3,083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$16,000,000.00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B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48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1,924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49,697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3,222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NA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637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C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42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1,011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16,200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 NA 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637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D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36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326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6,473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974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NA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637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E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26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NA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637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F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26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NA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69637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baseline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baseline="0" dirty="0" smtClean="0">
                          <a:effectLst/>
                        </a:rPr>
                        <a:t>COMPANY 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19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NA</a:t>
                      </a:r>
                      <a:endParaRPr lang="en-US" sz="1400" b="0" i="0" u="none" strike="noStrike" baseline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NA </a:t>
                      </a:r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Current </a:t>
            </a:r>
            <a:r>
              <a:rPr lang="en-US" sz="3600" b="1" dirty="0">
                <a:latin typeface="+mn-lt"/>
              </a:rPr>
              <a:t>Environmental KPIs 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Top 4 U.S. Household Products Food Companies</a:t>
            </a:r>
            <a:endParaRPr lang="en-US" sz="3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833" y="5964072"/>
            <a:ext cx="1115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/>
                </a:solidFill>
              </a:rPr>
              <a:t>What questions does this ESG benchmark raise for you?</a:t>
            </a:r>
            <a:r>
              <a:rPr lang="en-US" sz="3200" i="1" dirty="0" smtClean="0">
                <a:solidFill>
                  <a:schemeClr val="accent4"/>
                </a:solidFill>
              </a:rPr>
              <a:t> </a:t>
            </a:r>
            <a:endParaRPr lang="en-US" sz="3200" i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95810"/>
              </p:ext>
            </p:extLst>
          </p:nvPr>
        </p:nvGraphicFramePr>
        <p:xfrm>
          <a:off x="1371598" y="2129245"/>
          <a:ext cx="8739052" cy="30645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28478"/>
                <a:gridCol w="1169422"/>
                <a:gridCol w="1252925"/>
                <a:gridCol w="1232022"/>
                <a:gridCol w="1078326"/>
                <a:gridCol w="1477879"/>
              </a:tblGrid>
              <a:tr h="637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Household Products </a:t>
                      </a:r>
                      <a:endParaRPr lang="en-US" sz="1400" b="1" u="none" strike="noStrike" baseline="0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(</a:t>
                      </a:r>
                      <a:r>
                        <a:rPr lang="en-US" sz="1400" b="1" u="none" strike="noStrike" baseline="0" dirty="0">
                          <a:effectLst/>
                        </a:rPr>
                        <a:t>13 securities)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ESG Disc Score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 Total GHG Emissions 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GHG Scope 3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 Tot 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Water </a:t>
                      </a:r>
                      <a:r>
                        <a:rPr lang="en-US" sz="1400" b="1" u="none" strike="noStrike" baseline="0" dirty="0">
                          <a:effectLst/>
                        </a:rPr>
                        <a:t>Use 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</a:rPr>
                        <a:t> Water Intensity/Sales </a:t>
                      </a:r>
                      <a:endParaRPr lang="en-US" sz="1400" b="1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296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COMPANY 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71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  671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511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             8,775 </a:t>
                      </a:r>
                      <a:endParaRPr lang="en-US" sz="1400" b="0" i="0" u="none" strike="noStrike" baseline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      504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effectLst/>
                          <a:latin typeface="+mn-lt"/>
                        </a:rPr>
                        <a:t>COMPANY B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57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5,101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93,000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   4,397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637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COMPANY C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48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1,953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43,490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      659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7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COMPANY D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45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5,700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NA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74,300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                  883 </a:t>
                      </a:r>
                      <a:endParaRPr lang="en-US" sz="14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56" y="327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ESG Data for Your Value Chain Data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b="1" i="1" dirty="0" smtClean="0"/>
              <a:t>from your point of view</a:t>
            </a:r>
            <a:endParaRPr lang="en-US" sz="32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2" y="1562949"/>
            <a:ext cx="7430729" cy="50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6192" y="2286000"/>
            <a:ext cx="4321277" cy="619433"/>
          </a:xfrm>
          <a:prstGeom prst="rightArrow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480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ESG Data For Your Value Chain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3200" b="1" i="1" dirty="0" smtClean="0"/>
              <a:t>from your stakeholders’ perspective</a:t>
            </a:r>
            <a:endParaRPr lang="en-US" sz="3200" b="1" dirty="0"/>
          </a:p>
        </p:txBody>
      </p:sp>
      <p:pic>
        <p:nvPicPr>
          <p:cNvPr id="5" name="Picture 2" descr="C:\Users\kschrank\Documents\Sustainabilty Partners Consulting\Baxter\BenchmarkRsch\Biogen\BiogenSupplyChain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3" y="1559930"/>
            <a:ext cx="7498081" cy="50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6192" y="2286000"/>
            <a:ext cx="5719918" cy="619433"/>
          </a:xfrm>
          <a:prstGeom prst="rightArrow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Looking at these charts of data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114"/>
            <a:ext cx="8455089" cy="428284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We see there is a lot of data, but it’s a basket of fruit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Consider </a:t>
            </a:r>
            <a:r>
              <a:rPr lang="en-US" b="1" dirty="0">
                <a:solidFill>
                  <a:schemeClr val="accent4"/>
                </a:solidFill>
              </a:rPr>
              <a:t>what the data means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you actually making progress in becoming more </a:t>
            </a:r>
            <a:r>
              <a:rPr lang="en-US" dirty="0" smtClean="0"/>
              <a:t>sustainable?</a:t>
            </a:r>
          </a:p>
          <a:p>
            <a:pPr lvl="1"/>
            <a:r>
              <a:rPr lang="en-US" dirty="0" smtClean="0"/>
              <a:t>How can this data help you tie your sustainability efforts to your corporate strategic marketing and customer preferences? </a:t>
            </a:r>
          </a:p>
          <a:p>
            <a:pPr lvl="1"/>
            <a:r>
              <a:rPr lang="en-US" dirty="0" smtClean="0"/>
              <a:t>How does this data affect your financial performance?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89" y="1341120"/>
            <a:ext cx="1828802" cy="19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62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So what does the company sustainability/CSR leader do with this information?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1901"/>
            <a:ext cx="10515600" cy="35550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Validate that the data is correct</a:t>
            </a:r>
          </a:p>
          <a:p>
            <a:r>
              <a:rPr lang="en-US" sz="3600" b="1" dirty="0" smtClean="0">
                <a:solidFill>
                  <a:schemeClr val="accent4"/>
                </a:solidFill>
              </a:rPr>
              <a:t>Correct any incorrect data</a:t>
            </a:r>
          </a:p>
          <a:p>
            <a:r>
              <a:rPr lang="en-US" sz="3600" b="1" dirty="0" smtClean="0">
                <a:solidFill>
                  <a:schemeClr val="accent4"/>
                </a:solidFill>
              </a:rPr>
              <a:t>Consider filling in the data gaps if needed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564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What </a:t>
            </a:r>
            <a:r>
              <a:rPr lang="en-US" sz="3600" b="1" dirty="0">
                <a:latin typeface="+mn-lt"/>
              </a:rPr>
              <a:t>action should you take as a result of the insights gained from ESG data?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8007"/>
            <a:ext cx="10515600" cy="3918955"/>
          </a:xfrm>
        </p:spPr>
        <p:txBody>
          <a:bodyPr/>
          <a:lstStyle/>
          <a:p>
            <a:r>
              <a:rPr lang="en-US" sz="3200" b="1" dirty="0">
                <a:solidFill>
                  <a:schemeClr val="accent4"/>
                </a:solidFill>
              </a:rPr>
              <a:t>Consider how your supply or value chain affects the data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Consider how you affect your customers’ value chains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Consider how this data makes you look to your stakeholders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Consider what information you want or need to become more sustainable?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2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93306"/>
            <a:ext cx="10599057" cy="132526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Sustainability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408" y="1675936"/>
            <a:ext cx="4624563" cy="456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4"/>
                </a:solidFill>
              </a:rPr>
              <a:t>“...</a:t>
            </a:r>
            <a:r>
              <a:rPr lang="en-US" sz="3200" b="1" i="1" dirty="0" smtClean="0">
                <a:solidFill>
                  <a:schemeClr val="accent4"/>
                </a:solidFill>
              </a:rPr>
              <a:t>actions</a:t>
            </a:r>
            <a:r>
              <a:rPr lang="en-US" sz="3200" b="1" dirty="0" smtClean="0">
                <a:solidFill>
                  <a:schemeClr val="accent4"/>
                </a:solidFill>
              </a:rPr>
              <a:t> that meet the needs of the present without compromising the ability of the future generations to meet their own needs...”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600" i="1" dirty="0" smtClean="0"/>
              <a:t>World Commission on Environment and Development 1987 ( the Bruntland Report)</a:t>
            </a:r>
          </a:p>
          <a:p>
            <a:pPr algn="r">
              <a:spcBef>
                <a:spcPts val="0"/>
              </a:spcBef>
              <a:buNone/>
            </a:pPr>
            <a:endParaRPr lang="en-US" sz="1600" i="1" dirty="0" smtClean="0"/>
          </a:p>
          <a:p>
            <a:pPr algn="r">
              <a:spcBef>
                <a:spcPts val="0"/>
              </a:spcBef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6234" y="646539"/>
            <a:ext cx="32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1212408"/>
            <a:ext cx="520337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Numbers may speak for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553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But ……..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Data is subject </a:t>
            </a:r>
            <a:r>
              <a:rPr lang="en-US" b="1" dirty="0">
                <a:solidFill>
                  <a:schemeClr val="accent4"/>
                </a:solidFill>
              </a:rPr>
              <a:t>to </a:t>
            </a:r>
            <a:r>
              <a:rPr lang="en-US" b="1" dirty="0" smtClean="0">
                <a:solidFill>
                  <a:schemeClr val="accent4"/>
                </a:solidFill>
              </a:rPr>
              <a:t>“biased” interpretation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Data can </a:t>
            </a:r>
            <a:r>
              <a:rPr lang="en-US" b="1" dirty="0">
                <a:solidFill>
                  <a:schemeClr val="accent4"/>
                </a:solidFill>
              </a:rPr>
              <a:t>lead to incomplete or partially correct conclusions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Data, especially big data, can blur the distinction between correlation </a:t>
            </a:r>
            <a:r>
              <a:rPr lang="en-US" b="1" dirty="0">
                <a:solidFill>
                  <a:schemeClr val="accent4"/>
                </a:solidFill>
              </a:rPr>
              <a:t>and </a:t>
            </a:r>
            <a:r>
              <a:rPr lang="en-US" b="1" dirty="0" smtClean="0">
                <a:solidFill>
                  <a:schemeClr val="accent4"/>
                </a:solidFill>
              </a:rPr>
              <a:t>causation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Data </a:t>
            </a:r>
            <a:r>
              <a:rPr lang="en-US" b="1" dirty="0">
                <a:solidFill>
                  <a:schemeClr val="accent4"/>
                </a:solidFill>
              </a:rPr>
              <a:t>does not unambiguously tell us if a company’s sustainability efforts are succeeding </a:t>
            </a:r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3000" b="1" i="1" dirty="0" smtClean="0">
                <a:solidFill>
                  <a:schemeClr val="accent4">
                    <a:lumMod val="50000"/>
                  </a:schemeClr>
                </a:solidFill>
              </a:rPr>
              <a:t>How do we get data to </a:t>
            </a:r>
            <a:r>
              <a:rPr lang="en-US" sz="3000" b="1" i="1" dirty="0">
                <a:solidFill>
                  <a:schemeClr val="accent4">
                    <a:lumMod val="50000"/>
                  </a:schemeClr>
                </a:solidFill>
              </a:rPr>
              <a:t>take </a:t>
            </a:r>
            <a:r>
              <a:rPr lang="en-US" sz="3000" b="1" i="1" dirty="0" smtClean="0">
                <a:solidFill>
                  <a:schemeClr val="accent4">
                    <a:lumMod val="50000"/>
                  </a:schemeClr>
                </a:solidFill>
              </a:rPr>
              <a:t>reflect the complex reality in </a:t>
            </a:r>
            <a:r>
              <a:rPr lang="en-US" sz="3000" b="1" i="1" dirty="0">
                <a:solidFill>
                  <a:schemeClr val="accent4">
                    <a:lumMod val="50000"/>
                  </a:schemeClr>
                </a:solidFill>
              </a:rPr>
              <a:t>which we </a:t>
            </a:r>
            <a:r>
              <a:rPr lang="en-US" sz="3000" b="1" i="1" dirty="0" smtClean="0">
                <a:solidFill>
                  <a:schemeClr val="accent4">
                    <a:lumMod val="50000"/>
                  </a:schemeClr>
                </a:solidFill>
              </a:rPr>
              <a:t>operate?</a:t>
            </a:r>
            <a:endParaRPr lang="en-US" sz="3000" b="1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Conversations &amp; stories hold the key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80" y="1688841"/>
            <a:ext cx="10515600" cy="4581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4"/>
                </a:solidFill>
              </a:rPr>
              <a:t>A good sustainability story grounded in data, can </a:t>
            </a:r>
          </a:p>
          <a:p>
            <a:r>
              <a:rPr lang="en-US" dirty="0" smtClean="0"/>
              <a:t>Inspire your stakeholders with your </a:t>
            </a:r>
            <a:r>
              <a:rPr lang="en-US" dirty="0"/>
              <a:t>compelling </a:t>
            </a:r>
            <a:r>
              <a:rPr lang="en-US" dirty="0" smtClean="0"/>
              <a:t>sustainable future </a:t>
            </a:r>
            <a:r>
              <a:rPr lang="en-US" dirty="0"/>
              <a:t>vision.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ommunicate </a:t>
            </a:r>
            <a:r>
              <a:rPr lang="en-US" dirty="0"/>
              <a:t>what’s really behind the numbers </a:t>
            </a:r>
            <a:endParaRPr lang="en-US" dirty="0" smtClean="0"/>
          </a:p>
          <a:p>
            <a:r>
              <a:rPr lang="en-US" dirty="0" smtClean="0"/>
              <a:t>Present the “</a:t>
            </a:r>
            <a:r>
              <a:rPr lang="en-US" dirty="0"/>
              <a:t>uncountable” </a:t>
            </a:r>
            <a:r>
              <a:rPr lang="en-US" dirty="0" smtClean="0"/>
              <a:t>such as ethics</a:t>
            </a:r>
            <a:r>
              <a:rPr lang="en-US" dirty="0"/>
              <a:t>, </a:t>
            </a:r>
            <a:r>
              <a:rPr lang="en-US" dirty="0" smtClean="0"/>
              <a:t>values, culture, fairness</a:t>
            </a:r>
            <a:r>
              <a:rPr lang="en-US" dirty="0"/>
              <a:t>, </a:t>
            </a:r>
            <a:r>
              <a:rPr lang="en-US" dirty="0" smtClean="0"/>
              <a:t>trust</a:t>
            </a:r>
            <a:r>
              <a:rPr lang="en-US" dirty="0"/>
              <a:t>, community </a:t>
            </a:r>
            <a:endParaRPr lang="en-US" dirty="0" smtClean="0"/>
          </a:p>
          <a:p>
            <a:r>
              <a:rPr lang="en-US" dirty="0" smtClean="0"/>
              <a:t>Explain the “</a:t>
            </a:r>
            <a:r>
              <a:rPr lang="en-US" dirty="0"/>
              <a:t>why” </a:t>
            </a:r>
            <a:r>
              <a:rPr lang="en-US" dirty="0" smtClean="0"/>
              <a:t>which may not be obvious from the numbers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4"/>
                </a:solidFill>
              </a:rPr>
              <a:t>As </a:t>
            </a:r>
            <a:r>
              <a:rPr lang="en-US" b="1" i="1" dirty="0">
                <a:solidFill>
                  <a:schemeClr val="accent4"/>
                </a:solidFill>
              </a:rPr>
              <a:t>sustainability/ CSR leaders it is our job to use the big data to craft a more compelling sustainability </a:t>
            </a:r>
            <a:r>
              <a:rPr lang="en-US" b="1" i="1" dirty="0" smtClean="0">
                <a:solidFill>
                  <a:schemeClr val="accent4"/>
                </a:solidFill>
              </a:rPr>
              <a:t>conversation</a:t>
            </a:r>
            <a:endParaRPr lang="en-US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9754" y="1657350"/>
            <a:ext cx="977848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4"/>
                </a:solidFill>
              </a:rPr>
              <a:t>“Everything that can be counted does not necessarily count: </a:t>
            </a:r>
            <a:endParaRPr lang="en-US" sz="4000" b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/>
                </a:solidFill>
              </a:rPr>
              <a:t>everything </a:t>
            </a:r>
            <a:r>
              <a:rPr lang="en-US" sz="4000" b="1" dirty="0">
                <a:solidFill>
                  <a:schemeClr val="accent4"/>
                </a:solidFill>
              </a:rPr>
              <a:t>that counts cannot necessarily be </a:t>
            </a:r>
            <a:r>
              <a:rPr lang="en-US" sz="4000" b="1" dirty="0" smtClean="0">
                <a:solidFill>
                  <a:schemeClr val="accent4"/>
                </a:solidFill>
              </a:rPr>
              <a:t>counted.”</a:t>
            </a:r>
            <a:endParaRPr lang="en-US" sz="4000" b="1" dirty="0">
              <a:solidFill>
                <a:schemeClr val="accent4"/>
              </a:solidFill>
            </a:endParaRPr>
          </a:p>
          <a:p>
            <a:pPr marL="0" indent="0" algn="r">
              <a:buNone/>
            </a:pPr>
            <a:r>
              <a:rPr lang="en-US" i="1" dirty="0"/>
              <a:t>Albert Einstein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4"/>
                </a:solidFill>
                <a:latin typeface="+mn-lt"/>
              </a:rPr>
              <a:t>Thank you &amp; let’s continue the conversation!</a:t>
            </a:r>
            <a:endParaRPr lang="en-US" b="1" i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6196" y="1436914"/>
            <a:ext cx="473062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/>
              <a:t>Katherine W. Schrank, J.D</a:t>
            </a:r>
          </a:p>
          <a:p>
            <a:pPr marL="0" indent="0">
              <a:buNone/>
            </a:pPr>
            <a:r>
              <a:rPr lang="en-US" sz="2400" i="1" dirty="0"/>
              <a:t>IEMA Certified Sustainability Practitioner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Sustainability Partners, Inc.</a:t>
            </a:r>
          </a:p>
          <a:p>
            <a:pPr marL="0" indent="0">
              <a:buNone/>
            </a:pPr>
            <a:r>
              <a:rPr lang="en-US" sz="2400" dirty="0"/>
              <a:t>630-363-1133</a:t>
            </a:r>
          </a:p>
          <a:p>
            <a:pPr marL="0" indent="0">
              <a:buNone/>
            </a:pPr>
            <a:r>
              <a:rPr lang="en-US" sz="2400" u="sng" dirty="0">
                <a:hlinkClick r:id="rId3"/>
              </a:rPr>
              <a:t>kate@sustainabilitypartnersinc.com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Twitter: @</a:t>
            </a:r>
            <a:r>
              <a:rPr lang="en-US" sz="2400" dirty="0" err="1"/>
              <a:t>SustainPartners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4381" y="1940767"/>
            <a:ext cx="3606362" cy="4236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Audra Pavilcius Karalius</a:t>
            </a:r>
          </a:p>
          <a:p>
            <a:pPr marL="0" indent="0">
              <a:buNone/>
            </a:pPr>
            <a:r>
              <a:rPr lang="en-US" sz="2400" dirty="0" smtClean="0"/>
              <a:t>Boodell </a:t>
            </a:r>
            <a:r>
              <a:rPr lang="en-US" sz="2400" dirty="0"/>
              <a:t>&amp; Domanskis, LLC</a:t>
            </a:r>
          </a:p>
          <a:p>
            <a:pPr marL="0" indent="0">
              <a:buNone/>
            </a:pPr>
            <a:r>
              <a:rPr lang="en-US" sz="2400" dirty="0"/>
              <a:t>353 North Clark Street</a:t>
            </a:r>
          </a:p>
          <a:p>
            <a:pPr marL="0" indent="0">
              <a:buNone/>
            </a:pPr>
            <a:r>
              <a:rPr lang="en-US" sz="2400" dirty="0"/>
              <a:t>Suite 1800</a:t>
            </a:r>
          </a:p>
          <a:p>
            <a:pPr marL="0" indent="0">
              <a:buNone/>
            </a:pPr>
            <a:r>
              <a:rPr lang="en-US" sz="2400" dirty="0"/>
              <a:t>Chicago, Illinois 60654</a:t>
            </a:r>
          </a:p>
          <a:p>
            <a:pPr marL="0" indent="0">
              <a:buNone/>
            </a:pPr>
            <a:r>
              <a:rPr lang="en-US" sz="2400" dirty="0"/>
              <a:t>Direct: 312-219-8540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/>
                </a:solidFill>
                <a:hlinkClick r:id="rId4"/>
              </a:rPr>
              <a:t>akaralius@boodlaw.com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2" descr="P:\DATA\DOCS\FORMS\MARKET\002356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9" y="5485849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1" y="5910232"/>
            <a:ext cx="3199856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Big Data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720"/>
            <a:ext cx="10515600" cy="460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4"/>
                </a:solidFill>
              </a:rPr>
              <a:t>Collection of huge amounts of information + sophisticated analytics =  new insights, questions and opportunities </a:t>
            </a:r>
          </a:p>
          <a:p>
            <a:r>
              <a:rPr lang="en-US" b="1" dirty="0" smtClean="0"/>
              <a:t>Information</a:t>
            </a:r>
          </a:p>
          <a:p>
            <a:pPr lvl="1"/>
            <a:r>
              <a:rPr lang="en-US" dirty="0" smtClean="0"/>
              <a:t>from many varied unrelated sources</a:t>
            </a:r>
          </a:p>
          <a:p>
            <a:pPr lvl="1"/>
            <a:r>
              <a:rPr lang="en-US" dirty="0" smtClean="0"/>
              <a:t>All data in varied formats</a:t>
            </a:r>
          </a:p>
          <a:p>
            <a:r>
              <a:rPr lang="en-US" b="1" dirty="0" smtClean="0"/>
              <a:t> Analytics</a:t>
            </a:r>
          </a:p>
          <a:p>
            <a:pPr lvl="1"/>
            <a:r>
              <a:rPr lang="en-US" dirty="0" smtClean="0"/>
              <a:t>Differ between organizations</a:t>
            </a:r>
          </a:p>
          <a:p>
            <a:pPr lvl="1"/>
            <a:r>
              <a:rPr lang="en-US" dirty="0" smtClean="0"/>
              <a:t>Often proprietary</a:t>
            </a:r>
          </a:p>
          <a:p>
            <a:r>
              <a:rPr lang="en-US" b="1" dirty="0" smtClean="0"/>
              <a:t>Learning</a:t>
            </a:r>
          </a:p>
          <a:p>
            <a:pPr lvl="1"/>
            <a:r>
              <a:rPr lang="en-US" dirty="0" smtClean="0"/>
              <a:t>How to make better predications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16" y="3182938"/>
            <a:ext cx="5127625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Big Data in Sustainability = Environmental, Social &amp; Governance (ESG) Data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535"/>
            <a:ext cx="10515600" cy="458142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b="1" dirty="0">
                <a:solidFill>
                  <a:schemeClr val="accent4"/>
                </a:solidFill>
              </a:rPr>
              <a:t>C</a:t>
            </a:r>
            <a:r>
              <a:rPr lang="en-US" sz="2000" b="1" dirty="0" smtClean="0">
                <a:solidFill>
                  <a:schemeClr val="accent4"/>
                </a:solidFill>
              </a:rPr>
              <a:t>ompanies generate ESG data to demonstrate corporate sustainability performance.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Public companies release ESG data through: </a:t>
            </a:r>
          </a:p>
          <a:p>
            <a:pPr lvl="1"/>
            <a:r>
              <a:rPr lang="en-US" sz="1600" dirty="0" smtClean="0"/>
              <a:t>Annual Form 10-K report </a:t>
            </a:r>
          </a:p>
          <a:p>
            <a:pPr lvl="1"/>
            <a:r>
              <a:rPr lang="en-US" sz="1600" dirty="0" smtClean="0"/>
              <a:t>Annual company sustainability or CSR report </a:t>
            </a:r>
          </a:p>
          <a:p>
            <a:r>
              <a:rPr lang="en-US" sz="1800" b="1" dirty="0" smtClean="0">
                <a:solidFill>
                  <a:schemeClr val="accent4"/>
                </a:solidFill>
              </a:rPr>
              <a:t>Other data sources:</a:t>
            </a:r>
          </a:p>
          <a:p>
            <a:pPr lvl="1"/>
            <a:r>
              <a:rPr lang="en-US" sz="1600" dirty="0" smtClean="0"/>
              <a:t>CDP disclosures</a:t>
            </a:r>
          </a:p>
          <a:p>
            <a:pPr lvl="1"/>
            <a:r>
              <a:rPr lang="en-US" sz="1600" dirty="0" smtClean="0"/>
              <a:t>GRI reporting</a:t>
            </a:r>
          </a:p>
          <a:p>
            <a:pPr lvl="1"/>
            <a:r>
              <a:rPr lang="en-US" sz="1600" dirty="0" smtClean="0"/>
              <a:t>Emissions </a:t>
            </a:r>
            <a:r>
              <a:rPr lang="en-US" sz="1600" dirty="0"/>
              <a:t>Trading </a:t>
            </a:r>
            <a:r>
              <a:rPr lang="en-US" sz="1600" dirty="0" smtClean="0"/>
              <a:t>Allowances</a:t>
            </a:r>
          </a:p>
          <a:p>
            <a:pPr lvl="1"/>
            <a:r>
              <a:rPr lang="en-US" sz="1600" dirty="0" err="1" smtClean="0"/>
              <a:t>Sustainalytics</a:t>
            </a:r>
            <a:r>
              <a:rPr lang="en-US" sz="1600" dirty="0" smtClean="0"/>
              <a:t> on Bloomberg</a:t>
            </a:r>
          </a:p>
          <a:p>
            <a:pPr lvl="1"/>
            <a:r>
              <a:rPr lang="en-US" sz="1600" dirty="0"/>
              <a:t>Other data aggregators</a:t>
            </a:r>
          </a:p>
          <a:p>
            <a:pPr lvl="1"/>
            <a:r>
              <a:rPr lang="en-US" sz="1600" dirty="0"/>
              <a:t>Disclosures to rating &amp; ranking agencies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31" y="2772227"/>
            <a:ext cx="3678161" cy="288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74171"/>
            <a:ext cx="10642600" cy="85634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What Does ESG Data Measure?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6" y="943428"/>
            <a:ext cx="10566399" cy="57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65126"/>
            <a:ext cx="11067867" cy="751294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latin typeface="+mn-lt"/>
              </a:rPr>
              <a:t>A major player in Sustainability and ESG Data is Bloomberg</a:t>
            </a:r>
            <a:br>
              <a:rPr lang="en-US" sz="3200" b="1" dirty="0" smtClean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11" y="1358663"/>
            <a:ext cx="10850217" cy="4127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Bloomberg is a Major News and Financial and ESG Data Aggregator.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prstClr val="black"/>
                </a:solidFill>
              </a:rPr>
              <a:t>	320,000 </a:t>
            </a:r>
            <a:r>
              <a:rPr lang="en-US" sz="2000" i="1" dirty="0">
                <a:solidFill>
                  <a:prstClr val="black"/>
                </a:solidFill>
              </a:rPr>
              <a:t>subscription terminals in use around the </a:t>
            </a:r>
            <a:r>
              <a:rPr lang="en-US" sz="2000" i="1" dirty="0" smtClean="0">
                <a:solidFill>
                  <a:prstClr val="black"/>
                </a:solidFill>
              </a:rPr>
              <a:t>world</a:t>
            </a:r>
            <a:r>
              <a:rPr lang="en-US" sz="2000" i="1" dirty="0">
                <a:solidFill>
                  <a:prstClr val="black"/>
                </a:solidFill>
              </a:rPr>
              <a:t>,</a:t>
            </a:r>
            <a:endParaRPr lang="en-US" sz="2000" i="1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Bloomberg uploads financial and ESG data disclosed by public companies in Form 10-K and annual sustainability or corporate social responsibility (CSR) reports.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Bloomberg subscribers include investors, Fortune 500 companies, academic institutions, and public libraries around the world.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Bloomberg data is used </a:t>
            </a:r>
            <a:r>
              <a:rPr lang="en-US" sz="2400" dirty="0">
                <a:solidFill>
                  <a:prstClr val="black"/>
                </a:solidFill>
              </a:rPr>
              <a:t>to better predict 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Company's financial performance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Long-term performance 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Industry performance &amp; </a:t>
            </a:r>
            <a:r>
              <a:rPr lang="en-US" sz="2000" dirty="0" smtClean="0">
                <a:solidFill>
                  <a:prstClr val="black"/>
                </a:solidFill>
              </a:rPr>
              <a:t>trends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Company </a:t>
            </a:r>
            <a:r>
              <a:rPr lang="en-US" sz="2000" dirty="0">
                <a:solidFill>
                  <a:prstClr val="black"/>
                </a:solidFill>
              </a:rPr>
              <a:t>risks and opportunities along the value chain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	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5028" y="4148249"/>
            <a:ext cx="3401863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800 ESG metrics tracked by Bloomberg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493520"/>
            <a:ext cx="11941791" cy="5207531"/>
          </a:xfrm>
        </p:spPr>
        <p:txBody>
          <a:bodyPr numCol="4"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ea typeface="Calibri"/>
                <a:cs typeface="Times New Roman"/>
              </a:rPr>
              <a:t>Environment  Disclosures (up to  11 categories)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Air emissions</a:t>
            </a:r>
            <a:endParaRPr lang="en-US" sz="1400" dirty="0">
              <a:solidFill>
                <a:schemeClr val="accent5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Water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Waste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Energy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Fines/Spills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Investments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external </a:t>
            </a:r>
            <a:r>
              <a:rPr lang="en-US" sz="1400" dirty="0">
                <a:solidFill>
                  <a:schemeClr val="accent5"/>
                </a:solidFill>
                <a:ea typeface="Calibri"/>
                <a:cs typeface="Times New Roman"/>
              </a:rPr>
              <a:t>initiatives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chemeClr val="accent5"/>
                </a:solidFill>
                <a:ea typeface="Calibri"/>
                <a:cs typeface="Times New Roman"/>
              </a:rPr>
              <a:t>O</a:t>
            </a: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perational  policy</a:t>
            </a:r>
            <a:endParaRPr lang="en-US" sz="1400" dirty="0">
              <a:solidFill>
                <a:schemeClr val="accent5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5"/>
                </a:solidFill>
                <a:ea typeface="Calibri"/>
                <a:cs typeface="Times New Roman"/>
              </a:rPr>
              <a:t>Sector specific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ea typeface="Calibri"/>
                <a:cs typeface="Times New Roman"/>
              </a:rPr>
              <a:t>Social </a:t>
            </a:r>
            <a:r>
              <a:rPr lang="en-US" sz="1600" b="1" dirty="0">
                <a:solidFill>
                  <a:schemeClr val="accent2"/>
                </a:solidFill>
                <a:ea typeface="Calibri"/>
                <a:cs typeface="Times New Roman"/>
              </a:rPr>
              <a:t>(7 categories)</a:t>
            </a:r>
            <a:endParaRPr lang="en-US" sz="16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No. employees</a:t>
            </a:r>
            <a:endParaRPr lang="en-US" sz="1400" dirty="0">
              <a:solidFill>
                <a:schemeClr val="accent2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Employee diversity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chemeClr val="accent2"/>
                </a:solidFill>
                <a:ea typeface="Calibri"/>
                <a:cs typeface="Times New Roman"/>
              </a:rPr>
              <a:t>Accidents/incidents </a:t>
            </a:r>
            <a:endParaRPr lang="en-US" sz="1400" dirty="0" smtClean="0">
              <a:solidFill>
                <a:schemeClr val="accent2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ea typeface="Calibri"/>
                <a:cs typeface="Times New Roman"/>
              </a:rPr>
              <a:t>Social </a:t>
            </a:r>
            <a:r>
              <a:rPr lang="en-US" sz="1600" b="1" dirty="0">
                <a:solidFill>
                  <a:schemeClr val="accent2"/>
                </a:solidFill>
                <a:ea typeface="Calibri"/>
                <a:cs typeface="Times New Roman"/>
              </a:rPr>
              <a:t>cont’d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Community and customers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Operational policy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Supply chain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accent2"/>
                </a:solidFill>
                <a:ea typeface="Calibri"/>
                <a:cs typeface="Times New Roman"/>
              </a:rPr>
              <a:t>Training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 smtClean="0">
                <a:solidFill>
                  <a:srgbClr val="C00000"/>
                </a:solidFill>
                <a:ea typeface="Calibri"/>
                <a:cs typeface="Times New Roman"/>
              </a:rPr>
              <a:t>Governance (up to 12 categories)</a:t>
            </a:r>
            <a:endParaRPr lang="en-US" sz="16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Board structure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Board independence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Board/executive diversity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Attendance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Auditors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Board activities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Board committee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Compensation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EXEC activities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4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ea typeface="Calibri"/>
                <a:cs typeface="Times New Roman"/>
              </a:rPr>
              <a:t>Governance cont’d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Shareholder rights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Specific country </a:t>
            </a:r>
            <a:r>
              <a:rPr lang="en-US" sz="1400" dirty="0" err="1" smtClean="0">
                <a:solidFill>
                  <a:srgbClr val="C00000"/>
                </a:solidFill>
                <a:ea typeface="Calibri"/>
                <a:cs typeface="Times New Roman"/>
              </a:rPr>
              <a:t>reqs</a:t>
            </a:r>
            <a:r>
              <a:rPr lang="en-US" sz="1400" dirty="0">
                <a:solidFill>
                  <a:srgbClr val="C00000"/>
                </a:solidFill>
                <a:ea typeface="Calibri"/>
                <a:cs typeface="Times New Roman"/>
              </a:rPr>
              <a:t>.</a:t>
            </a:r>
            <a:endParaRPr lang="en-US" sz="1400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C00000"/>
                </a:solidFill>
                <a:ea typeface="Calibri"/>
                <a:cs typeface="Times New Roman"/>
              </a:rPr>
              <a:t>Executive compensation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b="1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7030A0"/>
                </a:solidFill>
                <a:ea typeface="Calibri"/>
                <a:cs typeface="Times New Roman"/>
              </a:rPr>
              <a:t>Carbon </a:t>
            </a:r>
            <a:r>
              <a:rPr lang="en-US" sz="1600" b="1" dirty="0">
                <a:solidFill>
                  <a:srgbClr val="7030A0"/>
                </a:solidFill>
                <a:ea typeface="Calibri"/>
                <a:cs typeface="Times New Roman"/>
              </a:rPr>
              <a:t>Disclosure Project </a:t>
            </a:r>
            <a:r>
              <a:rPr lang="en-US" sz="1600" dirty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endParaRPr lang="en-US" sz="1600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7030A0"/>
                </a:solidFill>
                <a:ea typeface="Calibri"/>
                <a:cs typeface="Times New Roman"/>
              </a:rPr>
              <a:t>(</a:t>
            </a:r>
            <a:r>
              <a:rPr lang="en-US" sz="1600" b="1" dirty="0">
                <a:solidFill>
                  <a:srgbClr val="7030A0"/>
                </a:solidFill>
                <a:ea typeface="Calibri"/>
                <a:cs typeface="Times New Roman"/>
              </a:rPr>
              <a:t>8 categories</a:t>
            </a:r>
            <a:r>
              <a:rPr lang="en-US" sz="1600" b="1" dirty="0" smtClean="0">
                <a:solidFill>
                  <a:srgbClr val="7030A0"/>
                </a:solidFill>
                <a:ea typeface="Calibri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7030A0"/>
                </a:solidFill>
                <a:ea typeface="Calibri"/>
                <a:cs typeface="Times New Roman"/>
              </a:rPr>
              <a:t>CDP score and responses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Reporting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Emissions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Emissions trading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Risks and opportunities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Emissions reduction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Governance and targets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7030A0"/>
                </a:solidFill>
                <a:ea typeface="Calibri"/>
                <a:cs typeface="Times New Roman"/>
              </a:rPr>
              <a:t>Fuel use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 smtClean="0"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 smtClean="0">
                <a:ea typeface="Calibri"/>
                <a:cs typeface="Times New Roman"/>
              </a:rPr>
              <a:t>Ratios/derived fields (up to 10 categories)</a:t>
            </a:r>
            <a:endParaRPr lang="en-US" sz="1600" dirty="0" smtClean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Bloomberg disclosure scores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Carbon/GHG intensity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Energy intensity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Resource: materials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Waste intensity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Water intensity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Community spending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Accidents/incidents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Training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Sector specific </a:t>
            </a:r>
          </a:p>
          <a:p>
            <a:pPr lvl="1"/>
            <a:endParaRPr lang="en-US" sz="14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7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eft Arrow 49"/>
          <p:cNvSpPr/>
          <p:nvPr/>
        </p:nvSpPr>
        <p:spPr>
          <a:xfrm rot="2906365" flipH="1">
            <a:off x="6205991" y="3107361"/>
            <a:ext cx="2482162" cy="73113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Left Arrow 32"/>
          <p:cNvSpPr/>
          <p:nvPr/>
        </p:nvSpPr>
        <p:spPr>
          <a:xfrm rot="18693635">
            <a:off x="3844752" y="3102269"/>
            <a:ext cx="2482162" cy="73113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Left Arrow 34"/>
          <p:cNvSpPr/>
          <p:nvPr/>
        </p:nvSpPr>
        <p:spPr>
          <a:xfrm rot="16200000">
            <a:off x="5025372" y="2808147"/>
            <a:ext cx="2482162" cy="73113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48" name="Left Arrow 2047"/>
          <p:cNvSpPr/>
          <p:nvPr/>
        </p:nvSpPr>
        <p:spPr>
          <a:xfrm rot="10800000">
            <a:off x="2565516" y="1488672"/>
            <a:ext cx="2260609" cy="53222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2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0" name="Left Arrow 2049"/>
          <p:cNvSpPr/>
          <p:nvPr/>
        </p:nvSpPr>
        <p:spPr>
          <a:xfrm>
            <a:off x="7721969" y="1488673"/>
            <a:ext cx="2254570" cy="53222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93" y="112426"/>
            <a:ext cx="10515600" cy="801048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Value of ESG Data</a:t>
            </a:r>
            <a:endParaRPr lang="en-US" b="1" dirty="0">
              <a:latin typeface="+mn-lt"/>
            </a:endParaRP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>
          <a:xfrm>
            <a:off x="856993" y="6444702"/>
            <a:ext cx="2582893" cy="2608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Used with permission of SASB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0170" y="6459216"/>
            <a:ext cx="5278967" cy="2218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	© 2014 SASB™ 			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059" name="Group 2058"/>
          <p:cNvGrpSpPr/>
          <p:nvPr/>
        </p:nvGrpSpPr>
        <p:grpSpPr>
          <a:xfrm>
            <a:off x="4844209" y="1057693"/>
            <a:ext cx="2782587" cy="2876630"/>
            <a:chOff x="3111223" y="2245536"/>
            <a:chExt cx="2086940" cy="3226995"/>
          </a:xfrm>
        </p:grpSpPr>
        <p:sp>
          <p:nvSpPr>
            <p:cNvPr id="30" name="Freeform 29"/>
            <p:cNvSpPr/>
            <p:nvPr/>
          </p:nvSpPr>
          <p:spPr>
            <a:xfrm>
              <a:off x="3111223" y="2692065"/>
              <a:ext cx="2086940" cy="2780466"/>
            </a:xfrm>
            <a:custGeom>
              <a:avLst/>
              <a:gdLst>
                <a:gd name="connsiteX0" fmla="*/ 0 w 2086940"/>
                <a:gd name="connsiteY0" fmla="*/ 0 h 3719958"/>
                <a:gd name="connsiteX1" fmla="*/ 2086940 w 2086940"/>
                <a:gd name="connsiteY1" fmla="*/ 0 h 3719958"/>
                <a:gd name="connsiteX2" fmla="*/ 2086940 w 2086940"/>
                <a:gd name="connsiteY2" fmla="*/ 3372128 h 3719958"/>
                <a:gd name="connsiteX3" fmla="*/ 1739110 w 2086940"/>
                <a:gd name="connsiteY3" fmla="*/ 3719958 h 3719958"/>
                <a:gd name="connsiteX4" fmla="*/ 0 w 2086940"/>
                <a:gd name="connsiteY4" fmla="*/ 3719958 h 3719958"/>
                <a:gd name="connsiteX5" fmla="*/ 0 w 2086940"/>
                <a:gd name="connsiteY5" fmla="*/ 0 h 3719958"/>
                <a:gd name="connsiteX0" fmla="*/ 1739110 w 2086940"/>
                <a:gd name="connsiteY0" fmla="*/ 3719958 h 3719958"/>
                <a:gd name="connsiteX1" fmla="*/ 1808676 w 2086940"/>
                <a:gd name="connsiteY1" fmla="*/ 3441694 h 3719958"/>
                <a:gd name="connsiteX2" fmla="*/ 2086940 w 2086940"/>
                <a:gd name="connsiteY2" fmla="*/ 3372128 h 3719958"/>
                <a:gd name="connsiteX3" fmla="*/ 1739110 w 2086940"/>
                <a:gd name="connsiteY3" fmla="*/ 3719958 h 3719958"/>
                <a:gd name="connsiteX0" fmla="*/ 1739110 w 2086940"/>
                <a:gd name="connsiteY0" fmla="*/ 3719958 h 3719958"/>
                <a:gd name="connsiteX1" fmla="*/ 1808676 w 2086940"/>
                <a:gd name="connsiteY1" fmla="*/ 3441694 h 3719958"/>
                <a:gd name="connsiteX2" fmla="*/ 2086940 w 2086940"/>
                <a:gd name="connsiteY2" fmla="*/ 3372128 h 3719958"/>
                <a:gd name="connsiteX3" fmla="*/ 1739110 w 2086940"/>
                <a:gd name="connsiteY3" fmla="*/ 3719958 h 3719958"/>
                <a:gd name="connsiteX4" fmla="*/ 0 w 2086940"/>
                <a:gd name="connsiteY4" fmla="*/ 3719958 h 3719958"/>
                <a:gd name="connsiteX5" fmla="*/ 0 w 2086940"/>
                <a:gd name="connsiteY5" fmla="*/ 0 h 3719958"/>
                <a:gd name="connsiteX6" fmla="*/ 2086940 w 2086940"/>
                <a:gd name="connsiteY6" fmla="*/ 0 h 3719958"/>
                <a:gd name="connsiteX7" fmla="*/ 2086940 w 2086940"/>
                <a:gd name="connsiteY7" fmla="*/ 3372128 h 371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40" h="3719958" stroke="0" extrusionOk="0">
                  <a:moveTo>
                    <a:pt x="0" y="0"/>
                  </a:moveTo>
                  <a:lnTo>
                    <a:pt x="2086940" y="0"/>
                  </a:lnTo>
                  <a:lnTo>
                    <a:pt x="2086940" y="3372128"/>
                  </a:lnTo>
                  <a:lnTo>
                    <a:pt x="1739110" y="3719958"/>
                  </a:lnTo>
                  <a:lnTo>
                    <a:pt x="0" y="3719958"/>
                  </a:lnTo>
                  <a:lnTo>
                    <a:pt x="0" y="0"/>
                  </a:lnTo>
                  <a:close/>
                </a:path>
                <a:path w="2086940" h="3719958" fill="darkenLess" stroke="0" extrusionOk="0">
                  <a:moveTo>
                    <a:pt x="1739110" y="3719958"/>
                  </a:moveTo>
                  <a:lnTo>
                    <a:pt x="1808676" y="3441694"/>
                  </a:lnTo>
                  <a:lnTo>
                    <a:pt x="2086940" y="3372128"/>
                  </a:lnTo>
                  <a:lnTo>
                    <a:pt x="1739110" y="3719958"/>
                  </a:lnTo>
                  <a:close/>
                </a:path>
                <a:path w="2086940" h="3719958" fill="none" extrusionOk="0">
                  <a:moveTo>
                    <a:pt x="1739110" y="3719958"/>
                  </a:moveTo>
                  <a:lnTo>
                    <a:pt x="1808676" y="3441694"/>
                  </a:lnTo>
                  <a:lnTo>
                    <a:pt x="2086940" y="3372128"/>
                  </a:lnTo>
                  <a:lnTo>
                    <a:pt x="1739110" y="3719958"/>
                  </a:lnTo>
                  <a:lnTo>
                    <a:pt x="0" y="3719958"/>
                  </a:lnTo>
                  <a:lnTo>
                    <a:pt x="0" y="0"/>
                  </a:lnTo>
                  <a:lnTo>
                    <a:pt x="2086940" y="0"/>
                  </a:lnTo>
                  <a:lnTo>
                    <a:pt x="2086940" y="3372128"/>
                  </a:lnTo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051" tIns="23051" rIns="23051" bIns="310010" numCol="1" spcCol="1270" anchor="t" anchorCtr="0">
              <a:noAutofit/>
            </a:bodyPr>
            <a:lstStyle/>
            <a:p>
              <a:pPr algn="ctr" defTabSz="229847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1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450" y="2245536"/>
              <a:ext cx="1025982" cy="1016069"/>
            </a:xfrm>
            <a:prstGeom prst="rect">
              <a:avLst/>
            </a:prstGeom>
          </p:spPr>
        </p:pic>
      </p:grpSp>
      <p:sp>
        <p:nvSpPr>
          <p:cNvPr id="2051" name="Freeform 2050"/>
          <p:cNvSpPr/>
          <p:nvPr/>
        </p:nvSpPr>
        <p:spPr>
          <a:xfrm>
            <a:off x="8744654" y="1455740"/>
            <a:ext cx="2437130" cy="2354259"/>
          </a:xfrm>
          <a:custGeom>
            <a:avLst/>
            <a:gdLst>
              <a:gd name="connsiteX0" fmla="*/ 0 w 1827847"/>
              <a:gd name="connsiteY0" fmla="*/ 146228 h 1462278"/>
              <a:gd name="connsiteX1" fmla="*/ 146228 w 1827847"/>
              <a:gd name="connsiteY1" fmla="*/ 0 h 1462278"/>
              <a:gd name="connsiteX2" fmla="*/ 1681619 w 1827847"/>
              <a:gd name="connsiteY2" fmla="*/ 0 h 1462278"/>
              <a:gd name="connsiteX3" fmla="*/ 1827847 w 1827847"/>
              <a:gd name="connsiteY3" fmla="*/ 146228 h 1462278"/>
              <a:gd name="connsiteX4" fmla="*/ 1827847 w 1827847"/>
              <a:gd name="connsiteY4" fmla="*/ 1316050 h 1462278"/>
              <a:gd name="connsiteX5" fmla="*/ 1681619 w 1827847"/>
              <a:gd name="connsiteY5" fmla="*/ 1462278 h 1462278"/>
              <a:gd name="connsiteX6" fmla="*/ 146228 w 1827847"/>
              <a:gd name="connsiteY6" fmla="*/ 1462278 h 1462278"/>
              <a:gd name="connsiteX7" fmla="*/ 0 w 1827847"/>
              <a:gd name="connsiteY7" fmla="*/ 1316050 h 1462278"/>
              <a:gd name="connsiteX8" fmla="*/ 0 w 1827847"/>
              <a:gd name="connsiteY8" fmla="*/ 146228 h 14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47" h="1462278">
                <a:moveTo>
                  <a:pt x="0" y="146228"/>
                </a:moveTo>
                <a:cubicBezTo>
                  <a:pt x="0" y="65469"/>
                  <a:pt x="65469" y="0"/>
                  <a:pt x="146228" y="0"/>
                </a:cubicBezTo>
                <a:lnTo>
                  <a:pt x="1681619" y="0"/>
                </a:lnTo>
                <a:cubicBezTo>
                  <a:pt x="1762378" y="0"/>
                  <a:pt x="1827847" y="65469"/>
                  <a:pt x="1827847" y="146228"/>
                </a:cubicBezTo>
                <a:lnTo>
                  <a:pt x="1827847" y="1316050"/>
                </a:lnTo>
                <a:cubicBezTo>
                  <a:pt x="1827847" y="1396809"/>
                  <a:pt x="1762378" y="1462278"/>
                  <a:pt x="1681619" y="1462278"/>
                </a:cubicBezTo>
                <a:lnTo>
                  <a:pt x="146228" y="1462278"/>
                </a:lnTo>
                <a:cubicBezTo>
                  <a:pt x="65469" y="1462278"/>
                  <a:pt x="0" y="1396809"/>
                  <a:pt x="0" y="1316050"/>
                </a:cubicBezTo>
                <a:lnTo>
                  <a:pt x="0" y="146228"/>
                </a:lnTo>
                <a:close/>
              </a:path>
            </a:pathLst>
          </a:cu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825" tIns="101825" rIns="101825" bIns="101825" numCol="1" spcCol="1809" anchor="ctr" anchorCtr="0">
            <a:noAutofit/>
          </a:bodyPr>
          <a:lstStyle/>
          <a:p>
            <a:pPr algn="ctr" defTabSz="1201477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0000"/>
                </a:solidFill>
              </a:rPr>
              <a:t>Financial Accounting Standards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Business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Financial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Governance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0963" y="748013"/>
            <a:ext cx="1461645" cy="1053712"/>
          </a:xfrm>
          <a:prstGeom prst="rect">
            <a:avLst/>
          </a:prstGeom>
        </p:spPr>
      </p:pic>
      <p:sp>
        <p:nvSpPr>
          <p:cNvPr id="2049" name="Freeform 2048"/>
          <p:cNvSpPr/>
          <p:nvPr/>
        </p:nvSpPr>
        <p:spPr>
          <a:xfrm>
            <a:off x="1396081" y="1488671"/>
            <a:ext cx="2437130" cy="2445652"/>
          </a:xfrm>
          <a:custGeom>
            <a:avLst/>
            <a:gdLst>
              <a:gd name="connsiteX0" fmla="*/ 0 w 1827847"/>
              <a:gd name="connsiteY0" fmla="*/ 146228 h 1462278"/>
              <a:gd name="connsiteX1" fmla="*/ 146228 w 1827847"/>
              <a:gd name="connsiteY1" fmla="*/ 0 h 1462278"/>
              <a:gd name="connsiteX2" fmla="*/ 1681619 w 1827847"/>
              <a:gd name="connsiteY2" fmla="*/ 0 h 1462278"/>
              <a:gd name="connsiteX3" fmla="*/ 1827847 w 1827847"/>
              <a:gd name="connsiteY3" fmla="*/ 146228 h 1462278"/>
              <a:gd name="connsiteX4" fmla="*/ 1827847 w 1827847"/>
              <a:gd name="connsiteY4" fmla="*/ 1316050 h 1462278"/>
              <a:gd name="connsiteX5" fmla="*/ 1681619 w 1827847"/>
              <a:gd name="connsiteY5" fmla="*/ 1462278 h 1462278"/>
              <a:gd name="connsiteX6" fmla="*/ 146228 w 1827847"/>
              <a:gd name="connsiteY6" fmla="*/ 1462278 h 1462278"/>
              <a:gd name="connsiteX7" fmla="*/ 0 w 1827847"/>
              <a:gd name="connsiteY7" fmla="*/ 1316050 h 1462278"/>
              <a:gd name="connsiteX8" fmla="*/ 0 w 1827847"/>
              <a:gd name="connsiteY8" fmla="*/ 146228 h 14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7847" h="1462278">
                <a:moveTo>
                  <a:pt x="0" y="146228"/>
                </a:moveTo>
                <a:cubicBezTo>
                  <a:pt x="0" y="65469"/>
                  <a:pt x="65469" y="0"/>
                  <a:pt x="146228" y="0"/>
                </a:cubicBezTo>
                <a:lnTo>
                  <a:pt x="1681619" y="0"/>
                </a:lnTo>
                <a:cubicBezTo>
                  <a:pt x="1762378" y="0"/>
                  <a:pt x="1827847" y="65469"/>
                  <a:pt x="1827847" y="146228"/>
                </a:cubicBezTo>
                <a:lnTo>
                  <a:pt x="1827847" y="1316050"/>
                </a:lnTo>
                <a:cubicBezTo>
                  <a:pt x="1827847" y="1396809"/>
                  <a:pt x="1762378" y="1462278"/>
                  <a:pt x="1681619" y="1462278"/>
                </a:cubicBezTo>
                <a:lnTo>
                  <a:pt x="146228" y="1462278"/>
                </a:lnTo>
                <a:cubicBezTo>
                  <a:pt x="65469" y="1462278"/>
                  <a:pt x="0" y="1396809"/>
                  <a:pt x="0" y="1316050"/>
                </a:cubicBezTo>
                <a:lnTo>
                  <a:pt x="0" y="146228"/>
                </a:lnTo>
                <a:close/>
              </a:path>
            </a:pathLst>
          </a:cu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825" tIns="101825" rIns="101825" bIns="101825" numCol="1" spcCol="1809" anchor="ctr" anchorCtr="0">
            <a:noAutofit/>
          </a:bodyPr>
          <a:lstStyle/>
          <a:p>
            <a:pPr algn="ctr" defTabSz="1201477" fontAlgn="base">
              <a:lnSpc>
                <a:spcPct val="90000"/>
              </a:lnSpc>
              <a:spcBef>
                <a:spcPts val="1709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0000"/>
                </a:solidFill>
              </a:rPr>
              <a:t>Sustainability Accounting Standards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Environmental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Social</a:t>
            </a:r>
          </a:p>
          <a:p>
            <a:pPr marL="327903" indent="-169605" defTabSz="1201477" fontAlgn="base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Governance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745" y="782130"/>
            <a:ext cx="1393962" cy="100491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67677" y="4443944"/>
            <a:ext cx="2682240" cy="1767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256" tIns="65128" rIns="130256" bIns="65128" rtlCol="0" anchor="t"/>
          <a:lstStyle/>
          <a:p>
            <a:pPr algn="ctr" defTabSz="544276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Investment </a:t>
            </a:r>
            <a:r>
              <a:rPr lang="en-US" sz="1400" b="1" dirty="0" smtClean="0">
                <a:solidFill>
                  <a:srgbClr val="000000"/>
                </a:solidFill>
              </a:rPr>
              <a:t>Value</a:t>
            </a:r>
            <a:endParaRPr lang="en-US" sz="1400" dirty="0">
              <a:solidFill>
                <a:srgbClr val="000000"/>
              </a:solidFill>
            </a:endParaRP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Efficient due diligence and screening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Data for determining portfolio risk exposure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Peer-to-peer comparability of ESG risk &amp; opportunity</a:t>
            </a:r>
          </a:p>
          <a:p>
            <a:pPr defTabSz="544276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marL="201490" indent="-201490" defTabSz="5442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01490" indent="-201490" defTabSz="5442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9193" y="4443944"/>
            <a:ext cx="2731008" cy="1767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256" tIns="65128" rIns="130256" bIns="65128" rtlCol="0" anchor="t"/>
          <a:lstStyle/>
          <a:p>
            <a:pPr algn="ctr" defTabSz="544276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Corporate </a:t>
            </a:r>
            <a:r>
              <a:rPr lang="en-US" sz="1400" b="1" dirty="0" smtClean="0">
                <a:solidFill>
                  <a:srgbClr val="000000"/>
                </a:solidFill>
              </a:rPr>
              <a:t>Value</a:t>
            </a:r>
            <a:endParaRPr lang="en-US" sz="1400" dirty="0">
              <a:solidFill>
                <a:srgbClr val="000000"/>
              </a:solidFill>
            </a:endParaRP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ESG legal and risk management tool 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Cost-effective reporting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Peer benchmarks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Market-based sustainability perspective</a:t>
            </a:r>
          </a:p>
          <a:p>
            <a:pPr marL="201490" indent="-201490" defTabSz="54427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79475" y="4443944"/>
            <a:ext cx="2682240" cy="1767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256" tIns="65128" rIns="130256" bIns="65128" rtlCol="0" anchor="t"/>
          <a:lstStyle/>
          <a:p>
            <a:pPr algn="ctr" defTabSz="544276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Client Service Value</a:t>
            </a:r>
          </a:p>
          <a:p>
            <a:pPr algn="ctr" defTabSz="544276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New service offerings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Powerful industry research</a:t>
            </a:r>
          </a:p>
          <a:p>
            <a:pPr marL="201490" indent="-201490" defTabSz="544276" fontAlgn="base">
              <a:spcBef>
                <a:spcPct val="0"/>
              </a:spcBef>
              <a:spcAft>
                <a:spcPts val="35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Thought leadership</a:t>
            </a:r>
          </a:p>
        </p:txBody>
      </p:sp>
      <p:pic>
        <p:nvPicPr>
          <p:cNvPr id="2063" name="Picture 206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3277" y="1876970"/>
            <a:ext cx="2539846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167641"/>
            <a:ext cx="10657764" cy="1523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+mn-lt"/>
              </a:rPr>
              <a:t>ESG </a:t>
            </a:r>
            <a:r>
              <a:rPr lang="en-US" sz="4000" b="1" dirty="0">
                <a:latin typeface="+mn-lt"/>
              </a:rPr>
              <a:t>DISCLOSURE </a:t>
            </a:r>
            <a:r>
              <a:rPr lang="en-US" sz="4000" b="1" dirty="0" smtClean="0">
                <a:latin typeface="+mn-lt"/>
              </a:rPr>
              <a:t>SCORE TREND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TOP 3 U.S. AGRIBUSINESS COMPANIES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309890"/>
              </p:ext>
            </p:extLst>
          </p:nvPr>
        </p:nvGraphicFramePr>
        <p:xfrm>
          <a:off x="1937983" y="1690687"/>
          <a:ext cx="8284191" cy="25540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62977"/>
                <a:gridCol w="917585"/>
                <a:gridCol w="917585"/>
                <a:gridCol w="995348"/>
                <a:gridCol w="995348"/>
                <a:gridCol w="995348"/>
              </a:tblGrid>
              <a:tr h="1106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TOP 3 </a:t>
                      </a:r>
                      <a:r>
                        <a:rPr lang="en-US" sz="1400" b="1" u="none" strike="noStrike" baseline="0" dirty="0">
                          <a:effectLst/>
                        </a:rPr>
                        <a:t>U.S. AGRICULTURAL PRODUCTS 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COMPANIES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2009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2010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2011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2012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 smtClean="0">
                          <a:effectLst/>
                        </a:rPr>
                        <a:t>2013</a:t>
                      </a:r>
                    </a:p>
                    <a:p>
                      <a:pPr algn="ctr" fontAlgn="b"/>
                      <a:endParaRPr lang="en-US" sz="1400" b="1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75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COMPANY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A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29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29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21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37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N/A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1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COMPANY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B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16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19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25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21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21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1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COMPANY 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C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18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-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-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19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 smtClean="0">
                          <a:effectLst/>
                        </a:rPr>
                        <a:t>N/A</a:t>
                      </a:r>
                    </a:p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160" y="5494590"/>
            <a:ext cx="1010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Do you see a momentum with any of these companies?  </a:t>
            </a:r>
            <a:endParaRPr lang="en-US" sz="3200" b="1" i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036" y="4573939"/>
            <a:ext cx="1090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ESG </a:t>
            </a:r>
            <a:r>
              <a:rPr lang="en-US" i="1" dirty="0"/>
              <a:t>Disclosure Scores </a:t>
            </a:r>
            <a:r>
              <a:rPr lang="en-US" i="1" dirty="0" smtClean="0"/>
              <a:t>range </a:t>
            </a:r>
            <a:r>
              <a:rPr lang="en-US" i="1" dirty="0"/>
              <a:t>between 0 (no disclosure) and 100 (full disclosure). </a:t>
            </a:r>
            <a:endParaRPr lang="en-US" i="1" dirty="0" smtClean="0"/>
          </a:p>
          <a:p>
            <a:r>
              <a:rPr lang="en-US" i="1" dirty="0" smtClean="0"/>
              <a:t>N/A </a:t>
            </a:r>
            <a:r>
              <a:rPr lang="en-US" i="1" dirty="0"/>
              <a:t>means the data has not </a:t>
            </a:r>
            <a:r>
              <a:rPr lang="en-US" i="1" dirty="0" smtClean="0"/>
              <a:t>been released.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34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1284</Words>
  <Application>Microsoft Office PowerPoint</Application>
  <PresentationFormat>Custom</PresentationFormat>
  <Paragraphs>458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Sustainability &amp; Big Data </vt:lpstr>
      <vt:lpstr>Sustainability</vt:lpstr>
      <vt:lpstr>Big Data</vt:lpstr>
      <vt:lpstr>Big Data in Sustainability = Environmental, Social &amp; Governance (ESG) Data</vt:lpstr>
      <vt:lpstr>What Does ESG Data Measure?</vt:lpstr>
      <vt:lpstr> A major player in Sustainability and ESG Data is Bloomberg </vt:lpstr>
      <vt:lpstr>800 ESG metrics tracked by Bloomberg</vt:lpstr>
      <vt:lpstr>Value of ESG Data</vt:lpstr>
      <vt:lpstr>  ESG DISCLOSURE SCORE TREND TOP 3 U.S. AGRIBUSINESS COMPANIES   </vt:lpstr>
      <vt:lpstr>Current Environmental KPIs  Top 6 U.S. Meat, Dairy, Poultry &amp; Fishing Companies</vt:lpstr>
      <vt:lpstr>Current Environmental KPIs  Top 4 Global  Restaurant Companies</vt:lpstr>
      <vt:lpstr>Current Social &amp; Governance KPIs  Top 4 Global  Restaurant Companies</vt:lpstr>
      <vt:lpstr>Current Environmental KPIs  Top 7 U.S. Processed Food Companies</vt:lpstr>
      <vt:lpstr>Current Environmental KPIs  Top 4 U.S. Household Products Food Companies</vt:lpstr>
      <vt:lpstr>ESG Data for Your Value Chain Data from your point of view</vt:lpstr>
      <vt:lpstr>ESG Data For Your Value Chain from your stakeholders’ perspective</vt:lpstr>
      <vt:lpstr>Looking at these charts of data</vt:lpstr>
      <vt:lpstr>So what does the company sustainability/CSR leader do with this information?</vt:lpstr>
      <vt:lpstr> What action should you take as a result of the insights gained from ESG data? </vt:lpstr>
      <vt:lpstr>Numbers may speak for themselves</vt:lpstr>
      <vt:lpstr>Conversations &amp; stories hold the key</vt:lpstr>
      <vt:lpstr>PowerPoint Presentation</vt:lpstr>
      <vt:lpstr>Thank you &amp; let’s continue the conversation!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&amp; Big Data</dc:title>
  <dc:creator>Audra Karalius</dc:creator>
  <cp:lastModifiedBy>Teena M. Pham  (FMI)</cp:lastModifiedBy>
  <cp:revision>195</cp:revision>
  <cp:lastPrinted>2014-08-12T18:28:58Z</cp:lastPrinted>
  <dcterms:created xsi:type="dcterms:W3CDTF">2014-07-23T16:38:36Z</dcterms:created>
  <dcterms:modified xsi:type="dcterms:W3CDTF">2014-08-20T16:42:16Z</dcterms:modified>
</cp:coreProperties>
</file>