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20"/>
  </p:notesMasterIdLst>
  <p:sldIdLst>
    <p:sldId id="261" r:id="rId2"/>
    <p:sldId id="262"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Lst>
  <p:sldSz cx="9144000" cy="6858000" type="screen4x3"/>
  <p:notesSz cx="6858000" cy="9144000"/>
  <p:custShowLst>
    <p:custShow name="Custom Show 1" id="0">
      <p:sldLst/>
    </p:custShow>
  </p:custShowLst>
  <p:defaultTex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5" autoAdjust="0"/>
    <p:restoredTop sz="94660"/>
  </p:normalViewPr>
  <p:slideViewPr>
    <p:cSldViewPr>
      <p:cViewPr varScale="1">
        <p:scale>
          <a:sx n="87" d="100"/>
          <a:sy n="87" d="100"/>
        </p:scale>
        <p:origin x="-1086"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EE932E-4F35-440E-8CA8-DFF71EBFD6C8}" type="datetimeFigureOut">
              <a:rPr lang="en-US" smtClean="0"/>
              <a:t>8/20/2014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9B2222-16FC-4135-846C-59C92AC915A8}" type="slidenum">
              <a:rPr lang="en-US" smtClean="0"/>
              <a:t>‹#›</a:t>
            </a:fld>
            <a:endParaRPr lang="en-US"/>
          </a:p>
        </p:txBody>
      </p:sp>
    </p:spTree>
    <p:extLst>
      <p:ext uri="{BB962C8B-B14F-4D97-AF65-F5344CB8AC3E}">
        <p14:creationId xmlns:p14="http://schemas.microsoft.com/office/powerpoint/2010/main" val="1916054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008</a:t>
            </a:r>
            <a:endParaRPr lang="en-CA" dirty="0"/>
          </a:p>
        </p:txBody>
      </p:sp>
    </p:spTree>
    <p:extLst>
      <p:ext uri="{BB962C8B-B14F-4D97-AF65-F5344CB8AC3E}">
        <p14:creationId xmlns:p14="http://schemas.microsoft.com/office/powerpoint/2010/main" val="4292722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7ED0D6-57D7-448B-8598-8401C235F9DC}" type="datetimeFigureOut">
              <a:rPr lang="en-US" smtClean="0">
                <a:solidFill>
                  <a:prstClr val="black">
                    <a:tint val="75000"/>
                  </a:prstClr>
                </a:solidFill>
              </a:rPr>
              <a:pPr/>
              <a:t>8/20/2014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47E18E6-71CA-42EB-9A2E-49B170E9788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3751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7ED0D6-57D7-448B-8598-8401C235F9DC}" type="datetimeFigureOut">
              <a:rPr lang="en-US" smtClean="0">
                <a:solidFill>
                  <a:prstClr val="black">
                    <a:tint val="75000"/>
                  </a:prstClr>
                </a:solidFill>
              </a:rPr>
              <a:pPr/>
              <a:t>8/20/2014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47E18E6-71CA-42EB-9A2E-49B170E9788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2541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7ED0D6-57D7-448B-8598-8401C235F9DC}" type="datetimeFigureOut">
              <a:rPr lang="en-US" smtClean="0">
                <a:solidFill>
                  <a:prstClr val="black">
                    <a:tint val="75000"/>
                  </a:prstClr>
                </a:solidFill>
              </a:rPr>
              <a:pPr/>
              <a:t>8/20/2014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47E18E6-71CA-42EB-9A2E-49B170E9788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1783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7ED0D6-57D7-448B-8598-8401C235F9DC}" type="datetimeFigureOut">
              <a:rPr lang="en-US" smtClean="0">
                <a:solidFill>
                  <a:prstClr val="black">
                    <a:tint val="75000"/>
                  </a:prstClr>
                </a:solidFill>
              </a:rPr>
              <a:pPr/>
              <a:t>8/20/2014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47E18E6-71CA-42EB-9A2E-49B170E9788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8135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7ED0D6-57D7-448B-8598-8401C235F9DC}" type="datetimeFigureOut">
              <a:rPr lang="en-US" smtClean="0">
                <a:solidFill>
                  <a:prstClr val="black">
                    <a:tint val="75000"/>
                  </a:prstClr>
                </a:solidFill>
              </a:rPr>
              <a:pPr/>
              <a:t>8/20/2014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47E18E6-71CA-42EB-9A2E-49B170E9788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647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7ED0D6-57D7-448B-8598-8401C235F9DC}" type="datetimeFigureOut">
              <a:rPr lang="en-US" smtClean="0">
                <a:solidFill>
                  <a:prstClr val="black">
                    <a:tint val="75000"/>
                  </a:prstClr>
                </a:solidFill>
              </a:rPr>
              <a:pPr/>
              <a:t>8/20/2014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47E18E6-71CA-42EB-9A2E-49B170E9788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0146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7ED0D6-57D7-448B-8598-8401C235F9DC}" type="datetimeFigureOut">
              <a:rPr lang="en-US" smtClean="0">
                <a:solidFill>
                  <a:prstClr val="black">
                    <a:tint val="75000"/>
                  </a:prstClr>
                </a:solidFill>
              </a:rPr>
              <a:pPr/>
              <a:t>8/20/2014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47E18E6-71CA-42EB-9A2E-49B170E9788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3231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7ED0D6-57D7-448B-8598-8401C235F9DC}" type="datetimeFigureOut">
              <a:rPr lang="en-US" smtClean="0">
                <a:solidFill>
                  <a:prstClr val="black">
                    <a:tint val="75000"/>
                  </a:prstClr>
                </a:solidFill>
              </a:rPr>
              <a:pPr/>
              <a:t>8/20/2014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47E18E6-71CA-42EB-9A2E-49B170E9788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4584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7ED0D6-57D7-448B-8598-8401C235F9DC}" type="datetimeFigureOut">
              <a:rPr lang="en-US" smtClean="0">
                <a:solidFill>
                  <a:prstClr val="black">
                    <a:tint val="75000"/>
                  </a:prstClr>
                </a:solidFill>
              </a:rPr>
              <a:pPr/>
              <a:t>8/20/2014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47E18E6-71CA-42EB-9A2E-49B170E9788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5598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7ED0D6-57D7-448B-8598-8401C235F9DC}" type="datetimeFigureOut">
              <a:rPr lang="en-US" smtClean="0">
                <a:solidFill>
                  <a:prstClr val="black">
                    <a:tint val="75000"/>
                  </a:prstClr>
                </a:solidFill>
              </a:rPr>
              <a:pPr/>
              <a:t>8/20/2014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47E18E6-71CA-42EB-9A2E-49B170E9788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4700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7ED0D6-57D7-448B-8598-8401C235F9DC}" type="datetimeFigureOut">
              <a:rPr lang="en-US" smtClean="0">
                <a:solidFill>
                  <a:prstClr val="black">
                    <a:tint val="75000"/>
                  </a:prstClr>
                </a:solidFill>
              </a:rPr>
              <a:pPr/>
              <a:t>8/20/2014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47E18E6-71CA-42EB-9A2E-49B170E9788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4278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37ED0D6-57D7-448B-8598-8401C235F9DC}" type="datetimeFigureOut">
              <a:rPr lang="en-US" smtClean="0">
                <a:solidFill>
                  <a:prstClr val="black">
                    <a:tint val="75000"/>
                  </a:prstClr>
                </a:solidFill>
                <a:latin typeface="Calibri"/>
              </a:rPr>
              <a:pPr fontAlgn="auto">
                <a:spcBef>
                  <a:spcPts val="0"/>
                </a:spcBef>
                <a:spcAft>
                  <a:spcPts val="0"/>
                </a:spcAft>
              </a:pPr>
              <a:t>8/20/2014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47E18E6-71CA-42EB-9A2E-49B170E9788C}"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6302905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mailto:suzanne.lindsay-walker@kroger.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hy-vee360.co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18" Type="http://schemas.openxmlformats.org/officeDocument/2006/relationships/image" Target="../media/image32.jpeg"/><Relationship Id="rId3" Type="http://schemas.openxmlformats.org/officeDocument/2006/relationships/image" Target="../media/image17.pn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3.jpe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hyperlink" Target="http://www.hy-vee360.com/" TargetMode="Externa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www.greenretaildecisions.com/news/2014/05/22/wegmans-tests-new-approaches-to-shrink-carbon-footprint" TargetMode="External"/><Relationship Id="rId2" Type="http://schemas.openxmlformats.org/officeDocument/2006/relationships/hyperlink" Target="http://www.greenretaildecisions.com/news/2014/04/10/walmart-plans-huge-global-led-lighting-program" TargetMode="External"/><Relationship Id="rId1" Type="http://schemas.openxmlformats.org/officeDocument/2006/relationships/slideLayout" Target="../slideLayouts/slideLayout7.xml"/><Relationship Id="rId4" Type="http://schemas.openxmlformats.org/officeDocument/2006/relationships/hyperlink" Target="http://www.greenretaildecisions.com/news/2014/07/02/coke-builds-green-beverage-plant-in-china-"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O:\Marketing and Creative Services\Education Conferences\Sustainability Summit\2014\Suite\PPT\GSS 2013 PPT Chpt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5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3962400"/>
            <a:ext cx="7157959" cy="1754326"/>
          </a:xfrm>
          <a:prstGeom prst="rect">
            <a:avLst/>
          </a:prstGeom>
          <a:noFill/>
        </p:spPr>
        <p:txBody>
          <a:bodyPr wrap="square" rtlCol="0">
            <a:spAutoFit/>
          </a:bodyPr>
          <a:lstStyle/>
          <a:p>
            <a:pPr fontAlgn="auto">
              <a:spcBef>
                <a:spcPts val="0"/>
              </a:spcBef>
              <a:spcAft>
                <a:spcPts val="0"/>
              </a:spcAft>
            </a:pPr>
            <a:r>
              <a:rPr lang="en-US" sz="5400" dirty="0" smtClean="0">
                <a:solidFill>
                  <a:srgbClr val="0070C0"/>
                </a:solidFill>
                <a:latin typeface="Calibri"/>
              </a:rPr>
              <a:t>Making the Business Case for Sustainability</a:t>
            </a:r>
            <a:endParaRPr lang="en-US" sz="5400" dirty="0">
              <a:solidFill>
                <a:srgbClr val="0070C0"/>
              </a:solidFill>
              <a:latin typeface="Calibri"/>
            </a:endParaRPr>
          </a:p>
        </p:txBody>
      </p:sp>
    </p:spTree>
    <p:extLst>
      <p:ext uri="{BB962C8B-B14F-4D97-AF65-F5344CB8AC3E}">
        <p14:creationId xmlns:p14="http://schemas.microsoft.com/office/powerpoint/2010/main" val="12305758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4035674496"/>
              </p:ext>
            </p:extLst>
          </p:nvPr>
        </p:nvGraphicFramePr>
        <p:xfrm>
          <a:off x="76200" y="1502665"/>
          <a:ext cx="8991600" cy="3780302"/>
        </p:xfrm>
        <a:graphic>
          <a:graphicData uri="http://schemas.openxmlformats.org/drawingml/2006/table">
            <a:tbl>
              <a:tblPr firstRow="1" bandRow="1">
                <a:tableStyleId>{5C22544A-7EE6-4342-B048-85BDC9FD1C3A}</a:tableStyleId>
              </a:tblPr>
              <a:tblGrid>
                <a:gridCol w="1099587"/>
                <a:gridCol w="7892013"/>
              </a:tblGrid>
              <a:tr h="290633">
                <a:tc gridSpan="2">
                  <a:txBody>
                    <a:bodyPr/>
                    <a:lstStyle/>
                    <a:p>
                      <a:pPr marL="0" marR="0" indent="0" algn="ctr" defTabSz="457092" rtl="0" eaLnBrk="1" fontAlgn="auto" latinLnBrk="0" hangingPunct="1">
                        <a:lnSpc>
                          <a:spcPct val="100000"/>
                        </a:lnSpc>
                        <a:spcBef>
                          <a:spcPts val="0"/>
                        </a:spcBef>
                        <a:spcAft>
                          <a:spcPts val="0"/>
                        </a:spcAft>
                        <a:buClrTx/>
                        <a:buSzTx/>
                        <a:buFontTx/>
                        <a:buNone/>
                        <a:tabLst/>
                        <a:defRPr/>
                      </a:pPr>
                      <a:endParaRPr lang="en-US" sz="1400" dirty="0">
                        <a:solidFill>
                          <a:schemeClr val="tx1">
                            <a:lumMod val="65000"/>
                            <a:lumOff val="35000"/>
                          </a:schemeClr>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7397D"/>
                      </a:solidFill>
                      <a:prstDash val="solid"/>
                      <a:round/>
                      <a:headEnd type="none" w="med" len="med"/>
                      <a:tailEnd type="none" w="med" len="med"/>
                    </a:lnB>
                    <a:noFill/>
                  </a:tcPr>
                </a:tc>
                <a:tc hMerge="1">
                  <a:txBody>
                    <a:bodyPr/>
                    <a:lstStyle/>
                    <a:p>
                      <a:endParaRPr lang="en-US" dirty="0"/>
                    </a:p>
                  </a:txBody>
                  <a:tcPr/>
                </a:tc>
              </a:tr>
              <a:tr h="877590">
                <a:tc>
                  <a:txBody>
                    <a:bodyPr/>
                    <a:lstStyle/>
                    <a:p>
                      <a:pPr marL="0" marR="0" indent="0">
                        <a:lnSpc>
                          <a:spcPct val="115000"/>
                        </a:lnSpc>
                        <a:spcBef>
                          <a:spcPts val="0"/>
                        </a:spcBef>
                        <a:spcAft>
                          <a:spcPts val="1000"/>
                        </a:spcAft>
                        <a:buFont typeface="Arial" pitchFamily="34" charset="0"/>
                        <a:buNone/>
                      </a:pPr>
                      <a:r>
                        <a:rPr lang="en-US" sz="1200" b="1" dirty="0" smtClean="0">
                          <a:solidFill>
                            <a:schemeClr val="tx1">
                              <a:lumMod val="65000"/>
                              <a:lumOff val="35000"/>
                            </a:schemeClr>
                          </a:solidFill>
                          <a:effectLst/>
                          <a:latin typeface="+mn-lt"/>
                          <a:ea typeface="Calibri"/>
                          <a:cs typeface="Times New Roman"/>
                        </a:rPr>
                        <a:t>Lay the</a:t>
                      </a:r>
                      <a:r>
                        <a:rPr lang="en-US" sz="1200" b="1" baseline="0" dirty="0" smtClean="0">
                          <a:solidFill>
                            <a:schemeClr val="tx1">
                              <a:lumMod val="65000"/>
                              <a:lumOff val="35000"/>
                            </a:schemeClr>
                          </a:solidFill>
                          <a:effectLst/>
                          <a:latin typeface="+mn-lt"/>
                          <a:ea typeface="Calibri"/>
                          <a:cs typeface="Times New Roman"/>
                        </a:rPr>
                        <a:t> groundwork</a:t>
                      </a:r>
                    </a:p>
                  </a:txBody>
                  <a:tcPr anchor="ctr">
                    <a:lnL w="12700" cap="flat" cmpd="sng" algn="ctr">
                      <a:noFill/>
                      <a:prstDash val="solid"/>
                      <a:round/>
                      <a:headEnd type="none" w="med" len="med"/>
                      <a:tailEnd type="none" w="med" len="med"/>
                    </a:lnL>
                    <a:lnR w="12700" cap="flat" cmpd="sng" algn="ctr">
                      <a:solidFill>
                        <a:srgbClr val="17397D"/>
                      </a:solidFill>
                      <a:prstDash val="solid"/>
                      <a:round/>
                      <a:headEnd type="none" w="med" len="med"/>
                      <a:tailEnd type="none" w="med" len="med"/>
                    </a:lnR>
                    <a:lnT w="12700" cap="flat" cmpd="sng" algn="ctr">
                      <a:solidFill>
                        <a:srgbClr val="17397D"/>
                      </a:solidFill>
                      <a:prstDash val="solid"/>
                      <a:round/>
                      <a:headEnd type="none" w="med" len="med"/>
                      <a:tailEnd type="none" w="med" len="med"/>
                    </a:lnT>
                    <a:lnB w="12700" cap="flat" cmpd="sng" algn="ctr">
                      <a:solidFill>
                        <a:srgbClr val="17397D"/>
                      </a:solidFill>
                      <a:prstDash val="solid"/>
                      <a:round/>
                      <a:headEnd type="none" w="med" len="med"/>
                      <a:tailEnd type="none" w="med" len="med"/>
                    </a:lnB>
                    <a:noFill/>
                  </a:tcPr>
                </a:tc>
                <a:tc>
                  <a:txBody>
                    <a:bodyPr/>
                    <a:lstStyle/>
                    <a:p>
                      <a:pPr marL="112713" marR="0" indent="-112713" algn="l" defTabSz="457092" rtl="0" eaLnBrk="1" fontAlgn="auto" latinLnBrk="0" hangingPunct="1">
                        <a:lnSpc>
                          <a:spcPct val="115000"/>
                        </a:lnSpc>
                        <a:spcBef>
                          <a:spcPts val="0"/>
                        </a:spcBef>
                        <a:spcAft>
                          <a:spcPts val="0"/>
                        </a:spcAft>
                        <a:buClrTx/>
                        <a:buSzTx/>
                        <a:buFont typeface="Arial" pitchFamily="34" charset="0"/>
                        <a:buChar char="•"/>
                        <a:tabLst/>
                        <a:defRPr/>
                      </a:pPr>
                      <a:r>
                        <a:rPr lang="en-US" sz="1200" b="1" baseline="0" dirty="0" smtClean="0">
                          <a:solidFill>
                            <a:schemeClr val="tx1">
                              <a:lumMod val="65000"/>
                              <a:lumOff val="35000"/>
                            </a:schemeClr>
                          </a:solidFill>
                          <a:effectLst/>
                          <a:latin typeface="+mn-lt"/>
                          <a:ea typeface="Calibri"/>
                          <a:cs typeface="Times New Roman"/>
                        </a:rPr>
                        <a:t>Assess current situation: </a:t>
                      </a:r>
                    </a:p>
                    <a:p>
                      <a:pPr marL="285750" marR="0" indent="-174625" algn="l" defTabSz="457092"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lang="en-US" sz="1200" b="0" baseline="0" dirty="0" smtClean="0">
                          <a:solidFill>
                            <a:schemeClr val="tx1">
                              <a:lumMod val="65000"/>
                              <a:lumOff val="35000"/>
                            </a:schemeClr>
                          </a:solidFill>
                          <a:effectLst/>
                          <a:latin typeface="+mn-lt"/>
                          <a:ea typeface="Calibri"/>
                          <a:cs typeface="Times New Roman"/>
                        </a:rPr>
                        <a:t>Food that could not be sold or donated was backhauled to DC, aggregated, and sent to a composter 6X/day = 1,200 miles of diesel truck traffic</a:t>
                      </a:r>
                    </a:p>
                    <a:p>
                      <a:pPr marL="285750" marR="0" indent="-174625" algn="l" defTabSz="457092"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lang="en-US" sz="1200" b="0" i="0" baseline="0" dirty="0" smtClean="0">
                          <a:solidFill>
                            <a:schemeClr val="tx1">
                              <a:lumMod val="65000"/>
                              <a:lumOff val="35000"/>
                            </a:schemeClr>
                          </a:solidFill>
                          <a:effectLst/>
                          <a:latin typeface="+mn-lt"/>
                          <a:ea typeface="Calibri"/>
                          <a:cs typeface="Times New Roman"/>
                        </a:rPr>
                        <a:t>Waste management expense </a:t>
                      </a:r>
                    </a:p>
                  </a:txBody>
                  <a:tcPr>
                    <a:lnL w="12700" cap="flat" cmpd="sng" algn="ctr">
                      <a:solidFill>
                        <a:srgbClr val="17397D"/>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7397D"/>
                      </a:solidFill>
                      <a:prstDash val="solid"/>
                      <a:round/>
                      <a:headEnd type="none" w="med" len="med"/>
                      <a:tailEnd type="none" w="med" len="med"/>
                    </a:lnT>
                    <a:lnB w="12700" cap="flat" cmpd="sng" algn="ctr">
                      <a:solidFill>
                        <a:srgbClr val="17397D"/>
                      </a:solidFill>
                      <a:prstDash val="solid"/>
                      <a:round/>
                      <a:headEnd type="none" w="med" len="med"/>
                      <a:tailEnd type="none" w="med" len="med"/>
                    </a:lnB>
                    <a:noFill/>
                  </a:tcPr>
                </a:tc>
              </a:tr>
              <a:tr h="1386966">
                <a:tc>
                  <a:txBody>
                    <a:bodyPr/>
                    <a:lstStyle/>
                    <a:p>
                      <a:pPr marL="0" marR="0" indent="0">
                        <a:lnSpc>
                          <a:spcPct val="115000"/>
                        </a:lnSpc>
                        <a:spcBef>
                          <a:spcPts val="0"/>
                        </a:spcBef>
                        <a:spcAft>
                          <a:spcPts val="1000"/>
                        </a:spcAft>
                        <a:buFont typeface="Arial" pitchFamily="34" charset="0"/>
                        <a:buNone/>
                      </a:pPr>
                      <a:r>
                        <a:rPr lang="en-US" sz="1200" b="1" baseline="0" dirty="0" smtClean="0">
                          <a:solidFill>
                            <a:schemeClr val="tx1">
                              <a:lumMod val="65000"/>
                              <a:lumOff val="35000"/>
                            </a:schemeClr>
                          </a:solidFill>
                          <a:effectLst/>
                          <a:latin typeface="+mn-lt"/>
                          <a:ea typeface="Calibri"/>
                          <a:cs typeface="Times New Roman"/>
                        </a:rPr>
                        <a:t>Develop the content</a:t>
                      </a:r>
                    </a:p>
                  </a:txBody>
                  <a:tcPr anchor="ctr">
                    <a:lnL w="12700" cap="flat" cmpd="sng" algn="ctr">
                      <a:noFill/>
                      <a:prstDash val="solid"/>
                      <a:round/>
                      <a:headEnd type="none" w="med" len="med"/>
                      <a:tailEnd type="none" w="med" len="med"/>
                    </a:lnL>
                    <a:lnR w="12700" cap="flat" cmpd="sng" algn="ctr">
                      <a:solidFill>
                        <a:srgbClr val="17397D"/>
                      </a:solidFill>
                      <a:prstDash val="solid"/>
                      <a:round/>
                      <a:headEnd type="none" w="med" len="med"/>
                      <a:tailEnd type="none" w="med" len="med"/>
                    </a:lnR>
                    <a:lnT w="12700" cap="flat" cmpd="sng" algn="ctr">
                      <a:solidFill>
                        <a:srgbClr val="17397D"/>
                      </a:solidFill>
                      <a:prstDash val="solid"/>
                      <a:round/>
                      <a:headEnd type="none" w="med" len="med"/>
                      <a:tailEnd type="none" w="med" len="med"/>
                    </a:lnT>
                    <a:lnB w="12700" cap="flat" cmpd="sng" algn="ctr">
                      <a:solidFill>
                        <a:srgbClr val="17397D"/>
                      </a:solidFill>
                      <a:prstDash val="solid"/>
                      <a:round/>
                      <a:headEnd type="none" w="med" len="med"/>
                      <a:tailEnd type="none" w="med" len="med"/>
                    </a:lnB>
                    <a:noFill/>
                  </a:tcPr>
                </a:tc>
                <a:tc>
                  <a:txBody>
                    <a:bodyPr/>
                    <a:lstStyle/>
                    <a:p>
                      <a:pPr marL="112713" marR="0" indent="-112713" algn="l" defTabSz="914400" rtl="0" eaLnBrk="1" fontAlgn="auto" latinLnBrk="0" hangingPunct="1">
                        <a:lnSpc>
                          <a:spcPct val="115000"/>
                        </a:lnSpc>
                        <a:spcBef>
                          <a:spcPts val="0"/>
                        </a:spcBef>
                        <a:spcAft>
                          <a:spcPts val="0"/>
                        </a:spcAft>
                        <a:buClrTx/>
                        <a:buSzTx/>
                        <a:buFont typeface="Arial" pitchFamily="34" charset="0"/>
                        <a:buChar char="•"/>
                        <a:tabLst/>
                        <a:defRPr/>
                      </a:pPr>
                      <a:r>
                        <a:rPr lang="en-US" sz="1200" b="0" i="1" baseline="0" dirty="0" smtClean="0">
                          <a:solidFill>
                            <a:schemeClr val="tx1">
                              <a:lumMod val="65000"/>
                              <a:lumOff val="35000"/>
                            </a:schemeClr>
                          </a:solidFill>
                          <a:effectLst/>
                          <a:latin typeface="+mn-lt"/>
                          <a:ea typeface="Calibri"/>
                          <a:cs typeface="Times New Roman"/>
                        </a:rPr>
                        <a:t>Could we find a higher order of value for our food waste and reduce other operating expenses along the way? </a:t>
                      </a:r>
                    </a:p>
                    <a:p>
                      <a:pPr marL="112713" marR="0" indent="-112713" algn="l" defTabSz="914400" rtl="0" eaLnBrk="1" fontAlgn="auto" latinLnBrk="0" hangingPunct="1">
                        <a:lnSpc>
                          <a:spcPct val="115000"/>
                        </a:lnSpc>
                        <a:spcBef>
                          <a:spcPts val="0"/>
                        </a:spcBef>
                        <a:spcAft>
                          <a:spcPts val="0"/>
                        </a:spcAft>
                        <a:buClrTx/>
                        <a:buSzTx/>
                        <a:buFont typeface="Arial" pitchFamily="34" charset="0"/>
                        <a:buChar char="•"/>
                        <a:tabLst/>
                        <a:defRPr/>
                      </a:pPr>
                      <a:r>
                        <a:rPr lang="en-US" sz="1200" b="1" baseline="0" dirty="0" smtClean="0">
                          <a:solidFill>
                            <a:schemeClr val="tx1">
                              <a:lumMod val="65000"/>
                              <a:lumOff val="35000"/>
                            </a:schemeClr>
                          </a:solidFill>
                          <a:effectLst/>
                          <a:latin typeface="+mn-lt"/>
                          <a:ea typeface="Calibri"/>
                          <a:cs typeface="Times New Roman"/>
                        </a:rPr>
                        <a:t>Partnered with 3</a:t>
                      </a:r>
                      <a:r>
                        <a:rPr lang="en-US" sz="1200" b="1" baseline="30000" dirty="0" smtClean="0">
                          <a:solidFill>
                            <a:schemeClr val="tx1">
                              <a:lumMod val="65000"/>
                              <a:lumOff val="35000"/>
                            </a:schemeClr>
                          </a:solidFill>
                          <a:effectLst/>
                          <a:latin typeface="+mn-lt"/>
                          <a:ea typeface="Calibri"/>
                          <a:cs typeface="Times New Roman"/>
                        </a:rPr>
                        <a:t>rd</a:t>
                      </a:r>
                      <a:r>
                        <a:rPr lang="en-US" sz="1200" b="1" baseline="0" dirty="0" smtClean="0">
                          <a:solidFill>
                            <a:schemeClr val="tx1">
                              <a:lumMod val="65000"/>
                              <a:lumOff val="35000"/>
                            </a:schemeClr>
                          </a:solidFill>
                          <a:effectLst/>
                          <a:latin typeface="+mn-lt"/>
                          <a:ea typeface="Calibri"/>
                          <a:cs typeface="Times New Roman"/>
                        </a:rPr>
                        <a:t> Party Food Waste Expert: </a:t>
                      </a:r>
                      <a:r>
                        <a:rPr lang="en-US" sz="1200" b="0" baseline="0" dirty="0" smtClean="0">
                          <a:solidFill>
                            <a:schemeClr val="tx1">
                              <a:lumMod val="65000"/>
                              <a:lumOff val="35000"/>
                            </a:schemeClr>
                          </a:solidFill>
                          <a:effectLst/>
                          <a:latin typeface="+mn-lt"/>
                          <a:ea typeface="Calibri"/>
                          <a:cs typeface="Times New Roman"/>
                        </a:rPr>
                        <a:t>FEED Resource Recovery Inc. worked closely with associates at store, DC, and plant level to ensure consistent communication and streamline new process</a:t>
                      </a:r>
                    </a:p>
                    <a:p>
                      <a:pPr marL="112713" marR="0" indent="-112713" algn="l" defTabSz="914400" rtl="0" eaLnBrk="1" fontAlgn="auto" latinLnBrk="0" hangingPunct="1">
                        <a:lnSpc>
                          <a:spcPct val="115000"/>
                        </a:lnSpc>
                        <a:spcBef>
                          <a:spcPts val="0"/>
                        </a:spcBef>
                        <a:spcAft>
                          <a:spcPts val="0"/>
                        </a:spcAft>
                        <a:buClrTx/>
                        <a:buSzTx/>
                        <a:buFont typeface="Arial" pitchFamily="34" charset="0"/>
                        <a:buChar char="•"/>
                        <a:tabLst/>
                        <a:defRPr/>
                      </a:pPr>
                      <a:r>
                        <a:rPr lang="en-US" sz="1200" b="0" baseline="0" dirty="0" smtClean="0">
                          <a:solidFill>
                            <a:schemeClr val="tx1">
                              <a:lumMod val="65000"/>
                              <a:lumOff val="35000"/>
                            </a:schemeClr>
                          </a:solidFill>
                          <a:effectLst/>
                          <a:latin typeface="+mn-lt"/>
                          <a:ea typeface="Calibri"/>
                          <a:cs typeface="Times New Roman"/>
                        </a:rPr>
                        <a:t>Baseline our energy, natural gas, and waste water expenses for on-site facilities</a:t>
                      </a:r>
                    </a:p>
                    <a:p>
                      <a:pPr marL="285750" marR="0" indent="-174625"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lang="en-US" sz="1200" b="0" i="1" baseline="0" dirty="0" smtClean="0">
                          <a:solidFill>
                            <a:schemeClr val="tx1">
                              <a:lumMod val="65000"/>
                              <a:lumOff val="35000"/>
                            </a:schemeClr>
                          </a:solidFill>
                          <a:effectLst/>
                          <a:latin typeface="+mn-lt"/>
                          <a:ea typeface="Calibri"/>
                          <a:cs typeface="Times New Roman"/>
                        </a:rPr>
                        <a:t>Could new process reduce these expenses?</a:t>
                      </a:r>
                    </a:p>
                    <a:p>
                      <a:pPr marL="112713" marR="0" indent="-112713" algn="l" defTabSz="914400" rtl="0" eaLnBrk="1" fontAlgn="auto" latinLnBrk="0" hangingPunct="1">
                        <a:lnSpc>
                          <a:spcPct val="115000"/>
                        </a:lnSpc>
                        <a:spcBef>
                          <a:spcPts val="0"/>
                        </a:spcBef>
                        <a:spcAft>
                          <a:spcPts val="0"/>
                        </a:spcAft>
                        <a:buClrTx/>
                        <a:buSzTx/>
                        <a:buFont typeface="Arial" pitchFamily="34" charset="0"/>
                        <a:buChar char="•"/>
                        <a:tabLst/>
                        <a:defRPr/>
                      </a:pPr>
                      <a:r>
                        <a:rPr lang="en-US" sz="1200" b="0" i="1" baseline="0" dirty="0" smtClean="0">
                          <a:solidFill>
                            <a:schemeClr val="tx1">
                              <a:lumMod val="65000"/>
                              <a:lumOff val="35000"/>
                            </a:schemeClr>
                          </a:solidFill>
                          <a:effectLst/>
                          <a:latin typeface="+mn-lt"/>
                          <a:ea typeface="Calibri"/>
                          <a:cs typeface="Times New Roman"/>
                        </a:rPr>
                        <a:t>What’s the ROI?</a:t>
                      </a:r>
                      <a:endParaRPr lang="en-US" sz="1200" b="0" baseline="0" dirty="0" smtClean="0">
                        <a:solidFill>
                          <a:schemeClr val="tx1">
                            <a:lumMod val="65000"/>
                            <a:lumOff val="35000"/>
                          </a:schemeClr>
                        </a:solidFill>
                        <a:effectLst/>
                        <a:latin typeface="+mn-lt"/>
                        <a:ea typeface="Calibri"/>
                        <a:cs typeface="Times New Roman"/>
                      </a:endParaRPr>
                    </a:p>
                  </a:txBody>
                  <a:tcPr>
                    <a:lnL w="12700" cap="flat" cmpd="sng" algn="ctr">
                      <a:solidFill>
                        <a:srgbClr val="17397D"/>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7397D"/>
                      </a:solidFill>
                      <a:prstDash val="solid"/>
                      <a:round/>
                      <a:headEnd type="none" w="med" len="med"/>
                      <a:tailEnd type="none" w="med" len="med"/>
                    </a:lnT>
                    <a:lnB w="12700" cap="flat" cmpd="sng" algn="ctr">
                      <a:solidFill>
                        <a:srgbClr val="17397D"/>
                      </a:solidFill>
                      <a:prstDash val="solid"/>
                      <a:round/>
                      <a:headEnd type="none" w="med" len="med"/>
                      <a:tailEnd type="none" w="med" len="med"/>
                    </a:lnB>
                    <a:noFill/>
                  </a:tcPr>
                </a:tc>
              </a:tr>
              <a:tr h="1155848">
                <a:tc>
                  <a:txBody>
                    <a:bodyPr/>
                    <a:lstStyle/>
                    <a:p>
                      <a:pPr marL="0" marR="0" indent="0">
                        <a:lnSpc>
                          <a:spcPct val="115000"/>
                        </a:lnSpc>
                        <a:spcBef>
                          <a:spcPts val="0"/>
                        </a:spcBef>
                        <a:spcAft>
                          <a:spcPts val="1000"/>
                        </a:spcAft>
                        <a:buFont typeface="Arial" pitchFamily="34" charset="0"/>
                        <a:buNone/>
                      </a:pPr>
                      <a:r>
                        <a:rPr lang="en-US" sz="1200" b="1" baseline="0" dirty="0" smtClean="0">
                          <a:solidFill>
                            <a:schemeClr val="tx1">
                              <a:lumMod val="65000"/>
                              <a:lumOff val="35000"/>
                            </a:schemeClr>
                          </a:solidFill>
                          <a:effectLst/>
                          <a:latin typeface="+mn-lt"/>
                          <a:ea typeface="Calibri"/>
                          <a:cs typeface="Times New Roman"/>
                        </a:rPr>
                        <a:t>Build support and buy-in</a:t>
                      </a:r>
                    </a:p>
                  </a:txBody>
                  <a:tcPr anchor="ctr">
                    <a:lnL w="12700" cap="flat" cmpd="sng" algn="ctr">
                      <a:noFill/>
                      <a:prstDash val="solid"/>
                      <a:round/>
                      <a:headEnd type="none" w="med" len="med"/>
                      <a:tailEnd type="none" w="med" len="med"/>
                    </a:lnL>
                    <a:lnR w="12700" cap="flat" cmpd="sng" algn="ctr">
                      <a:solidFill>
                        <a:srgbClr val="17397D"/>
                      </a:solidFill>
                      <a:prstDash val="solid"/>
                      <a:round/>
                      <a:headEnd type="none" w="med" len="med"/>
                      <a:tailEnd type="none" w="med" len="med"/>
                    </a:lnR>
                    <a:lnT w="12700" cap="flat" cmpd="sng" algn="ctr">
                      <a:solidFill>
                        <a:srgbClr val="17397D"/>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12713" marR="0" indent="-112713" algn="l" defTabSz="457092" rtl="0" eaLnBrk="1" fontAlgn="auto" latinLnBrk="0" hangingPunct="1">
                        <a:lnSpc>
                          <a:spcPct val="115000"/>
                        </a:lnSpc>
                        <a:spcBef>
                          <a:spcPts val="0"/>
                        </a:spcBef>
                        <a:spcAft>
                          <a:spcPts val="0"/>
                        </a:spcAft>
                        <a:buClrTx/>
                        <a:buSzTx/>
                        <a:buFont typeface="Arial" pitchFamily="34" charset="0"/>
                        <a:buChar char="•"/>
                        <a:tabLst/>
                        <a:defRPr/>
                      </a:pPr>
                      <a:r>
                        <a:rPr lang="en-US" sz="1200" b="1" baseline="0" dirty="0" smtClean="0">
                          <a:solidFill>
                            <a:schemeClr val="tx1">
                              <a:lumMod val="65000"/>
                              <a:lumOff val="35000"/>
                            </a:schemeClr>
                          </a:solidFill>
                          <a:effectLst/>
                          <a:latin typeface="+mn-lt"/>
                          <a:cs typeface="Times New Roman"/>
                        </a:rPr>
                        <a:t>New process promoted by each affected business unit </a:t>
                      </a:r>
                    </a:p>
                    <a:p>
                      <a:pPr marL="112713" marR="0" indent="-112713" algn="l" defTabSz="457092" rtl="0" eaLnBrk="1" fontAlgn="auto" latinLnBrk="0" hangingPunct="1">
                        <a:lnSpc>
                          <a:spcPct val="115000"/>
                        </a:lnSpc>
                        <a:spcBef>
                          <a:spcPts val="0"/>
                        </a:spcBef>
                        <a:spcAft>
                          <a:spcPts val="0"/>
                        </a:spcAft>
                        <a:buClrTx/>
                        <a:buSzTx/>
                        <a:buFont typeface="Arial" pitchFamily="34" charset="0"/>
                        <a:buChar char="•"/>
                        <a:tabLst/>
                        <a:defRPr/>
                      </a:pPr>
                      <a:r>
                        <a:rPr lang="en-US" sz="1200" b="0" u="none" dirty="0" smtClean="0">
                          <a:solidFill>
                            <a:schemeClr val="tx1">
                              <a:lumMod val="65000"/>
                              <a:lumOff val="35000"/>
                            </a:schemeClr>
                          </a:solidFill>
                        </a:rPr>
                        <a:t>Engagement</a:t>
                      </a:r>
                      <a:r>
                        <a:rPr lang="en-US" sz="1200" b="0" u="none" baseline="0" dirty="0" smtClean="0">
                          <a:solidFill>
                            <a:schemeClr val="tx1">
                              <a:lumMod val="65000"/>
                              <a:lumOff val="35000"/>
                            </a:schemeClr>
                          </a:solidFill>
                        </a:rPr>
                        <a:t> at all levels</a:t>
                      </a:r>
                      <a:r>
                        <a:rPr lang="en-US" sz="1200" b="0" u="none" dirty="0" smtClean="0">
                          <a:solidFill>
                            <a:schemeClr val="tx1">
                              <a:lumMod val="65000"/>
                              <a:lumOff val="35000"/>
                            </a:schemeClr>
                          </a:solidFill>
                        </a:rPr>
                        <a:t>: Company</a:t>
                      </a:r>
                      <a:r>
                        <a:rPr lang="en-US" sz="1200" b="0" u="none" baseline="0" dirty="0" smtClean="0">
                          <a:solidFill>
                            <a:schemeClr val="tx1">
                              <a:lumMod val="65000"/>
                              <a:lumOff val="35000"/>
                            </a:schemeClr>
                          </a:solidFill>
                        </a:rPr>
                        <a:t> and Division-level leadership support as well as store, DC, and plant associates </a:t>
                      </a:r>
                    </a:p>
                    <a:p>
                      <a:pPr marL="112713" marR="0" indent="-112713" algn="l" defTabSz="457092" rtl="0" eaLnBrk="1" fontAlgn="auto" latinLnBrk="0" hangingPunct="1">
                        <a:lnSpc>
                          <a:spcPct val="115000"/>
                        </a:lnSpc>
                        <a:spcBef>
                          <a:spcPts val="0"/>
                        </a:spcBef>
                        <a:spcAft>
                          <a:spcPts val="0"/>
                        </a:spcAft>
                        <a:buClrTx/>
                        <a:buSzTx/>
                        <a:buFont typeface="Arial" pitchFamily="34" charset="0"/>
                        <a:buChar char="•"/>
                        <a:tabLst/>
                        <a:defRPr/>
                      </a:pPr>
                      <a:r>
                        <a:rPr lang="en-US" sz="1200" b="0" u="none" baseline="0" dirty="0" smtClean="0">
                          <a:solidFill>
                            <a:schemeClr val="tx1">
                              <a:lumMod val="65000"/>
                              <a:lumOff val="35000"/>
                            </a:schemeClr>
                          </a:solidFill>
                          <a:effectLst/>
                          <a:latin typeface="+mn-lt"/>
                          <a:cs typeface="Times New Roman"/>
                        </a:rPr>
                        <a:t>Tracked progress and shared success: provided </a:t>
                      </a:r>
                      <a:r>
                        <a:rPr lang="en-US" sz="1200" b="0" baseline="0" dirty="0" smtClean="0">
                          <a:solidFill>
                            <a:schemeClr val="tx1">
                              <a:lumMod val="65000"/>
                              <a:lumOff val="35000"/>
                            </a:schemeClr>
                          </a:solidFill>
                          <a:effectLst/>
                          <a:latin typeface="+mn-lt"/>
                          <a:cs typeface="Times New Roman"/>
                        </a:rPr>
                        <a:t>periodic updates about the system and the collective environmental and financial benefits it was having in our Ralphs/Food4Less Division</a:t>
                      </a:r>
                      <a:endParaRPr lang="en-US" sz="1200" b="0" dirty="0" smtClean="0">
                        <a:solidFill>
                          <a:schemeClr val="tx1">
                            <a:lumMod val="65000"/>
                            <a:lumOff val="35000"/>
                          </a:schemeClr>
                        </a:solidFill>
                      </a:endParaRPr>
                    </a:p>
                  </a:txBody>
                  <a:tcPr>
                    <a:lnL w="12700" cap="flat" cmpd="sng" algn="ctr">
                      <a:solidFill>
                        <a:srgbClr val="173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7397D"/>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bl>
          </a:graphicData>
        </a:graphic>
      </p:graphicFrame>
      <p:sp>
        <p:nvSpPr>
          <p:cNvPr id="13" name="Right Arrow 12"/>
          <p:cNvSpPr/>
          <p:nvPr/>
        </p:nvSpPr>
        <p:spPr>
          <a:xfrm>
            <a:off x="76200" y="6096000"/>
            <a:ext cx="691797" cy="533400"/>
          </a:xfrm>
          <a:prstGeom prst="rightArrow">
            <a:avLst/>
          </a:prstGeom>
          <a:solidFill>
            <a:srgbClr val="3366CC"/>
          </a:solidFill>
        </p:spPr>
        <p:txBody>
          <a:bodyPr wrap="square" rtlCol="0" anchor="ctr">
            <a:noAutofit/>
          </a:bodyPr>
          <a:lstStyle/>
          <a:p>
            <a:pPr defTabSz="457092" fontAlgn="auto">
              <a:spcBef>
                <a:spcPts val="0"/>
              </a:spcBef>
              <a:spcAft>
                <a:spcPts val="0"/>
              </a:spcAft>
            </a:pPr>
            <a:endParaRPr lang="en-US" sz="1400" dirty="0" smtClean="0">
              <a:solidFill>
                <a:srgbClr val="3366CC"/>
              </a:solidFill>
              <a:latin typeface="Arial"/>
              <a:cs typeface="Calibri" pitchFamily="34" charset="0"/>
            </a:endParaRPr>
          </a:p>
        </p:txBody>
      </p:sp>
      <p:sp>
        <p:nvSpPr>
          <p:cNvPr id="14" name="Rectangle 13"/>
          <p:cNvSpPr/>
          <p:nvPr/>
        </p:nvSpPr>
        <p:spPr>
          <a:xfrm>
            <a:off x="838200" y="5276850"/>
            <a:ext cx="7696200" cy="1504950"/>
          </a:xfrm>
          <a:prstGeom prst="rect">
            <a:avLst/>
          </a:prstGeom>
          <a:noFill/>
          <a:ln>
            <a:solidFill>
              <a:srgbClr val="3366CC"/>
            </a:solidFill>
          </a:ln>
        </p:spPr>
        <p:txBody>
          <a:bodyPr wrap="square" rtlCol="0" anchor="ctr">
            <a:noAutofit/>
          </a:bodyPr>
          <a:lstStyle/>
          <a:p>
            <a:pPr marL="111125" indent="-111125" defTabSz="457092" fontAlgn="auto">
              <a:spcBef>
                <a:spcPts val="0"/>
              </a:spcBef>
              <a:spcAft>
                <a:spcPts val="0"/>
              </a:spcAft>
              <a:buFont typeface="Arial" pitchFamily="34" charset="0"/>
              <a:buChar char="•"/>
              <a:defRPr/>
            </a:pPr>
            <a:r>
              <a:rPr lang="en-US" sz="1200" u="sng" dirty="0">
                <a:solidFill>
                  <a:prstClr val="black"/>
                </a:solidFill>
                <a:latin typeface="Calibri"/>
              </a:rPr>
              <a:t>E</a:t>
            </a:r>
            <a:r>
              <a:rPr lang="en-US" sz="1200" u="sng" dirty="0" smtClean="0">
                <a:solidFill>
                  <a:prstClr val="black"/>
                </a:solidFill>
                <a:latin typeface="Calibri"/>
              </a:rPr>
              <a:t>nvironmental benefits</a:t>
            </a:r>
            <a:r>
              <a:rPr lang="en-US" sz="1200" dirty="0" smtClean="0">
                <a:solidFill>
                  <a:prstClr val="black"/>
                </a:solidFill>
                <a:latin typeface="Calibri"/>
              </a:rPr>
              <a:t>: kept organics out of landfills; eliminated 500,000 miles of transportation emissions associated with sending organics to composter; eliminated greenhouse gas emissions associated with composting; produced nutrient-rich organic fertilizer </a:t>
            </a:r>
          </a:p>
          <a:p>
            <a:pPr marL="111125" indent="-111125" defTabSz="457092" fontAlgn="auto">
              <a:spcBef>
                <a:spcPts val="0"/>
              </a:spcBef>
              <a:spcAft>
                <a:spcPts val="0"/>
              </a:spcAft>
              <a:buFont typeface="Arial" pitchFamily="34" charset="0"/>
              <a:buChar char="•"/>
              <a:defRPr/>
            </a:pPr>
            <a:r>
              <a:rPr lang="en-US" sz="1200" u="sng" dirty="0" smtClean="0">
                <a:solidFill>
                  <a:prstClr val="black"/>
                </a:solidFill>
                <a:latin typeface="Calibri"/>
              </a:rPr>
              <a:t>Financial benefits</a:t>
            </a:r>
            <a:r>
              <a:rPr lang="en-US" sz="1200" dirty="0" smtClean="0">
                <a:solidFill>
                  <a:prstClr val="black"/>
                </a:solidFill>
                <a:latin typeface="Calibri"/>
              </a:rPr>
              <a:t>: reduced natural gas consumption by 95%, produced more than 20% of the energy demand for our 650,000 sq. ft. DC, eliminated the costs of sending the effluent from our Compton Creamery to the sanitary sewer</a:t>
            </a:r>
          </a:p>
          <a:p>
            <a:pPr marL="111125" indent="-111125" defTabSz="457092" fontAlgn="auto">
              <a:spcBef>
                <a:spcPts val="0"/>
              </a:spcBef>
              <a:spcAft>
                <a:spcPts val="0"/>
              </a:spcAft>
              <a:buFont typeface="Arial" pitchFamily="34" charset="0"/>
              <a:buChar char="•"/>
              <a:defRPr/>
            </a:pPr>
            <a:r>
              <a:rPr lang="en-US" sz="1200" dirty="0" smtClean="0">
                <a:solidFill>
                  <a:prstClr val="black"/>
                </a:solidFill>
                <a:latin typeface="Calibri"/>
              </a:rPr>
              <a:t>For more information please contact Suzanne Lindsay-Walker at </a:t>
            </a:r>
            <a:r>
              <a:rPr lang="en-US" sz="1200" dirty="0" smtClean="0">
                <a:solidFill>
                  <a:prstClr val="black"/>
                </a:solidFill>
                <a:latin typeface="Calibri"/>
                <a:hlinkClick r:id="rId2"/>
              </a:rPr>
              <a:t>suzanne.lindsay-walker@kroger.com</a:t>
            </a:r>
            <a:endParaRPr lang="en-US" sz="1200" dirty="0" smtClean="0">
              <a:solidFill>
                <a:prstClr val="black"/>
              </a:solidFill>
              <a:latin typeface="Calibri"/>
            </a:endParaRPr>
          </a:p>
        </p:txBody>
      </p:sp>
      <p:graphicFrame>
        <p:nvGraphicFramePr>
          <p:cNvPr id="15" name="Table 14"/>
          <p:cNvGraphicFramePr>
            <a:graphicFrameLocks noGrp="1"/>
          </p:cNvGraphicFramePr>
          <p:nvPr>
            <p:extLst>
              <p:ext uri="{D42A27DB-BD31-4B8C-83A1-F6EECF244321}">
                <p14:modId xmlns:p14="http://schemas.microsoft.com/office/powerpoint/2010/main" val="2700730505"/>
              </p:ext>
            </p:extLst>
          </p:nvPr>
        </p:nvGraphicFramePr>
        <p:xfrm>
          <a:off x="152400" y="728138"/>
          <a:ext cx="8686799" cy="1127760"/>
        </p:xfrm>
        <a:graphic>
          <a:graphicData uri="http://schemas.openxmlformats.org/drawingml/2006/table">
            <a:tbl>
              <a:tblPr firstRow="1" bandRow="1">
                <a:tableStyleId>{5C22544A-7EE6-4342-B048-85BDC9FD1C3A}</a:tableStyleId>
              </a:tblPr>
              <a:tblGrid>
                <a:gridCol w="8686799"/>
              </a:tblGrid>
              <a:tr h="260386">
                <a:tc>
                  <a:txBody>
                    <a:bodyPr/>
                    <a:lstStyle/>
                    <a:p>
                      <a:pPr marL="0" marR="0" indent="0" algn="ctr" defTabSz="457092" rtl="0" eaLnBrk="1" fontAlgn="auto" latinLnBrk="0" hangingPunct="1">
                        <a:lnSpc>
                          <a:spcPct val="100000"/>
                        </a:lnSpc>
                        <a:spcBef>
                          <a:spcPts val="0"/>
                        </a:spcBef>
                        <a:spcAft>
                          <a:spcPts val="0"/>
                        </a:spcAft>
                        <a:buClrTx/>
                        <a:buSzTx/>
                        <a:buFontTx/>
                        <a:buNone/>
                        <a:tabLst/>
                        <a:defRPr/>
                      </a:pPr>
                      <a:endParaRPr lang="en-US" sz="1400" dirty="0">
                        <a:solidFill>
                          <a:schemeClr val="tx1">
                            <a:lumMod val="65000"/>
                            <a:lumOff val="35000"/>
                          </a:schemeClr>
                        </a:solidFill>
                        <a:latin typeface="+mn-lt"/>
                      </a:endParaRPr>
                    </a:p>
                  </a:txBody>
                  <a:tcPr anchor="b">
                    <a:lnB w="12700" cap="flat" cmpd="sng" algn="ctr">
                      <a:solidFill>
                        <a:srgbClr val="10649B"/>
                      </a:solidFill>
                      <a:prstDash val="solid"/>
                      <a:round/>
                      <a:headEnd type="none" w="med" len="med"/>
                      <a:tailEnd type="none" w="med" len="med"/>
                    </a:lnB>
                    <a:noFill/>
                  </a:tcPr>
                </a:tc>
              </a:tr>
              <a:tr h="703356">
                <a:tc>
                  <a:txBody>
                    <a:bodyPr/>
                    <a:lstStyle/>
                    <a:p>
                      <a:pPr marL="111125" marR="0" indent="-111125" algn="l" defTabSz="457092"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solidFill>
                            <a:schemeClr val="tx1">
                              <a:lumMod val="65000"/>
                              <a:lumOff val="35000"/>
                            </a:schemeClr>
                          </a:solidFill>
                        </a:rPr>
                        <a:t>Kroger</a:t>
                      </a:r>
                      <a:r>
                        <a:rPr lang="en-US" sz="1200" baseline="0" dirty="0" smtClean="0">
                          <a:solidFill>
                            <a:schemeClr val="tx1">
                              <a:lumMod val="65000"/>
                              <a:lumOff val="35000"/>
                            </a:schemeClr>
                          </a:solidFill>
                        </a:rPr>
                        <a:t> employs more than 375,000 associates who serve customers in </a:t>
                      </a:r>
                      <a:r>
                        <a:rPr lang="en-US" sz="1200" dirty="0" smtClean="0">
                          <a:solidFill>
                            <a:schemeClr val="tx1">
                              <a:lumMod val="65000"/>
                              <a:lumOff val="35000"/>
                            </a:schemeClr>
                          </a:solidFill>
                        </a:rPr>
                        <a:t>2,640</a:t>
                      </a:r>
                      <a:r>
                        <a:rPr lang="en-US" sz="1200" baseline="0" dirty="0" smtClean="0">
                          <a:solidFill>
                            <a:schemeClr val="tx1">
                              <a:lumMod val="65000"/>
                              <a:lumOff val="35000"/>
                            </a:schemeClr>
                          </a:solidFill>
                        </a:rPr>
                        <a:t> stores in 34 states and the District of Columbia under two dozen local banner names including: Fred Meyer, Dillons, Fry’s, Harris Teeter, Ralphs, King Soopers, and QFC.</a:t>
                      </a:r>
                      <a:endParaRPr lang="en-US" sz="1200" dirty="0" smtClean="0">
                        <a:solidFill>
                          <a:schemeClr val="tx1">
                            <a:lumMod val="65000"/>
                            <a:lumOff val="35000"/>
                          </a:schemeClr>
                        </a:solidFill>
                      </a:endParaRPr>
                    </a:p>
                    <a:p>
                      <a:pPr marL="111125" marR="0" indent="-111125" algn="l" defTabSz="457092"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solidFill>
                            <a:schemeClr val="tx1">
                              <a:lumMod val="65000"/>
                              <a:lumOff val="35000"/>
                            </a:schemeClr>
                          </a:solidFill>
                        </a:rPr>
                        <a:t>Food waste</a:t>
                      </a:r>
                      <a:r>
                        <a:rPr lang="en-US" sz="1200" baseline="0" dirty="0" smtClean="0">
                          <a:solidFill>
                            <a:schemeClr val="tx1">
                              <a:lumMod val="65000"/>
                              <a:lumOff val="35000"/>
                            </a:schemeClr>
                          </a:solidFill>
                        </a:rPr>
                        <a:t> </a:t>
                      </a:r>
                      <a:r>
                        <a:rPr lang="en-US" sz="1200" dirty="0" smtClean="0">
                          <a:solidFill>
                            <a:schemeClr val="tx1">
                              <a:lumMod val="65000"/>
                              <a:lumOff val="35000"/>
                            </a:schemeClr>
                          </a:solidFill>
                        </a:rPr>
                        <a:t>is highly material</a:t>
                      </a:r>
                      <a:r>
                        <a:rPr lang="en-US" sz="1200" baseline="0" dirty="0" smtClean="0">
                          <a:solidFill>
                            <a:schemeClr val="tx1">
                              <a:lumMod val="65000"/>
                              <a:lumOff val="35000"/>
                            </a:schemeClr>
                          </a:solidFill>
                        </a:rPr>
                        <a:t> to our business and our key objective was to repurpose this value stream to reduce our operating expenses by creating on-site renewable energy.</a:t>
                      </a:r>
                      <a:endParaRPr lang="en-US" sz="1200" dirty="0" smtClean="0">
                        <a:solidFill>
                          <a:schemeClr val="tx1">
                            <a:lumMod val="65000"/>
                            <a:lumOff val="35000"/>
                          </a:schemeClr>
                        </a:solidFill>
                      </a:endParaRPr>
                    </a:p>
                  </a:txBody>
                  <a:tcPr>
                    <a:lnT w="12700" cap="flat" cmpd="sng" algn="ctr">
                      <a:solidFill>
                        <a:srgbClr val="10649B"/>
                      </a:solidFill>
                      <a:prstDash val="solid"/>
                      <a:round/>
                      <a:headEnd type="none" w="med" len="med"/>
                      <a:tailEnd type="none" w="med" len="med"/>
                    </a:lnT>
                    <a:noFill/>
                  </a:tcPr>
                </a:tc>
              </a:tr>
            </a:tbl>
          </a:graphicData>
        </a:graphic>
      </p:graphicFrame>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8998" y="24892"/>
            <a:ext cx="1273629" cy="976175"/>
          </a:xfrm>
          <a:prstGeom prst="rect">
            <a:avLst/>
          </a:prstGeom>
        </p:spPr>
      </p:pic>
      <p:sp>
        <p:nvSpPr>
          <p:cNvPr id="18" name="Rectangle 17"/>
          <p:cNvSpPr/>
          <p:nvPr/>
        </p:nvSpPr>
        <p:spPr>
          <a:xfrm>
            <a:off x="152400" y="553007"/>
            <a:ext cx="6096000" cy="369332"/>
          </a:xfrm>
          <a:prstGeom prst="rect">
            <a:avLst/>
          </a:prstGeom>
        </p:spPr>
        <p:txBody>
          <a:bodyPr wrap="square">
            <a:spAutoFit/>
          </a:bodyPr>
          <a:lstStyle/>
          <a:p>
            <a:pPr fontAlgn="auto">
              <a:spcBef>
                <a:spcPts val="0"/>
              </a:spcBef>
              <a:spcAft>
                <a:spcPts val="0"/>
              </a:spcAft>
            </a:pPr>
            <a:r>
              <a:rPr lang="en-US" b="1" dirty="0" smtClean="0">
                <a:solidFill>
                  <a:prstClr val="black">
                    <a:lumMod val="65000"/>
                    <a:lumOff val="35000"/>
                  </a:prstClr>
                </a:solidFill>
                <a:latin typeface="Calibri"/>
              </a:rPr>
              <a:t> Goal</a:t>
            </a:r>
            <a:r>
              <a:rPr lang="en-US" b="1" dirty="0">
                <a:solidFill>
                  <a:prstClr val="black">
                    <a:lumMod val="65000"/>
                    <a:lumOff val="35000"/>
                  </a:prstClr>
                </a:solidFill>
                <a:latin typeface="Calibri"/>
              </a:rPr>
              <a:t>: Divert food waste by creating on-site renewable energy</a:t>
            </a:r>
          </a:p>
        </p:txBody>
      </p:sp>
      <p:sp>
        <p:nvSpPr>
          <p:cNvPr id="19" name="Rectangle 18"/>
          <p:cNvSpPr/>
          <p:nvPr/>
        </p:nvSpPr>
        <p:spPr>
          <a:xfrm>
            <a:off x="188566" y="173180"/>
            <a:ext cx="1640234" cy="400110"/>
          </a:xfrm>
          <a:prstGeom prst="rect">
            <a:avLst/>
          </a:prstGeom>
        </p:spPr>
        <p:txBody>
          <a:bodyPr wrap="square">
            <a:spAutoFit/>
          </a:bodyPr>
          <a:lstStyle/>
          <a:p>
            <a:pPr defTabSz="457092" fontAlgn="auto">
              <a:spcAft>
                <a:spcPts val="0"/>
              </a:spcAft>
              <a:defRPr/>
            </a:pPr>
            <a:r>
              <a:rPr lang="en-US" sz="2000" b="1" u="sng" dirty="0">
                <a:solidFill>
                  <a:srgbClr val="10649B"/>
                </a:solidFill>
                <a:latin typeface="Calibri"/>
                <a:cs typeface="Georgia"/>
              </a:rPr>
              <a:t>Food Power</a:t>
            </a:r>
          </a:p>
        </p:txBody>
      </p:sp>
    </p:spTree>
    <p:extLst>
      <p:ext uri="{BB962C8B-B14F-4D97-AF65-F5344CB8AC3E}">
        <p14:creationId xmlns:p14="http://schemas.microsoft.com/office/powerpoint/2010/main" val="3634140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76200" y="1828800"/>
            <a:ext cx="8956234" cy="404535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152401"/>
            <a:ext cx="2514600" cy="1927320"/>
          </a:xfrm>
          <a:prstGeom prst="rect">
            <a:avLst/>
          </a:prstGeom>
        </p:spPr>
      </p:pic>
    </p:spTree>
    <p:extLst>
      <p:ext uri="{BB962C8B-B14F-4D97-AF65-F5344CB8AC3E}">
        <p14:creationId xmlns:p14="http://schemas.microsoft.com/office/powerpoint/2010/main" val="38161431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0689" y="81931"/>
            <a:ext cx="6514073" cy="923760"/>
          </a:xfrm>
        </p:spPr>
        <p:txBody>
          <a:bodyPr>
            <a:normAutofit fontScale="90000"/>
          </a:bodyPr>
          <a:lstStyle/>
          <a:p>
            <a:r>
              <a:rPr lang="en-US" dirty="0" smtClean="0"/>
              <a:t/>
            </a:r>
            <a:br>
              <a:rPr lang="en-US" dirty="0" smtClean="0"/>
            </a:b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1864859387"/>
              </p:ext>
            </p:extLst>
          </p:nvPr>
        </p:nvGraphicFramePr>
        <p:xfrm>
          <a:off x="597679" y="1371600"/>
          <a:ext cx="7437510" cy="4590288"/>
        </p:xfrm>
        <a:graphic>
          <a:graphicData uri="http://schemas.openxmlformats.org/drawingml/2006/table">
            <a:tbl>
              <a:tblPr firstRow="1" bandRow="1">
                <a:tableStyleId>{5C22544A-7EE6-4342-B048-85BDC9FD1C3A}</a:tableStyleId>
              </a:tblPr>
              <a:tblGrid>
                <a:gridCol w="990600"/>
                <a:gridCol w="6446910"/>
              </a:tblGrid>
              <a:tr h="295081">
                <a:tc gridSpan="2">
                  <a:txBody>
                    <a:bodyPr/>
                    <a:lstStyle/>
                    <a:p>
                      <a:pPr marL="0" marR="0" indent="0" algn="ctr" defTabSz="457092" rtl="0" eaLnBrk="1" fontAlgn="auto" latinLnBrk="0" hangingPunct="1">
                        <a:lnSpc>
                          <a:spcPct val="100000"/>
                        </a:lnSpc>
                        <a:spcBef>
                          <a:spcPts val="0"/>
                        </a:spcBef>
                        <a:spcAft>
                          <a:spcPts val="0"/>
                        </a:spcAft>
                        <a:buClrTx/>
                        <a:buSzTx/>
                        <a:buFontTx/>
                        <a:buNone/>
                        <a:tabLst/>
                        <a:defRPr/>
                      </a:pPr>
                      <a:endParaRPr lang="en-US" sz="1400" dirty="0">
                        <a:solidFill>
                          <a:schemeClr val="tx1">
                            <a:lumMod val="65000"/>
                            <a:lumOff val="35000"/>
                          </a:schemeClr>
                        </a:solidFill>
                      </a:endParaRPr>
                    </a:p>
                  </a:txBody>
                  <a:tcPr marL="68580" marR="6858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7397D"/>
                      </a:solidFill>
                      <a:prstDash val="solid"/>
                      <a:round/>
                      <a:headEnd type="none" w="med" len="med"/>
                      <a:tailEnd type="none" w="med" len="med"/>
                    </a:lnB>
                    <a:noFill/>
                  </a:tcPr>
                </a:tc>
                <a:tc hMerge="1">
                  <a:txBody>
                    <a:bodyPr/>
                    <a:lstStyle/>
                    <a:p>
                      <a:endParaRPr lang="en-US" dirty="0"/>
                    </a:p>
                  </a:txBody>
                  <a:tcPr/>
                </a:tc>
              </a:tr>
              <a:tr h="2209800">
                <a:tc>
                  <a:txBody>
                    <a:bodyPr/>
                    <a:lstStyle/>
                    <a:p>
                      <a:pPr marL="0" marR="0" indent="0">
                        <a:lnSpc>
                          <a:spcPct val="115000"/>
                        </a:lnSpc>
                        <a:spcBef>
                          <a:spcPts val="0"/>
                        </a:spcBef>
                        <a:spcAft>
                          <a:spcPts val="1000"/>
                        </a:spcAft>
                        <a:buFont typeface="Arial" pitchFamily="34" charset="0"/>
                        <a:buNone/>
                      </a:pPr>
                      <a:r>
                        <a:rPr lang="en-US" sz="1200" b="1" dirty="0" smtClean="0">
                          <a:solidFill>
                            <a:schemeClr val="tx1">
                              <a:lumMod val="65000"/>
                              <a:lumOff val="35000"/>
                            </a:schemeClr>
                          </a:solidFill>
                          <a:effectLst/>
                          <a:latin typeface="+mn-lt"/>
                          <a:ea typeface="Calibri"/>
                          <a:cs typeface="Times New Roman"/>
                        </a:rPr>
                        <a:t>Lay the</a:t>
                      </a:r>
                      <a:r>
                        <a:rPr lang="en-US" sz="1200" b="1" baseline="0" dirty="0" smtClean="0">
                          <a:solidFill>
                            <a:schemeClr val="tx1">
                              <a:lumMod val="65000"/>
                              <a:lumOff val="35000"/>
                            </a:schemeClr>
                          </a:solidFill>
                          <a:effectLst/>
                          <a:latin typeface="+mn-lt"/>
                          <a:ea typeface="Calibri"/>
                          <a:cs typeface="Times New Roman"/>
                        </a:rPr>
                        <a:t> groundwork</a:t>
                      </a:r>
                    </a:p>
                  </a:txBody>
                  <a:tcPr marL="68580" marR="68580" anchor="ctr">
                    <a:lnL w="12700" cap="flat" cmpd="sng" algn="ctr">
                      <a:noFill/>
                      <a:prstDash val="solid"/>
                      <a:round/>
                      <a:headEnd type="none" w="med" len="med"/>
                      <a:tailEnd type="none" w="med" len="med"/>
                    </a:lnL>
                    <a:lnR w="12700" cap="flat" cmpd="sng" algn="ctr">
                      <a:solidFill>
                        <a:srgbClr val="17397D"/>
                      </a:solidFill>
                      <a:prstDash val="solid"/>
                      <a:round/>
                      <a:headEnd type="none" w="med" len="med"/>
                      <a:tailEnd type="none" w="med" len="med"/>
                    </a:lnR>
                    <a:lnT w="12700" cap="flat" cmpd="sng" algn="ctr">
                      <a:solidFill>
                        <a:srgbClr val="17397D"/>
                      </a:solidFill>
                      <a:prstDash val="solid"/>
                      <a:round/>
                      <a:headEnd type="none" w="med" len="med"/>
                      <a:tailEnd type="none" w="med" len="med"/>
                    </a:lnT>
                    <a:lnB w="12700" cap="flat" cmpd="sng" algn="ctr">
                      <a:solidFill>
                        <a:srgbClr val="17397D"/>
                      </a:solidFill>
                      <a:prstDash val="solid"/>
                      <a:round/>
                      <a:headEnd type="none" w="med" len="med"/>
                      <a:tailEnd type="none" w="med" len="med"/>
                    </a:lnB>
                    <a:noFill/>
                  </a:tcPr>
                </a:tc>
                <a:tc>
                  <a:txBody>
                    <a:bodyPr/>
                    <a:lstStyle/>
                    <a:p>
                      <a:pPr marL="171450" marR="0" indent="-171450" algn="l" defTabSz="457092" rtl="0" eaLnBrk="1" fontAlgn="auto" latinLnBrk="0" hangingPunct="1">
                        <a:lnSpc>
                          <a:spcPct val="115000"/>
                        </a:lnSpc>
                        <a:spcBef>
                          <a:spcPts val="0"/>
                        </a:spcBef>
                        <a:spcAft>
                          <a:spcPts val="0"/>
                        </a:spcAft>
                        <a:buClrTx/>
                        <a:buSzTx/>
                        <a:buFont typeface="Arial" pitchFamily="34" charset="0"/>
                        <a:buChar char="•"/>
                        <a:tabLst/>
                        <a:defRPr/>
                      </a:pPr>
                      <a:r>
                        <a:rPr lang="en-CA" sz="1200" dirty="0" smtClean="0"/>
                        <a:t>In April 2007, Loblaw committed to the goal of diverting one billion plastic bags from landfill as a means of helping minimize the waste we produce and inspiring Canadians to take action for the environment. To bring about real change and promote reusable bag practices, we then took the big step of charging for plastic bags.</a:t>
                      </a:r>
                    </a:p>
                    <a:p>
                      <a:pPr marL="171450" marR="0" indent="-171450" algn="l" defTabSz="457092" rtl="0" eaLnBrk="1" fontAlgn="auto" latinLnBrk="0" hangingPunct="1">
                        <a:lnSpc>
                          <a:spcPct val="115000"/>
                        </a:lnSpc>
                        <a:spcBef>
                          <a:spcPts val="0"/>
                        </a:spcBef>
                        <a:spcAft>
                          <a:spcPts val="0"/>
                        </a:spcAft>
                        <a:buClrTx/>
                        <a:buSzTx/>
                        <a:buFont typeface="Arial" pitchFamily="34" charset="0"/>
                        <a:buChar char="•"/>
                        <a:tabLst/>
                        <a:defRPr/>
                      </a:pPr>
                      <a:r>
                        <a:rPr lang="en-CA" sz="1200" dirty="0" smtClean="0"/>
                        <a:t>As of April 22, 2009, Loblaw corporate and participating franchise stores stopped providing complimentary plastic shopping bags at checkout. Instead, customers were asked to bring their own </a:t>
                      </a:r>
                      <a:r>
                        <a:rPr lang="en-CA" sz="1200" i="1" dirty="0" smtClean="0"/>
                        <a:t>PC G.R.E.E.N</a:t>
                      </a:r>
                      <a:r>
                        <a:rPr lang="en-CA" sz="1200" dirty="0" smtClean="0"/>
                        <a:t> or other reusable shopping bags or bins to the store or to buy plastic bags at five cents apiece. In 2009 alone, these actions led to a 55% reduction in the use of plastic bags coming from our stores.</a:t>
                      </a:r>
                    </a:p>
                    <a:p>
                      <a:pPr marL="171450" marR="0" indent="-171450" algn="l" defTabSz="457092" rtl="0" eaLnBrk="1" fontAlgn="auto" latinLnBrk="0" hangingPunct="1">
                        <a:lnSpc>
                          <a:spcPct val="115000"/>
                        </a:lnSpc>
                        <a:spcBef>
                          <a:spcPts val="0"/>
                        </a:spcBef>
                        <a:spcAft>
                          <a:spcPts val="0"/>
                        </a:spcAft>
                        <a:buClrTx/>
                        <a:buSzTx/>
                        <a:buFont typeface="Arial" pitchFamily="34" charset="0"/>
                        <a:buChar char="•"/>
                        <a:tabLst/>
                        <a:defRPr/>
                      </a:pPr>
                      <a:r>
                        <a:rPr lang="en-CA" sz="1200" dirty="0" smtClean="0"/>
                        <a:t>As of Dec 2013, more than 6 billion fewer plastic bags in existence</a:t>
                      </a:r>
                      <a:r>
                        <a:rPr lang="en-CA" sz="1200" baseline="0" dirty="0" smtClean="0"/>
                        <a:t> since 2008</a:t>
                      </a:r>
                      <a:endParaRPr lang="en-US" sz="1200" baseline="0" dirty="0" smtClean="0">
                        <a:solidFill>
                          <a:schemeClr val="tx1">
                            <a:lumMod val="65000"/>
                            <a:lumOff val="35000"/>
                          </a:schemeClr>
                        </a:solidFill>
                        <a:effectLst/>
                        <a:latin typeface="+mn-lt"/>
                        <a:cs typeface="Times New Roman"/>
                      </a:endParaRPr>
                    </a:p>
                  </a:txBody>
                  <a:tcPr marL="68580" marR="68580">
                    <a:lnL w="12700" cap="flat" cmpd="sng" algn="ctr">
                      <a:solidFill>
                        <a:srgbClr val="17397D"/>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7397D"/>
                      </a:solidFill>
                      <a:prstDash val="solid"/>
                      <a:round/>
                      <a:headEnd type="none" w="med" len="med"/>
                      <a:tailEnd type="none" w="med" len="med"/>
                    </a:lnT>
                    <a:lnB w="12700" cap="flat" cmpd="sng" algn="ctr">
                      <a:solidFill>
                        <a:srgbClr val="17397D"/>
                      </a:solidFill>
                      <a:prstDash val="solid"/>
                      <a:round/>
                      <a:headEnd type="none" w="med" len="med"/>
                      <a:tailEnd type="none" w="med" len="med"/>
                    </a:lnB>
                    <a:noFill/>
                  </a:tcPr>
                </a:tc>
              </a:tr>
              <a:tr h="914400">
                <a:tc>
                  <a:txBody>
                    <a:bodyPr/>
                    <a:lstStyle/>
                    <a:p>
                      <a:pPr marL="0" marR="0" indent="0">
                        <a:lnSpc>
                          <a:spcPct val="115000"/>
                        </a:lnSpc>
                        <a:spcBef>
                          <a:spcPts val="0"/>
                        </a:spcBef>
                        <a:spcAft>
                          <a:spcPts val="1000"/>
                        </a:spcAft>
                        <a:buFont typeface="Arial" pitchFamily="34" charset="0"/>
                        <a:buNone/>
                      </a:pPr>
                      <a:r>
                        <a:rPr lang="en-US" sz="1200" b="1" baseline="0" dirty="0" smtClean="0">
                          <a:solidFill>
                            <a:schemeClr val="tx1">
                              <a:lumMod val="65000"/>
                              <a:lumOff val="35000"/>
                            </a:schemeClr>
                          </a:solidFill>
                          <a:effectLst/>
                          <a:latin typeface="+mn-lt"/>
                          <a:ea typeface="Calibri"/>
                          <a:cs typeface="Times New Roman"/>
                        </a:rPr>
                        <a:t>Develop the content</a:t>
                      </a:r>
                    </a:p>
                  </a:txBody>
                  <a:tcPr marL="68580" marR="68580" anchor="ctr">
                    <a:lnL w="12700" cap="flat" cmpd="sng" algn="ctr">
                      <a:noFill/>
                      <a:prstDash val="solid"/>
                      <a:round/>
                      <a:headEnd type="none" w="med" len="med"/>
                      <a:tailEnd type="none" w="med" len="med"/>
                    </a:lnL>
                    <a:lnR w="12700" cap="flat" cmpd="sng" algn="ctr">
                      <a:solidFill>
                        <a:srgbClr val="17397D"/>
                      </a:solidFill>
                      <a:prstDash val="solid"/>
                      <a:round/>
                      <a:headEnd type="none" w="med" len="med"/>
                      <a:tailEnd type="none" w="med" len="med"/>
                    </a:lnR>
                    <a:lnT w="12700" cap="flat" cmpd="sng" algn="ctr">
                      <a:solidFill>
                        <a:srgbClr val="17397D"/>
                      </a:solidFill>
                      <a:prstDash val="solid"/>
                      <a:round/>
                      <a:headEnd type="none" w="med" len="med"/>
                      <a:tailEnd type="none" w="med" len="med"/>
                    </a:lnT>
                    <a:lnB w="12700" cap="flat" cmpd="sng" algn="ctr">
                      <a:solidFill>
                        <a:srgbClr val="17397D"/>
                      </a:solidFill>
                      <a:prstDash val="solid"/>
                      <a:round/>
                      <a:headEnd type="none" w="med" len="med"/>
                      <a:tailEnd type="none" w="med" len="med"/>
                    </a:lnB>
                    <a:noFill/>
                  </a:tcPr>
                </a:tc>
                <a:tc>
                  <a:txBody>
                    <a:bodyPr/>
                    <a:lstStyle/>
                    <a:p>
                      <a:pPr marL="112713" marR="0" indent="-112713">
                        <a:lnSpc>
                          <a:spcPct val="115000"/>
                        </a:lnSpc>
                        <a:spcBef>
                          <a:spcPts val="0"/>
                        </a:spcBef>
                        <a:spcAft>
                          <a:spcPts val="0"/>
                        </a:spcAft>
                        <a:buFont typeface="Arial" pitchFamily="34" charset="0"/>
                        <a:buChar char="•"/>
                      </a:pPr>
                      <a:r>
                        <a:rPr lang="en-CA" sz="1200" dirty="0" smtClean="0"/>
                        <a:t>Before making this change, we tested various approaches to identify best practices in reducing plastic shopping bag use. Our data revealed that stores that had been charging a nominal fee for plastic bags distributed almost 55% fewer bags than those stores providing plastic shopping bags for free. </a:t>
                      </a:r>
                      <a:endParaRPr lang="en-US" sz="1200" baseline="0" dirty="0" smtClean="0">
                        <a:solidFill>
                          <a:schemeClr val="tx1">
                            <a:lumMod val="65000"/>
                            <a:lumOff val="35000"/>
                          </a:schemeClr>
                        </a:solidFill>
                        <a:effectLst/>
                        <a:latin typeface="+mn-lt"/>
                        <a:ea typeface="Calibri"/>
                        <a:cs typeface="Times New Roman"/>
                      </a:endParaRPr>
                    </a:p>
                  </a:txBody>
                  <a:tcPr marL="68580" marR="68580">
                    <a:lnL w="12700" cap="flat" cmpd="sng" algn="ctr">
                      <a:solidFill>
                        <a:srgbClr val="17397D"/>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7397D"/>
                      </a:solidFill>
                      <a:prstDash val="solid"/>
                      <a:round/>
                      <a:headEnd type="none" w="med" len="med"/>
                      <a:tailEnd type="none" w="med" len="med"/>
                    </a:lnT>
                    <a:lnB w="12700" cap="flat" cmpd="sng" algn="ctr">
                      <a:solidFill>
                        <a:srgbClr val="17397D"/>
                      </a:solidFill>
                      <a:prstDash val="solid"/>
                      <a:round/>
                      <a:headEnd type="none" w="med" len="med"/>
                      <a:tailEnd type="none" w="med" len="med"/>
                    </a:lnB>
                    <a:noFill/>
                  </a:tcPr>
                </a:tc>
              </a:tr>
              <a:tr h="1094628">
                <a:tc>
                  <a:txBody>
                    <a:bodyPr/>
                    <a:lstStyle/>
                    <a:p>
                      <a:pPr marL="0" marR="0" indent="0">
                        <a:lnSpc>
                          <a:spcPct val="115000"/>
                        </a:lnSpc>
                        <a:spcBef>
                          <a:spcPts val="0"/>
                        </a:spcBef>
                        <a:spcAft>
                          <a:spcPts val="1000"/>
                        </a:spcAft>
                        <a:buFont typeface="Arial" pitchFamily="34" charset="0"/>
                        <a:buNone/>
                      </a:pPr>
                      <a:r>
                        <a:rPr lang="en-US" sz="1200" b="1" baseline="0" dirty="0" smtClean="0">
                          <a:solidFill>
                            <a:schemeClr val="tx1">
                              <a:lumMod val="65000"/>
                              <a:lumOff val="35000"/>
                            </a:schemeClr>
                          </a:solidFill>
                          <a:effectLst/>
                          <a:latin typeface="+mn-lt"/>
                          <a:ea typeface="Calibri"/>
                          <a:cs typeface="Times New Roman"/>
                        </a:rPr>
                        <a:t>Build support and buy-in</a:t>
                      </a:r>
                    </a:p>
                  </a:txBody>
                  <a:tcPr marL="68580" marR="68580" anchor="ctr">
                    <a:lnL w="12700" cap="flat" cmpd="sng" algn="ctr">
                      <a:noFill/>
                      <a:prstDash val="solid"/>
                      <a:round/>
                      <a:headEnd type="none" w="med" len="med"/>
                      <a:tailEnd type="none" w="med" len="med"/>
                    </a:lnL>
                    <a:lnR w="12700" cap="flat" cmpd="sng" algn="ctr">
                      <a:solidFill>
                        <a:srgbClr val="17397D"/>
                      </a:solidFill>
                      <a:prstDash val="solid"/>
                      <a:round/>
                      <a:headEnd type="none" w="med" len="med"/>
                      <a:tailEnd type="none" w="med" len="med"/>
                    </a:lnR>
                    <a:lnT w="12700" cap="flat" cmpd="sng" algn="ctr">
                      <a:solidFill>
                        <a:srgbClr val="17397D"/>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12713" marR="0" indent="-112713" algn="l" defTabSz="457092" rtl="0" eaLnBrk="1" fontAlgn="auto" latinLnBrk="0" hangingPunct="1">
                        <a:lnSpc>
                          <a:spcPct val="115000"/>
                        </a:lnSpc>
                        <a:spcBef>
                          <a:spcPts val="0"/>
                        </a:spcBef>
                        <a:spcAft>
                          <a:spcPts val="0"/>
                        </a:spcAft>
                        <a:buClrTx/>
                        <a:buSzTx/>
                        <a:buFont typeface="Arial" pitchFamily="34" charset="0"/>
                        <a:buChar char="•"/>
                        <a:tabLst/>
                        <a:defRPr/>
                      </a:pPr>
                      <a:r>
                        <a:rPr lang="en-CA" sz="1200" dirty="0" smtClean="0"/>
                        <a:t>To further encourage Canadians to demonstrate their support for the environment, Loblaw committed to providing 1 Million dollars a year from the partial proceeds from the sale of plastic bags to WWF-Canada. Over the past six years, we have donated 6 million</a:t>
                      </a:r>
                      <a:r>
                        <a:rPr lang="en-CA" sz="1200" baseline="0" dirty="0" smtClean="0"/>
                        <a:t> to WWF.   </a:t>
                      </a:r>
                      <a:r>
                        <a:rPr lang="en-CA" sz="1200" dirty="0" smtClean="0"/>
                        <a:t> The money supports their national programs</a:t>
                      </a:r>
                      <a:r>
                        <a:rPr lang="en-CA" sz="1200" baseline="0" dirty="0" smtClean="0"/>
                        <a:t> </a:t>
                      </a:r>
                      <a:r>
                        <a:rPr lang="en-CA" sz="1200" dirty="0" smtClean="0"/>
                        <a:t>to help Canadians reduce their daily environmental footprint through simple, planet-friendly actions</a:t>
                      </a:r>
                      <a:endParaRPr lang="en-US" sz="1200" b="0" dirty="0" smtClean="0">
                        <a:solidFill>
                          <a:schemeClr val="tx1">
                            <a:lumMod val="65000"/>
                            <a:lumOff val="35000"/>
                          </a:schemeClr>
                        </a:solidFill>
                      </a:endParaRPr>
                    </a:p>
                  </a:txBody>
                  <a:tcPr marL="68580" marR="68580">
                    <a:lnL w="12700" cap="flat" cmpd="sng" algn="ctr">
                      <a:solidFill>
                        <a:srgbClr val="173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7397D"/>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bl>
          </a:graphicData>
        </a:graphic>
      </p:graphicFrame>
      <p:sp>
        <p:nvSpPr>
          <p:cNvPr id="11" name="Right Arrow 10"/>
          <p:cNvSpPr/>
          <p:nvPr/>
        </p:nvSpPr>
        <p:spPr>
          <a:xfrm>
            <a:off x="608565" y="6172200"/>
            <a:ext cx="926948" cy="533400"/>
          </a:xfrm>
          <a:prstGeom prst="rightArrow">
            <a:avLst/>
          </a:prstGeom>
          <a:solidFill>
            <a:srgbClr val="3366CC"/>
          </a:solidFill>
        </p:spPr>
        <p:txBody>
          <a:bodyPr wrap="square" rtlCol="0" anchor="ctr">
            <a:noAutofit/>
          </a:bodyPr>
          <a:lstStyle/>
          <a:p>
            <a:pPr algn="ctr" defTabSz="457092" fontAlgn="auto">
              <a:spcBef>
                <a:spcPts val="0"/>
              </a:spcBef>
              <a:spcAft>
                <a:spcPts val="0"/>
              </a:spcAft>
            </a:pPr>
            <a:endParaRPr lang="en-US" sz="1400" dirty="0">
              <a:solidFill>
                <a:srgbClr val="3366CC"/>
              </a:solidFill>
              <a:latin typeface="Calibri"/>
              <a:cs typeface="Calibri" pitchFamily="34" charset="0"/>
              <a:sym typeface="Gill Sans" charset="0"/>
            </a:endParaRPr>
          </a:p>
        </p:txBody>
      </p:sp>
      <p:sp>
        <p:nvSpPr>
          <p:cNvPr id="12" name="Rectangle 11"/>
          <p:cNvSpPr/>
          <p:nvPr/>
        </p:nvSpPr>
        <p:spPr>
          <a:xfrm>
            <a:off x="1686343" y="6180490"/>
            <a:ext cx="6527906" cy="525110"/>
          </a:xfrm>
          <a:prstGeom prst="rect">
            <a:avLst/>
          </a:prstGeom>
          <a:noFill/>
          <a:ln>
            <a:solidFill>
              <a:srgbClr val="3366CC"/>
            </a:solidFill>
          </a:ln>
        </p:spPr>
        <p:txBody>
          <a:bodyPr wrap="square" rtlCol="0" anchor="ctr">
            <a:noAutofit/>
          </a:bodyPr>
          <a:lstStyle/>
          <a:p>
            <a:pPr marL="111125" indent="-111125" defTabSz="457092" fontAlgn="auto">
              <a:spcBef>
                <a:spcPts val="0"/>
              </a:spcBef>
              <a:spcAft>
                <a:spcPts val="0"/>
              </a:spcAft>
              <a:buFont typeface="Arial" pitchFamily="34" charset="0"/>
              <a:buChar char="•"/>
              <a:defRPr/>
            </a:pPr>
            <a:r>
              <a:rPr lang="en-CA" sz="1200" dirty="0">
                <a:solidFill>
                  <a:srgbClr val="000000"/>
                </a:solidFill>
                <a:latin typeface="Gill Sans" charset="0"/>
                <a:sym typeface="Gill Sans" charset="0"/>
              </a:rPr>
              <a:t>As our plastic bag reduction initiative demonstrates, these actions on environmental issues can alter behaviour by our customers and throughout our industry. </a:t>
            </a:r>
          </a:p>
        </p:txBody>
      </p:sp>
      <p:graphicFrame>
        <p:nvGraphicFramePr>
          <p:cNvPr id="8" name="Table 7"/>
          <p:cNvGraphicFramePr>
            <a:graphicFrameLocks noGrp="1"/>
          </p:cNvGraphicFramePr>
          <p:nvPr>
            <p:extLst>
              <p:ext uri="{D42A27DB-BD31-4B8C-83A1-F6EECF244321}">
                <p14:modId xmlns:p14="http://schemas.microsoft.com/office/powerpoint/2010/main" val="2753671441"/>
              </p:ext>
            </p:extLst>
          </p:nvPr>
        </p:nvGraphicFramePr>
        <p:xfrm>
          <a:off x="792053" y="601614"/>
          <a:ext cx="8047148" cy="1036320"/>
        </p:xfrm>
        <a:graphic>
          <a:graphicData uri="http://schemas.openxmlformats.org/drawingml/2006/table">
            <a:tbl>
              <a:tblPr firstRow="1" bandRow="1">
                <a:tableStyleId>{5C22544A-7EE6-4342-B048-85BDC9FD1C3A}</a:tableStyleId>
              </a:tblPr>
              <a:tblGrid>
                <a:gridCol w="8047148"/>
              </a:tblGrid>
              <a:tr h="0">
                <a:tc>
                  <a:txBody>
                    <a:bodyPr/>
                    <a:lstStyle/>
                    <a:p>
                      <a:pPr marL="0" marR="0" indent="0" algn="ctr" defTabSz="457092" rtl="0" eaLnBrk="1" fontAlgn="auto" latinLnBrk="0" hangingPunct="1">
                        <a:lnSpc>
                          <a:spcPct val="100000"/>
                        </a:lnSpc>
                        <a:spcBef>
                          <a:spcPts val="0"/>
                        </a:spcBef>
                        <a:spcAft>
                          <a:spcPts val="0"/>
                        </a:spcAft>
                        <a:buClrTx/>
                        <a:buSzTx/>
                        <a:buFontTx/>
                        <a:buNone/>
                        <a:tabLst/>
                        <a:defRPr/>
                      </a:pPr>
                      <a:endParaRPr lang="en-US" sz="1400" dirty="0">
                        <a:solidFill>
                          <a:schemeClr val="tx1">
                            <a:lumMod val="65000"/>
                            <a:lumOff val="35000"/>
                          </a:schemeClr>
                        </a:solidFill>
                        <a:latin typeface="+mn-lt"/>
                      </a:endParaRPr>
                    </a:p>
                  </a:txBody>
                  <a:tcPr marL="68580" marR="68580" anchor="b">
                    <a:lnB w="12700" cap="flat" cmpd="sng" algn="ctr">
                      <a:solidFill>
                        <a:srgbClr val="10649B"/>
                      </a:solidFill>
                      <a:prstDash val="solid"/>
                      <a:round/>
                      <a:headEnd type="none" w="med" len="med"/>
                      <a:tailEnd type="none" w="med" len="med"/>
                    </a:lnB>
                    <a:noFill/>
                  </a:tcPr>
                </a:tc>
              </a:tr>
              <a:tr h="711529">
                <a:tc>
                  <a:txBody>
                    <a:bodyPr/>
                    <a:lstStyle/>
                    <a:p>
                      <a:pPr marL="111125" marR="0" indent="-111125" algn="l" defTabSz="457092" rtl="0" eaLnBrk="1" fontAlgn="auto" latinLnBrk="0" hangingPunct="1">
                        <a:lnSpc>
                          <a:spcPct val="100000"/>
                        </a:lnSpc>
                        <a:spcBef>
                          <a:spcPts val="0"/>
                        </a:spcBef>
                        <a:spcAft>
                          <a:spcPts val="0"/>
                        </a:spcAft>
                        <a:buClrTx/>
                        <a:buSzTx/>
                        <a:buFont typeface="Arial" pitchFamily="34" charset="0"/>
                        <a:buChar char="•"/>
                        <a:tabLst/>
                        <a:defRPr/>
                      </a:pPr>
                      <a:r>
                        <a:rPr lang="en-CA" sz="1200" b="1" dirty="0" smtClean="0">
                          <a:effectLst/>
                        </a:rPr>
                        <a:t>Loblaw Companies Limited</a:t>
                      </a:r>
                      <a:r>
                        <a:rPr lang="en-CA" sz="1200" dirty="0" smtClean="0">
                          <a:effectLst/>
                        </a:rPr>
                        <a:t> is Canada’s largest food and pharmacy retailer</a:t>
                      </a:r>
                    </a:p>
                    <a:p>
                      <a:pPr marL="111125" marR="0" indent="-111125" algn="l" defTabSz="457092" rtl="0" eaLnBrk="1" fontAlgn="auto" latinLnBrk="0" hangingPunct="1">
                        <a:lnSpc>
                          <a:spcPct val="100000"/>
                        </a:lnSpc>
                        <a:spcBef>
                          <a:spcPts val="0"/>
                        </a:spcBef>
                        <a:spcAft>
                          <a:spcPts val="0"/>
                        </a:spcAft>
                        <a:buClrTx/>
                        <a:buSzTx/>
                        <a:buFont typeface="Arial" pitchFamily="34" charset="0"/>
                        <a:buChar char="•"/>
                        <a:tabLst/>
                        <a:defRPr/>
                      </a:pPr>
                      <a:r>
                        <a:rPr lang="en-CA" sz="1200" b="0" i="0" u="none" strike="noStrike" kern="1200" baseline="0" dirty="0" smtClean="0">
                          <a:solidFill>
                            <a:schemeClr val="dk1"/>
                          </a:solidFill>
                          <a:latin typeface="+mn-lt"/>
                          <a:ea typeface="+mn-ea"/>
                          <a:cs typeface="+mn-cs"/>
                        </a:rPr>
                        <a:t>Diverting waste from landfill is one of our key CSR priorities. Although much of our focus is on putting waste to productive</a:t>
                      </a:r>
                    </a:p>
                    <a:p>
                      <a:pPr marL="0" marR="0" indent="0" algn="l" defTabSz="457092" rtl="0" eaLnBrk="1" fontAlgn="auto" latinLnBrk="0" hangingPunct="1">
                        <a:lnSpc>
                          <a:spcPct val="100000"/>
                        </a:lnSpc>
                        <a:spcBef>
                          <a:spcPts val="0"/>
                        </a:spcBef>
                        <a:spcAft>
                          <a:spcPts val="0"/>
                        </a:spcAft>
                        <a:buClrTx/>
                        <a:buSzTx/>
                        <a:buFont typeface="Arial" pitchFamily="34" charset="0"/>
                        <a:buNone/>
                        <a:tabLst/>
                        <a:defRPr/>
                      </a:pPr>
                      <a:r>
                        <a:rPr lang="en-CA" sz="1200" b="0" i="0" u="none" strike="noStrike" kern="1200" baseline="0" dirty="0" smtClean="0">
                          <a:solidFill>
                            <a:schemeClr val="dk1"/>
                          </a:solidFill>
                          <a:latin typeface="+mn-lt"/>
                          <a:ea typeface="+mn-ea"/>
                          <a:cs typeface="+mn-cs"/>
                        </a:rPr>
                        <a:t>   use, our efforts actually begin with source reduction – looking for ways to reduce waste from happening at all</a:t>
                      </a:r>
                      <a:r>
                        <a:rPr lang="en-CA" sz="1800" b="0" i="0" u="none" strike="noStrike" kern="1200" baseline="0" dirty="0" smtClean="0">
                          <a:solidFill>
                            <a:schemeClr val="dk1"/>
                          </a:solidFill>
                          <a:latin typeface="+mn-lt"/>
                          <a:ea typeface="+mn-ea"/>
                          <a:cs typeface="+mn-cs"/>
                        </a:rPr>
                        <a:t>. </a:t>
                      </a:r>
                      <a:endParaRPr lang="en-US" sz="1200" dirty="0" smtClean="0">
                        <a:solidFill>
                          <a:schemeClr val="tx1">
                            <a:lumMod val="65000"/>
                            <a:lumOff val="35000"/>
                          </a:schemeClr>
                        </a:solidFill>
                      </a:endParaRPr>
                    </a:p>
                  </a:txBody>
                  <a:tcPr marL="68580" marR="68580">
                    <a:lnT w="12700" cap="flat" cmpd="sng" algn="ctr">
                      <a:solidFill>
                        <a:srgbClr val="10649B"/>
                      </a:solidFill>
                      <a:prstDash val="solid"/>
                      <a:round/>
                      <a:headEnd type="none" w="med" len="med"/>
                      <a:tailEnd type="none" w="med" len="med"/>
                    </a:lnT>
                    <a:noFill/>
                  </a:tcPr>
                </a:tc>
              </a:tr>
            </a:tbl>
          </a:graphicData>
        </a:graphic>
      </p:graphicFrame>
      <p:sp>
        <p:nvSpPr>
          <p:cNvPr id="9" name="TextBox 8"/>
          <p:cNvSpPr txBox="1"/>
          <p:nvPr/>
        </p:nvSpPr>
        <p:spPr>
          <a:xfrm>
            <a:off x="792052" y="601614"/>
            <a:ext cx="5829300" cy="500137"/>
          </a:xfrm>
          <a:prstGeom prst="rect">
            <a:avLst/>
          </a:prstGeom>
          <a:noFill/>
        </p:spPr>
        <p:txBody>
          <a:bodyPr wrap="square" rtlCol="0">
            <a:spAutoFit/>
          </a:bodyPr>
          <a:lstStyle/>
          <a:p>
            <a:r>
              <a:rPr lang="en-US" sz="1600" b="1" dirty="0">
                <a:solidFill>
                  <a:srgbClr val="000000">
                    <a:lumMod val="65000"/>
                    <a:lumOff val="35000"/>
                  </a:srgbClr>
                </a:solidFill>
                <a:latin typeface="Calibri"/>
                <a:sym typeface="Gill Sans" charset="0"/>
              </a:rPr>
              <a:t>Goal:  Reduce Plastic Shopping Bag Use</a:t>
            </a:r>
          </a:p>
          <a:p>
            <a:endParaRPr lang="en-US" sz="1050" dirty="0">
              <a:solidFill>
                <a:srgbClr val="000000"/>
              </a:solidFill>
              <a:latin typeface="Gill Sans" charset="0"/>
              <a:sym typeface="Gill Sans" charset="0"/>
            </a:endParaRPr>
          </a:p>
        </p:txBody>
      </p:sp>
      <p:sp>
        <p:nvSpPr>
          <p:cNvPr id="17" name="Title 1"/>
          <p:cNvSpPr txBox="1">
            <a:spLocks/>
          </p:cNvSpPr>
          <p:nvPr/>
        </p:nvSpPr>
        <p:spPr>
          <a:xfrm>
            <a:off x="608565" y="-315370"/>
            <a:ext cx="6514073" cy="923760"/>
          </a:xfrm>
          <a:prstGeom prst="rect">
            <a:avLst/>
          </a:prstGeom>
        </p:spPr>
        <p:txBody>
          <a:bodyPr vert="horz" lIns="91418" tIns="45709" rIns="91418" bIns="45709" rtlCol="0" anchor="b">
            <a:normAutofit/>
          </a:bodyPr>
          <a:lstStyle/>
          <a:p>
            <a:pPr defTabSz="457092" fontAlgn="auto">
              <a:spcAft>
                <a:spcPts val="0"/>
              </a:spcAft>
              <a:defRPr/>
            </a:pPr>
            <a:r>
              <a:rPr lang="en-US" sz="2400" dirty="0">
                <a:solidFill>
                  <a:srgbClr val="10649B"/>
                </a:solidFill>
                <a:latin typeface="Calibri"/>
                <a:cs typeface="Georgia"/>
                <a:sym typeface="Gill Sans" charset="0"/>
              </a:rPr>
              <a:t>Waste Diversion </a:t>
            </a:r>
          </a:p>
        </p:txBody>
      </p:sp>
      <p:pic>
        <p:nvPicPr>
          <p:cNvPr id="4" name="Picture 3"/>
          <p:cNvPicPr>
            <a:picLocks noChangeAspect="1"/>
          </p:cNvPicPr>
          <p:nvPr/>
        </p:nvPicPr>
        <p:blipFill>
          <a:blip r:embed="rId3" cstate="print"/>
          <a:stretch>
            <a:fillRect/>
          </a:stretch>
        </p:blipFill>
        <p:spPr>
          <a:xfrm>
            <a:off x="6563760" y="211089"/>
            <a:ext cx="2143125" cy="781050"/>
          </a:xfrm>
          <a:prstGeom prst="rect">
            <a:avLst/>
          </a:prstGeom>
        </p:spPr>
      </p:pic>
    </p:spTree>
    <p:extLst>
      <p:ext uri="{BB962C8B-B14F-4D97-AF65-F5344CB8AC3E}">
        <p14:creationId xmlns:p14="http://schemas.microsoft.com/office/powerpoint/2010/main" val="26608669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Loblaws:</a:t>
            </a:r>
            <a:br>
              <a:rPr lang="en-US" dirty="0" smtClean="0"/>
            </a:br>
            <a:r>
              <a:rPr lang="en-CA" dirty="0" smtClean="0"/>
              <a:t>6 </a:t>
            </a:r>
            <a:r>
              <a:rPr lang="en-CA" dirty="0"/>
              <a:t>Billion Bags and Counting…</a:t>
            </a:r>
            <a:endParaRPr lang="en-US" dirty="0"/>
          </a:p>
        </p:txBody>
      </p:sp>
      <p:pic>
        <p:nvPicPr>
          <p:cNvPr id="4" name="Content Placeholder 3"/>
          <p:cNvPicPr>
            <a:picLocks noGrp="1" noChangeAspect="1"/>
          </p:cNvPicPr>
          <p:nvPr>
            <p:ph idx="1"/>
          </p:nvPr>
        </p:nvPicPr>
        <p:blipFill>
          <a:blip r:embed="rId2" cstate="print"/>
          <a:stretch>
            <a:fillRect/>
          </a:stretch>
        </p:blipFill>
        <p:spPr>
          <a:xfrm>
            <a:off x="152400" y="1546633"/>
            <a:ext cx="2865275" cy="426547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1698171"/>
            <a:ext cx="5954794" cy="3962400"/>
          </a:xfrm>
          <a:prstGeom prst="rect">
            <a:avLst/>
          </a:prstGeom>
        </p:spPr>
      </p:pic>
    </p:spTree>
    <p:extLst>
      <p:ext uri="{BB962C8B-B14F-4D97-AF65-F5344CB8AC3E}">
        <p14:creationId xmlns:p14="http://schemas.microsoft.com/office/powerpoint/2010/main" val="2781269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771650"/>
          </a:xfrm>
        </p:spPr>
        <p:txBody>
          <a:bodyPr>
            <a:normAutofit fontScale="90000"/>
          </a:bodyPr>
          <a:lstStyle/>
          <a:p>
            <a:r>
              <a:rPr lang="en-CA" dirty="0" smtClean="0"/>
              <a:t>Loblaws: Great </a:t>
            </a:r>
            <a:r>
              <a:rPr lang="en-CA" dirty="0"/>
              <a:t>Canadian Shoreline Cleanup and </a:t>
            </a:r>
            <a:br>
              <a:rPr lang="en-CA" dirty="0"/>
            </a:br>
            <a:r>
              <a:rPr lang="en-CA" dirty="0"/>
              <a:t>National Sweater Day</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057400"/>
            <a:ext cx="3886200" cy="313150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9338" y="2802927"/>
            <a:ext cx="5028462" cy="344869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7062" y="5188906"/>
            <a:ext cx="1590675" cy="1590675"/>
          </a:xfrm>
          <a:prstGeom prst="rect">
            <a:avLst/>
          </a:prstGeom>
        </p:spPr>
      </p:pic>
    </p:spTree>
    <p:extLst>
      <p:ext uri="{BB962C8B-B14F-4D97-AF65-F5344CB8AC3E}">
        <p14:creationId xmlns:p14="http://schemas.microsoft.com/office/powerpoint/2010/main" val="2346174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2369304643"/>
              </p:ext>
            </p:extLst>
          </p:nvPr>
        </p:nvGraphicFramePr>
        <p:xfrm>
          <a:off x="152400" y="1828800"/>
          <a:ext cx="8650634" cy="3523488"/>
        </p:xfrm>
        <a:graphic>
          <a:graphicData uri="http://schemas.openxmlformats.org/drawingml/2006/table">
            <a:tbl>
              <a:tblPr firstRow="1" bandRow="1">
                <a:tableStyleId>{5C22544A-7EE6-4342-B048-85BDC9FD1C3A}</a:tableStyleId>
              </a:tblPr>
              <a:tblGrid>
                <a:gridCol w="1057890"/>
                <a:gridCol w="7592744"/>
              </a:tblGrid>
              <a:tr h="289360">
                <a:tc gridSpan="2">
                  <a:txBody>
                    <a:bodyPr/>
                    <a:lstStyle/>
                    <a:p>
                      <a:pPr marL="0" marR="0" indent="0" algn="ctr" defTabSz="457092" rtl="0" eaLnBrk="1" fontAlgn="auto" latinLnBrk="0" hangingPunct="1">
                        <a:lnSpc>
                          <a:spcPct val="100000"/>
                        </a:lnSpc>
                        <a:spcBef>
                          <a:spcPts val="0"/>
                        </a:spcBef>
                        <a:spcAft>
                          <a:spcPts val="0"/>
                        </a:spcAft>
                        <a:buClrTx/>
                        <a:buSzTx/>
                        <a:buFontTx/>
                        <a:buNone/>
                        <a:tabLst/>
                        <a:defRPr/>
                      </a:pPr>
                      <a:endParaRPr lang="en-US" sz="1400" dirty="0">
                        <a:solidFill>
                          <a:schemeClr val="tx1">
                            <a:lumMod val="65000"/>
                            <a:lumOff val="35000"/>
                          </a:schemeClr>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7397D"/>
                      </a:solidFill>
                      <a:prstDash val="solid"/>
                      <a:round/>
                      <a:headEnd type="none" w="med" len="med"/>
                      <a:tailEnd type="none" w="med" len="med"/>
                    </a:lnB>
                    <a:noFill/>
                  </a:tcPr>
                </a:tc>
                <a:tc hMerge="1">
                  <a:txBody>
                    <a:bodyPr/>
                    <a:lstStyle/>
                    <a:p>
                      <a:endParaRPr lang="en-US" dirty="0"/>
                    </a:p>
                  </a:txBody>
                  <a:tcPr/>
                </a:tc>
              </a:tr>
              <a:tr h="1073405">
                <a:tc>
                  <a:txBody>
                    <a:bodyPr/>
                    <a:lstStyle/>
                    <a:p>
                      <a:pPr marL="0" marR="0" indent="0">
                        <a:lnSpc>
                          <a:spcPct val="115000"/>
                        </a:lnSpc>
                        <a:spcBef>
                          <a:spcPts val="0"/>
                        </a:spcBef>
                        <a:spcAft>
                          <a:spcPts val="1000"/>
                        </a:spcAft>
                        <a:buFont typeface="Arial" pitchFamily="34" charset="0"/>
                        <a:buNone/>
                      </a:pPr>
                      <a:r>
                        <a:rPr lang="en-US" sz="1200" b="1" dirty="0" smtClean="0">
                          <a:solidFill>
                            <a:schemeClr val="tx1">
                              <a:lumMod val="65000"/>
                              <a:lumOff val="35000"/>
                            </a:schemeClr>
                          </a:solidFill>
                          <a:effectLst/>
                          <a:latin typeface="+mn-lt"/>
                          <a:ea typeface="Calibri"/>
                          <a:cs typeface="Times New Roman"/>
                        </a:rPr>
                        <a:t>Lay the</a:t>
                      </a:r>
                      <a:r>
                        <a:rPr lang="en-US" sz="1200" b="1" baseline="0" dirty="0" smtClean="0">
                          <a:solidFill>
                            <a:schemeClr val="tx1">
                              <a:lumMod val="65000"/>
                              <a:lumOff val="35000"/>
                            </a:schemeClr>
                          </a:solidFill>
                          <a:effectLst/>
                          <a:latin typeface="+mn-lt"/>
                          <a:ea typeface="Calibri"/>
                          <a:cs typeface="Times New Roman"/>
                        </a:rPr>
                        <a:t> groundwork</a:t>
                      </a:r>
                    </a:p>
                  </a:txBody>
                  <a:tcPr anchor="ctr">
                    <a:lnL w="12700" cap="flat" cmpd="sng" algn="ctr">
                      <a:noFill/>
                      <a:prstDash val="solid"/>
                      <a:round/>
                      <a:headEnd type="none" w="med" len="med"/>
                      <a:tailEnd type="none" w="med" len="med"/>
                    </a:lnL>
                    <a:lnR w="12700" cap="flat" cmpd="sng" algn="ctr">
                      <a:solidFill>
                        <a:srgbClr val="17397D"/>
                      </a:solidFill>
                      <a:prstDash val="solid"/>
                      <a:round/>
                      <a:headEnd type="none" w="med" len="med"/>
                      <a:tailEnd type="none" w="med" len="med"/>
                    </a:lnR>
                    <a:lnT w="12700" cap="flat" cmpd="sng" algn="ctr">
                      <a:solidFill>
                        <a:srgbClr val="17397D"/>
                      </a:solidFill>
                      <a:prstDash val="solid"/>
                      <a:round/>
                      <a:headEnd type="none" w="med" len="med"/>
                      <a:tailEnd type="none" w="med" len="med"/>
                    </a:lnT>
                    <a:lnB w="12700" cap="flat" cmpd="sng" algn="ctr">
                      <a:solidFill>
                        <a:srgbClr val="17397D"/>
                      </a:solidFill>
                      <a:prstDash val="solid"/>
                      <a:round/>
                      <a:headEnd type="none" w="med" len="med"/>
                      <a:tailEnd type="none" w="med" len="med"/>
                    </a:lnB>
                    <a:noFill/>
                  </a:tcPr>
                </a:tc>
                <a:tc>
                  <a:txBody>
                    <a:bodyPr/>
                    <a:lstStyle/>
                    <a:p>
                      <a:pPr marL="112713" marR="0" indent="-112713" algn="l" defTabSz="457092" rtl="0" eaLnBrk="1" fontAlgn="auto" latinLnBrk="0" hangingPunct="1">
                        <a:lnSpc>
                          <a:spcPct val="115000"/>
                        </a:lnSpc>
                        <a:spcBef>
                          <a:spcPts val="0"/>
                        </a:spcBef>
                        <a:spcAft>
                          <a:spcPts val="0"/>
                        </a:spcAft>
                        <a:buClrTx/>
                        <a:buSzTx/>
                        <a:buFont typeface="Arial" pitchFamily="34" charset="0"/>
                        <a:buChar char="•"/>
                        <a:tabLst/>
                        <a:defRPr/>
                      </a:pPr>
                      <a:r>
                        <a:rPr lang="en-US" sz="1200" b="0" baseline="0" dirty="0" smtClean="0">
                          <a:solidFill>
                            <a:schemeClr val="tx1"/>
                          </a:solidFill>
                          <a:effectLst/>
                          <a:latin typeface="+mn-lt"/>
                          <a:ea typeface="Calibri"/>
                          <a:cs typeface="Times New Roman"/>
                        </a:rPr>
                        <a:t>Dietitians saw community gardens as a way for stores to support local families and educate youth and adults on gardening and the advantages of fresh produce</a:t>
                      </a:r>
                    </a:p>
                    <a:p>
                      <a:pPr marL="112713" marR="0" indent="-112713" algn="l" defTabSz="457092" rtl="0" eaLnBrk="1" fontAlgn="auto" latinLnBrk="0" hangingPunct="1">
                        <a:lnSpc>
                          <a:spcPct val="115000"/>
                        </a:lnSpc>
                        <a:spcBef>
                          <a:spcPts val="0"/>
                        </a:spcBef>
                        <a:spcAft>
                          <a:spcPts val="0"/>
                        </a:spcAft>
                        <a:buClrTx/>
                        <a:buSzTx/>
                        <a:buFont typeface="Arial" pitchFamily="34" charset="0"/>
                        <a:buChar char="•"/>
                        <a:tabLst/>
                        <a:defRPr/>
                      </a:pPr>
                      <a:r>
                        <a:rPr lang="en-US" sz="1200" b="0" baseline="0" dirty="0" smtClean="0">
                          <a:solidFill>
                            <a:schemeClr val="tx1"/>
                          </a:solidFill>
                          <a:effectLst/>
                          <a:latin typeface="+mn-lt"/>
                          <a:ea typeface="Calibri"/>
                          <a:cs typeface="Times New Roman"/>
                        </a:rPr>
                        <a:t>Identified land adjacent to stores and dietitians/store employees to provide support and education</a:t>
                      </a:r>
                    </a:p>
                    <a:p>
                      <a:pPr marL="112713" marR="0" indent="-112713" algn="l" defTabSz="457092" rtl="0" eaLnBrk="1" fontAlgn="auto" latinLnBrk="0" hangingPunct="1">
                        <a:lnSpc>
                          <a:spcPct val="115000"/>
                        </a:lnSpc>
                        <a:spcBef>
                          <a:spcPts val="0"/>
                        </a:spcBef>
                        <a:spcAft>
                          <a:spcPts val="0"/>
                        </a:spcAft>
                        <a:buClrTx/>
                        <a:buSzTx/>
                        <a:buFont typeface="Arial" pitchFamily="34" charset="0"/>
                        <a:buChar char="•"/>
                        <a:tabLst/>
                        <a:defRPr/>
                      </a:pPr>
                      <a:r>
                        <a:rPr lang="en-US" sz="1200" b="0" i="0" baseline="0" dirty="0" smtClean="0">
                          <a:solidFill>
                            <a:schemeClr val="tx1"/>
                          </a:solidFill>
                          <a:effectLst/>
                          <a:latin typeface="+mn-lt"/>
                          <a:ea typeface="Calibri"/>
                          <a:cs typeface="Times New Roman"/>
                        </a:rPr>
                        <a:t>Identified local non-profits and businesses interested in partnering in effort</a:t>
                      </a:r>
                    </a:p>
                    <a:p>
                      <a:pPr marL="112713" marR="0" indent="-112713" algn="l" defTabSz="457092" rtl="0" eaLnBrk="1" fontAlgn="auto" latinLnBrk="0" hangingPunct="1">
                        <a:lnSpc>
                          <a:spcPct val="115000"/>
                        </a:lnSpc>
                        <a:spcBef>
                          <a:spcPts val="0"/>
                        </a:spcBef>
                        <a:spcAft>
                          <a:spcPts val="0"/>
                        </a:spcAft>
                        <a:buClrTx/>
                        <a:buSzTx/>
                        <a:buFont typeface="Arial" pitchFamily="34" charset="0"/>
                        <a:buChar char="•"/>
                        <a:tabLst/>
                        <a:defRPr/>
                      </a:pPr>
                      <a:r>
                        <a:rPr lang="en-US" sz="1200" b="0" i="0" baseline="0" dirty="0" smtClean="0">
                          <a:solidFill>
                            <a:schemeClr val="tx1"/>
                          </a:solidFill>
                          <a:effectLst/>
                          <a:latin typeface="+mn-lt"/>
                          <a:ea typeface="Calibri"/>
                          <a:cs typeface="Times New Roman"/>
                        </a:rPr>
                        <a:t>Program helps build brand awareness and loyalty within community</a:t>
                      </a:r>
                    </a:p>
                  </a:txBody>
                  <a:tcPr>
                    <a:lnL w="12700" cap="flat" cmpd="sng" algn="ctr">
                      <a:solidFill>
                        <a:srgbClr val="17397D"/>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7397D"/>
                      </a:solidFill>
                      <a:prstDash val="solid"/>
                      <a:round/>
                      <a:headEnd type="none" w="med" len="med"/>
                      <a:tailEnd type="none" w="med" len="med"/>
                    </a:lnT>
                    <a:lnB w="12700" cap="flat" cmpd="sng" algn="ctr">
                      <a:solidFill>
                        <a:srgbClr val="17397D"/>
                      </a:solidFill>
                      <a:prstDash val="solid"/>
                      <a:round/>
                      <a:headEnd type="none" w="med" len="med"/>
                      <a:tailEnd type="none" w="med" len="med"/>
                    </a:lnB>
                    <a:noFill/>
                  </a:tcPr>
                </a:tc>
              </a:tr>
              <a:tr h="873747">
                <a:tc>
                  <a:txBody>
                    <a:bodyPr/>
                    <a:lstStyle/>
                    <a:p>
                      <a:pPr marL="0" marR="0" indent="0">
                        <a:lnSpc>
                          <a:spcPct val="115000"/>
                        </a:lnSpc>
                        <a:spcBef>
                          <a:spcPts val="0"/>
                        </a:spcBef>
                        <a:spcAft>
                          <a:spcPts val="1000"/>
                        </a:spcAft>
                        <a:buFont typeface="Arial" pitchFamily="34" charset="0"/>
                        <a:buNone/>
                      </a:pPr>
                      <a:r>
                        <a:rPr lang="en-US" sz="1200" b="1" baseline="0" dirty="0" smtClean="0">
                          <a:solidFill>
                            <a:schemeClr val="tx1">
                              <a:lumMod val="65000"/>
                              <a:lumOff val="35000"/>
                            </a:schemeClr>
                          </a:solidFill>
                          <a:effectLst/>
                          <a:latin typeface="+mn-lt"/>
                          <a:ea typeface="Calibri"/>
                          <a:cs typeface="Times New Roman"/>
                        </a:rPr>
                        <a:t>Develop the content</a:t>
                      </a:r>
                    </a:p>
                  </a:txBody>
                  <a:tcPr anchor="ctr">
                    <a:lnL w="12700" cap="flat" cmpd="sng" algn="ctr">
                      <a:noFill/>
                      <a:prstDash val="solid"/>
                      <a:round/>
                      <a:headEnd type="none" w="med" len="med"/>
                      <a:tailEnd type="none" w="med" len="med"/>
                    </a:lnL>
                    <a:lnR w="12700" cap="flat" cmpd="sng" algn="ctr">
                      <a:solidFill>
                        <a:srgbClr val="17397D"/>
                      </a:solidFill>
                      <a:prstDash val="solid"/>
                      <a:round/>
                      <a:headEnd type="none" w="med" len="med"/>
                      <a:tailEnd type="none" w="med" len="med"/>
                    </a:lnR>
                    <a:lnT w="12700" cap="flat" cmpd="sng" algn="ctr">
                      <a:solidFill>
                        <a:srgbClr val="17397D"/>
                      </a:solidFill>
                      <a:prstDash val="solid"/>
                      <a:round/>
                      <a:headEnd type="none" w="med" len="med"/>
                      <a:tailEnd type="none" w="med" len="med"/>
                    </a:lnT>
                    <a:lnB w="12700" cap="flat" cmpd="sng" algn="ctr">
                      <a:solidFill>
                        <a:srgbClr val="17397D"/>
                      </a:solidFill>
                      <a:prstDash val="solid"/>
                      <a:round/>
                      <a:headEnd type="none" w="med" len="med"/>
                      <a:tailEnd type="none" w="med" len="med"/>
                    </a:lnB>
                    <a:noFill/>
                  </a:tcPr>
                </a:tc>
                <a:tc>
                  <a:txBody>
                    <a:bodyPr/>
                    <a:lstStyle/>
                    <a:p>
                      <a:pPr marL="112713" marR="0" indent="-112713">
                        <a:lnSpc>
                          <a:spcPct val="115000"/>
                        </a:lnSpc>
                        <a:spcBef>
                          <a:spcPts val="0"/>
                        </a:spcBef>
                        <a:spcAft>
                          <a:spcPts val="0"/>
                        </a:spcAft>
                        <a:buFont typeface="Arial" pitchFamily="34" charset="0"/>
                        <a:buChar char="•"/>
                      </a:pPr>
                      <a:r>
                        <a:rPr lang="en-US" sz="1200" b="0" baseline="0" dirty="0" smtClean="0">
                          <a:solidFill>
                            <a:schemeClr val="tx1"/>
                          </a:solidFill>
                          <a:effectLst/>
                          <a:latin typeface="+mn-lt"/>
                          <a:ea typeface="Calibri"/>
                          <a:cs typeface="Times New Roman"/>
                        </a:rPr>
                        <a:t>Determined the types of gardens needed and the resources required </a:t>
                      </a:r>
                    </a:p>
                    <a:p>
                      <a:pPr marL="112713" marR="0" indent="-112713">
                        <a:lnSpc>
                          <a:spcPct val="115000"/>
                        </a:lnSpc>
                        <a:spcBef>
                          <a:spcPts val="0"/>
                        </a:spcBef>
                        <a:spcAft>
                          <a:spcPts val="0"/>
                        </a:spcAft>
                        <a:buFont typeface="Arial" pitchFamily="34" charset="0"/>
                        <a:buChar char="•"/>
                      </a:pPr>
                      <a:r>
                        <a:rPr lang="en-US" sz="1200" b="0" baseline="0" dirty="0" smtClean="0">
                          <a:solidFill>
                            <a:schemeClr val="tx1"/>
                          </a:solidFill>
                          <a:effectLst/>
                          <a:latin typeface="+mn-lt"/>
                          <a:ea typeface="Calibri"/>
                          <a:cs typeface="Times New Roman"/>
                        </a:rPr>
                        <a:t>Developed resources and programming for multiple formats (Sprouts, community/Hy-Vee staff supported) </a:t>
                      </a:r>
                    </a:p>
                    <a:p>
                      <a:pPr marL="112713" marR="0" indent="-112713" algn="l" defTabSz="457092" rtl="0" eaLnBrk="1" fontAlgn="auto" latinLnBrk="0" hangingPunct="1">
                        <a:lnSpc>
                          <a:spcPct val="115000"/>
                        </a:lnSpc>
                        <a:spcBef>
                          <a:spcPts val="0"/>
                        </a:spcBef>
                        <a:spcAft>
                          <a:spcPts val="0"/>
                        </a:spcAft>
                        <a:buClrTx/>
                        <a:buSzTx/>
                        <a:buFont typeface="Arial" pitchFamily="34" charset="0"/>
                        <a:buChar char="•"/>
                        <a:tabLst/>
                        <a:defRPr/>
                      </a:pPr>
                      <a:r>
                        <a:rPr lang="en-US" sz="1200" b="0" baseline="0" dirty="0" smtClean="0">
                          <a:solidFill>
                            <a:schemeClr val="tx1"/>
                          </a:solidFill>
                        </a:rPr>
                        <a:t>Worked with local non-profits to connect students, families and immigrant communities with community gardens</a:t>
                      </a:r>
                    </a:p>
                    <a:p>
                      <a:pPr marL="112713" marR="0" indent="-112713" algn="l" defTabSz="457092" rtl="0" eaLnBrk="1" fontAlgn="auto" latinLnBrk="0" hangingPunct="1">
                        <a:lnSpc>
                          <a:spcPct val="115000"/>
                        </a:lnSpc>
                        <a:spcBef>
                          <a:spcPts val="0"/>
                        </a:spcBef>
                        <a:spcAft>
                          <a:spcPts val="0"/>
                        </a:spcAft>
                        <a:buClrTx/>
                        <a:buSzTx/>
                        <a:buFont typeface="Arial" pitchFamily="34" charset="0"/>
                        <a:buChar char="•"/>
                        <a:tabLst/>
                        <a:defRPr/>
                      </a:pPr>
                      <a:r>
                        <a:rPr lang="en-US" sz="1200" b="0" dirty="0" smtClean="0">
                          <a:solidFill>
                            <a:schemeClr val="tx1"/>
                          </a:solidFill>
                        </a:rPr>
                        <a:t>Structured effort as a part of Hy-Vee’s healthy living and</a:t>
                      </a:r>
                      <a:r>
                        <a:rPr lang="en-US" sz="1200" b="0" baseline="0" dirty="0" smtClean="0">
                          <a:solidFill>
                            <a:schemeClr val="tx1"/>
                          </a:solidFill>
                        </a:rPr>
                        <a:t> sustainability efforts</a:t>
                      </a:r>
                    </a:p>
                  </a:txBody>
                  <a:tcPr>
                    <a:lnL w="12700" cap="flat" cmpd="sng" algn="ctr">
                      <a:solidFill>
                        <a:srgbClr val="17397D"/>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7397D"/>
                      </a:solidFill>
                      <a:prstDash val="solid"/>
                      <a:round/>
                      <a:headEnd type="none" w="med" len="med"/>
                      <a:tailEnd type="none" w="med" len="med"/>
                    </a:lnT>
                    <a:lnB w="12700" cap="flat" cmpd="sng" algn="ctr">
                      <a:solidFill>
                        <a:srgbClr val="17397D"/>
                      </a:solidFill>
                      <a:prstDash val="solid"/>
                      <a:round/>
                      <a:headEnd type="none" w="med" len="med"/>
                      <a:tailEnd type="none" w="med" len="med"/>
                    </a:lnB>
                    <a:noFill/>
                  </a:tcPr>
                </a:tc>
              </a:tr>
              <a:tr h="1129311">
                <a:tc>
                  <a:txBody>
                    <a:bodyPr/>
                    <a:lstStyle/>
                    <a:p>
                      <a:pPr marL="0" marR="0" indent="0">
                        <a:lnSpc>
                          <a:spcPct val="115000"/>
                        </a:lnSpc>
                        <a:spcBef>
                          <a:spcPts val="0"/>
                        </a:spcBef>
                        <a:spcAft>
                          <a:spcPts val="1000"/>
                        </a:spcAft>
                        <a:buFont typeface="Arial" pitchFamily="34" charset="0"/>
                        <a:buNone/>
                      </a:pPr>
                      <a:r>
                        <a:rPr lang="en-US" sz="1200" b="1" baseline="0" dirty="0" smtClean="0">
                          <a:solidFill>
                            <a:schemeClr val="tx1">
                              <a:lumMod val="65000"/>
                              <a:lumOff val="35000"/>
                            </a:schemeClr>
                          </a:solidFill>
                          <a:effectLst/>
                          <a:latin typeface="+mn-lt"/>
                          <a:ea typeface="Calibri"/>
                          <a:cs typeface="Times New Roman"/>
                        </a:rPr>
                        <a:t>Build support and buy-in</a:t>
                      </a:r>
                    </a:p>
                  </a:txBody>
                  <a:tcPr anchor="ctr">
                    <a:lnL w="12700" cap="flat" cmpd="sng" algn="ctr">
                      <a:noFill/>
                      <a:prstDash val="solid"/>
                      <a:round/>
                      <a:headEnd type="none" w="med" len="med"/>
                      <a:tailEnd type="none" w="med" len="med"/>
                    </a:lnL>
                    <a:lnR w="12700" cap="flat" cmpd="sng" algn="ctr">
                      <a:solidFill>
                        <a:srgbClr val="17397D"/>
                      </a:solidFill>
                      <a:prstDash val="solid"/>
                      <a:round/>
                      <a:headEnd type="none" w="med" len="med"/>
                      <a:tailEnd type="none" w="med" len="med"/>
                    </a:lnR>
                    <a:lnT w="12700" cap="flat" cmpd="sng" algn="ctr">
                      <a:solidFill>
                        <a:srgbClr val="17397D"/>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12713" marR="0" indent="-112713" algn="l" defTabSz="457092" rtl="0" eaLnBrk="1" fontAlgn="auto" latinLnBrk="0" hangingPunct="1">
                        <a:lnSpc>
                          <a:spcPct val="115000"/>
                        </a:lnSpc>
                        <a:spcBef>
                          <a:spcPts val="0"/>
                        </a:spcBef>
                        <a:spcAft>
                          <a:spcPts val="0"/>
                        </a:spcAft>
                        <a:buClrTx/>
                        <a:buSzTx/>
                        <a:buFont typeface="Arial" pitchFamily="34" charset="0"/>
                        <a:buChar char="•"/>
                        <a:tabLst/>
                        <a:defRPr/>
                      </a:pPr>
                      <a:r>
                        <a:rPr lang="en-US" sz="1200" b="0" i="0" baseline="0" dirty="0" smtClean="0">
                          <a:solidFill>
                            <a:schemeClr val="tx1"/>
                          </a:solidFill>
                          <a:effectLst/>
                          <a:latin typeface="+mn-lt"/>
                          <a:ea typeface="Calibri"/>
                          <a:cs typeface="Times New Roman"/>
                        </a:rPr>
                        <a:t>Worked with local businesses to donate gardening supplies</a:t>
                      </a:r>
                    </a:p>
                    <a:p>
                      <a:pPr marL="112713" marR="0" indent="-112713" algn="l" defTabSz="457092" rtl="0" eaLnBrk="1" fontAlgn="auto" latinLnBrk="0" hangingPunct="1">
                        <a:lnSpc>
                          <a:spcPct val="115000"/>
                        </a:lnSpc>
                        <a:spcBef>
                          <a:spcPts val="0"/>
                        </a:spcBef>
                        <a:spcAft>
                          <a:spcPts val="0"/>
                        </a:spcAft>
                        <a:buClrTx/>
                        <a:buSzTx/>
                        <a:buFont typeface="Arial" pitchFamily="34" charset="0"/>
                        <a:buChar char="•"/>
                        <a:tabLst/>
                        <a:defRPr/>
                      </a:pPr>
                      <a:r>
                        <a:rPr lang="en-US" sz="1200" b="0" i="0" baseline="0" dirty="0" smtClean="0">
                          <a:solidFill>
                            <a:schemeClr val="tx1"/>
                          </a:solidFill>
                          <a:effectLst/>
                          <a:latin typeface="+mn-lt"/>
                          <a:ea typeface="Calibri"/>
                          <a:cs typeface="Times New Roman"/>
                        </a:rPr>
                        <a:t>Provide information to public on efforts both at store level and as a part of Hy-Vee360 (</a:t>
                      </a:r>
                      <a:r>
                        <a:rPr lang="en-US" sz="1200" b="0" i="0" baseline="0" dirty="0" smtClean="0">
                          <a:solidFill>
                            <a:schemeClr val="tx1"/>
                          </a:solidFill>
                          <a:effectLst/>
                          <a:latin typeface="+mn-lt"/>
                          <a:ea typeface="Calibri"/>
                          <a:cs typeface="Times New Roman"/>
                          <a:hlinkClick r:id="rId2"/>
                        </a:rPr>
                        <a:t>www.hy-vee360.com</a:t>
                      </a:r>
                      <a:r>
                        <a:rPr lang="en-US" sz="1200" b="0" i="0" baseline="0" dirty="0" smtClean="0">
                          <a:solidFill>
                            <a:schemeClr val="tx1"/>
                          </a:solidFill>
                          <a:effectLst/>
                          <a:latin typeface="+mn-lt"/>
                          <a:ea typeface="Calibri"/>
                          <a:cs typeface="Times New Roman"/>
                        </a:rPr>
                        <a:t>) </a:t>
                      </a:r>
                    </a:p>
                    <a:p>
                      <a:pPr marL="112713" marR="0" indent="-112713" algn="l" defTabSz="457092" rtl="0" eaLnBrk="1" fontAlgn="auto" latinLnBrk="0" hangingPunct="1">
                        <a:lnSpc>
                          <a:spcPct val="115000"/>
                        </a:lnSpc>
                        <a:spcBef>
                          <a:spcPts val="0"/>
                        </a:spcBef>
                        <a:spcAft>
                          <a:spcPts val="0"/>
                        </a:spcAft>
                        <a:buClrTx/>
                        <a:buSzTx/>
                        <a:buFont typeface="Arial" pitchFamily="34" charset="0"/>
                        <a:buChar char="•"/>
                        <a:tabLst/>
                        <a:defRPr/>
                      </a:pPr>
                      <a:r>
                        <a:rPr lang="en-US" sz="1200" b="0" i="0" baseline="0" dirty="0" smtClean="0">
                          <a:solidFill>
                            <a:schemeClr val="tx1"/>
                          </a:solidFill>
                          <a:effectLst/>
                          <a:latin typeface="+mn-lt"/>
                          <a:ea typeface="Calibri"/>
                          <a:cs typeface="Times New Roman"/>
                        </a:rPr>
                        <a:t>Developed One-Step Community Garden Grant as a part of One-Step product line (One-Step Potatoes)</a:t>
                      </a:r>
                    </a:p>
                    <a:p>
                      <a:pPr marL="112713" marR="0" indent="-112713" algn="l" defTabSz="457092" rtl="0" eaLnBrk="1" fontAlgn="auto" latinLnBrk="0" hangingPunct="1">
                        <a:lnSpc>
                          <a:spcPct val="115000"/>
                        </a:lnSpc>
                        <a:spcBef>
                          <a:spcPts val="0"/>
                        </a:spcBef>
                        <a:spcAft>
                          <a:spcPts val="0"/>
                        </a:spcAft>
                        <a:buClrTx/>
                        <a:buSzTx/>
                        <a:buFont typeface="Arial" pitchFamily="34" charset="0"/>
                        <a:buChar char="•"/>
                        <a:tabLst/>
                        <a:defRPr/>
                      </a:pPr>
                      <a:r>
                        <a:rPr lang="en-US" sz="1200" b="0" i="0" baseline="0" dirty="0" smtClean="0">
                          <a:solidFill>
                            <a:schemeClr val="tx1"/>
                          </a:solidFill>
                          <a:effectLst/>
                          <a:latin typeface="+mn-lt"/>
                          <a:ea typeface="Calibri"/>
                          <a:cs typeface="Times New Roman"/>
                        </a:rPr>
                        <a:t>Program continues to grow and evolve with input from local community</a:t>
                      </a:r>
                    </a:p>
                    <a:p>
                      <a:pPr marL="112713" marR="0" indent="-112713" algn="l" defTabSz="457092" rtl="0" eaLnBrk="1" fontAlgn="auto" latinLnBrk="0" hangingPunct="1">
                        <a:lnSpc>
                          <a:spcPct val="115000"/>
                        </a:lnSpc>
                        <a:spcBef>
                          <a:spcPts val="0"/>
                        </a:spcBef>
                        <a:spcAft>
                          <a:spcPts val="0"/>
                        </a:spcAft>
                        <a:buClrTx/>
                        <a:buSzTx/>
                        <a:buFont typeface="Arial" pitchFamily="34" charset="0"/>
                        <a:buChar char="•"/>
                        <a:tabLst/>
                        <a:defRPr/>
                      </a:pPr>
                      <a:r>
                        <a:rPr lang="en-US" sz="1200" b="0" i="0" baseline="0" dirty="0" smtClean="0">
                          <a:solidFill>
                            <a:schemeClr val="tx1"/>
                          </a:solidFill>
                          <a:effectLst/>
                          <a:latin typeface="+mn-lt"/>
                          <a:ea typeface="Calibri"/>
                          <a:cs typeface="Times New Roman"/>
                        </a:rPr>
                        <a:t>Hy-Vee recognized for promoting health and local growing in its communities</a:t>
                      </a:r>
                    </a:p>
                  </a:txBody>
                  <a:tcPr>
                    <a:lnL w="12700" cap="flat" cmpd="sng" algn="ctr">
                      <a:solidFill>
                        <a:srgbClr val="17397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7397D"/>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bl>
          </a:graphicData>
        </a:graphic>
      </p:graphicFrame>
      <p:sp>
        <p:nvSpPr>
          <p:cNvPr id="13" name="Right Arrow 12"/>
          <p:cNvSpPr/>
          <p:nvPr/>
        </p:nvSpPr>
        <p:spPr>
          <a:xfrm>
            <a:off x="679803" y="5732392"/>
            <a:ext cx="691797" cy="533400"/>
          </a:xfrm>
          <a:prstGeom prst="rightArrow">
            <a:avLst/>
          </a:prstGeom>
          <a:solidFill>
            <a:srgbClr val="3366CC"/>
          </a:solidFill>
        </p:spPr>
        <p:txBody>
          <a:bodyPr wrap="square" rtlCol="0" anchor="ctr">
            <a:noAutofit/>
          </a:bodyPr>
          <a:lstStyle/>
          <a:p>
            <a:pPr defTabSz="457092" fontAlgn="auto">
              <a:spcBef>
                <a:spcPts val="0"/>
              </a:spcBef>
              <a:spcAft>
                <a:spcPts val="0"/>
              </a:spcAft>
            </a:pPr>
            <a:endParaRPr lang="en-US" sz="1400" dirty="0" smtClean="0">
              <a:solidFill>
                <a:srgbClr val="3366CC"/>
              </a:solidFill>
              <a:latin typeface="Arial"/>
              <a:cs typeface="Calibri" pitchFamily="34" charset="0"/>
            </a:endParaRPr>
          </a:p>
        </p:txBody>
      </p:sp>
      <p:sp>
        <p:nvSpPr>
          <p:cNvPr id="14" name="Rectangle 13"/>
          <p:cNvSpPr/>
          <p:nvPr/>
        </p:nvSpPr>
        <p:spPr>
          <a:xfrm>
            <a:off x="1371600" y="5486400"/>
            <a:ext cx="7010400" cy="1025384"/>
          </a:xfrm>
          <a:prstGeom prst="rect">
            <a:avLst/>
          </a:prstGeom>
          <a:noFill/>
          <a:ln>
            <a:solidFill>
              <a:srgbClr val="3366CC"/>
            </a:solidFill>
          </a:ln>
        </p:spPr>
        <p:txBody>
          <a:bodyPr wrap="square" rtlCol="0" anchor="ctr">
            <a:noAutofit/>
          </a:bodyPr>
          <a:lstStyle/>
          <a:p>
            <a:pPr defTabSz="457092" fontAlgn="auto">
              <a:spcBef>
                <a:spcPts val="0"/>
              </a:spcBef>
              <a:spcAft>
                <a:spcPts val="0"/>
              </a:spcAft>
              <a:defRPr/>
            </a:pPr>
            <a:r>
              <a:rPr lang="en-US" sz="1400" dirty="0" smtClean="0">
                <a:solidFill>
                  <a:prstClr val="black"/>
                </a:solidFill>
                <a:latin typeface="Calibri"/>
              </a:rPr>
              <a:t>Community gardens help people lead more healthy lives, promote local food production, provide a sustainable alternative for consumers, and provide a healthy alternative to those in need</a:t>
            </a:r>
            <a:r>
              <a:rPr lang="en-US" sz="1200" dirty="0" smtClean="0">
                <a:solidFill>
                  <a:prstClr val="black"/>
                </a:solidFill>
                <a:latin typeface="Calibri"/>
              </a:rPr>
              <a:t>.</a:t>
            </a:r>
          </a:p>
        </p:txBody>
      </p:sp>
      <p:graphicFrame>
        <p:nvGraphicFramePr>
          <p:cNvPr id="15" name="Table 14"/>
          <p:cNvGraphicFramePr>
            <a:graphicFrameLocks noGrp="1"/>
          </p:cNvGraphicFramePr>
          <p:nvPr>
            <p:extLst>
              <p:ext uri="{D42A27DB-BD31-4B8C-83A1-F6EECF244321}">
                <p14:modId xmlns:p14="http://schemas.microsoft.com/office/powerpoint/2010/main" val="660342267"/>
              </p:ext>
            </p:extLst>
          </p:nvPr>
        </p:nvGraphicFramePr>
        <p:xfrm>
          <a:off x="224797" y="710111"/>
          <a:ext cx="8518966" cy="1310640"/>
        </p:xfrm>
        <a:graphic>
          <a:graphicData uri="http://schemas.openxmlformats.org/drawingml/2006/table">
            <a:tbl>
              <a:tblPr firstRow="1" bandRow="1">
                <a:tableStyleId>{5C22544A-7EE6-4342-B048-85BDC9FD1C3A}</a:tableStyleId>
              </a:tblPr>
              <a:tblGrid>
                <a:gridCol w="8518966"/>
              </a:tblGrid>
              <a:tr h="152400">
                <a:tc>
                  <a:txBody>
                    <a:bodyPr/>
                    <a:lstStyle/>
                    <a:p>
                      <a:pPr marL="0" marR="0" indent="0" algn="ctr" defTabSz="457092" rtl="0" eaLnBrk="1" fontAlgn="auto" latinLnBrk="0" hangingPunct="1">
                        <a:lnSpc>
                          <a:spcPct val="100000"/>
                        </a:lnSpc>
                        <a:spcBef>
                          <a:spcPts val="0"/>
                        </a:spcBef>
                        <a:spcAft>
                          <a:spcPts val="0"/>
                        </a:spcAft>
                        <a:buClrTx/>
                        <a:buSzTx/>
                        <a:buFontTx/>
                        <a:buNone/>
                        <a:tabLst/>
                        <a:defRPr/>
                      </a:pPr>
                      <a:endParaRPr lang="en-US" sz="1400" dirty="0">
                        <a:solidFill>
                          <a:schemeClr val="tx1">
                            <a:lumMod val="65000"/>
                            <a:lumOff val="35000"/>
                          </a:schemeClr>
                        </a:solidFill>
                        <a:latin typeface="+mn-lt"/>
                      </a:endParaRPr>
                    </a:p>
                  </a:txBody>
                  <a:tcPr anchor="b">
                    <a:lnB w="12700" cap="flat" cmpd="sng" algn="ctr">
                      <a:solidFill>
                        <a:srgbClr val="10649B"/>
                      </a:solidFill>
                      <a:prstDash val="solid"/>
                      <a:round/>
                      <a:headEnd type="none" w="med" len="med"/>
                      <a:tailEnd type="none" w="med" len="med"/>
                    </a:lnB>
                    <a:noFill/>
                  </a:tcPr>
                </a:tc>
              </a:tr>
              <a:tr h="711749">
                <a:tc>
                  <a:txBody>
                    <a:bodyPr/>
                    <a:lstStyle/>
                    <a:p>
                      <a:pPr marL="111125" marR="0" indent="-111125" algn="l" defTabSz="457092" rtl="0" eaLnBrk="1" fontAlgn="auto" latinLnBrk="0" hangingPunct="1">
                        <a:lnSpc>
                          <a:spcPct val="100000"/>
                        </a:lnSpc>
                        <a:spcBef>
                          <a:spcPts val="0"/>
                        </a:spcBef>
                        <a:spcAft>
                          <a:spcPts val="0"/>
                        </a:spcAft>
                        <a:buClrTx/>
                        <a:buSzTx/>
                        <a:buFont typeface="Arial" pitchFamily="34" charset="0"/>
                        <a:buChar char="•"/>
                        <a:tabLst/>
                        <a:defRPr/>
                      </a:pPr>
                      <a:r>
                        <a:rPr lang="en-US" sz="1200" b="0" i="0" kern="1200" dirty="0" smtClean="0">
                          <a:solidFill>
                            <a:schemeClr val="tx1"/>
                          </a:solidFill>
                          <a:effectLst/>
                          <a:latin typeface="+mn-lt"/>
                          <a:ea typeface="+mn-ea"/>
                          <a:cs typeface="+mn-cs"/>
                        </a:rPr>
                        <a:t>Employe</a:t>
                      </a:r>
                      <a:r>
                        <a:rPr lang="en-US" sz="1200" b="0" i="0" kern="1200" baseline="0" dirty="0" smtClean="0">
                          <a:solidFill>
                            <a:schemeClr val="tx1"/>
                          </a:solidFill>
                          <a:effectLst/>
                          <a:latin typeface="+mn-lt"/>
                          <a:ea typeface="+mn-ea"/>
                          <a:cs typeface="+mn-cs"/>
                        </a:rPr>
                        <a:t>e-owned </a:t>
                      </a:r>
                      <a:r>
                        <a:rPr lang="en-US" sz="1200" b="0" i="0" kern="1200" dirty="0" smtClean="0">
                          <a:solidFill>
                            <a:schemeClr val="tx1"/>
                          </a:solidFill>
                          <a:effectLst/>
                          <a:latin typeface="+mn-lt"/>
                          <a:ea typeface="+mn-ea"/>
                          <a:cs typeface="+mn-cs"/>
                        </a:rPr>
                        <a:t>Hy-Vee ranks among the top 25 supermarket chains and 50 private companies in the United States,</a:t>
                      </a:r>
                      <a:r>
                        <a:rPr lang="en-US" sz="1200" b="0" i="0" kern="1200" baseline="0" dirty="0" smtClean="0">
                          <a:solidFill>
                            <a:schemeClr val="tx1"/>
                          </a:solidFill>
                          <a:effectLst/>
                          <a:latin typeface="+mn-lt"/>
                          <a:ea typeface="+mn-ea"/>
                          <a:cs typeface="+mn-cs"/>
                        </a:rPr>
                        <a:t> w</a:t>
                      </a:r>
                      <a:r>
                        <a:rPr lang="en-US" sz="1200" b="0" i="0" kern="1200" dirty="0" smtClean="0">
                          <a:solidFill>
                            <a:schemeClr val="tx1"/>
                          </a:solidFill>
                          <a:effectLst/>
                          <a:latin typeface="+mn-lt"/>
                          <a:ea typeface="+mn-ea"/>
                          <a:cs typeface="+mn-cs"/>
                        </a:rPr>
                        <a:t>ith 237 retail stores across eight Midwestern states.</a:t>
                      </a:r>
                      <a:r>
                        <a:rPr lang="en-US" sz="1200" b="0" i="0" kern="1200" baseline="0" dirty="0" smtClean="0">
                          <a:solidFill>
                            <a:schemeClr val="tx1"/>
                          </a:solidFill>
                          <a:effectLst/>
                          <a:latin typeface="+mn-lt"/>
                          <a:ea typeface="+mn-ea"/>
                          <a:cs typeface="+mn-cs"/>
                        </a:rPr>
                        <a:t>  </a:t>
                      </a:r>
                    </a:p>
                    <a:p>
                      <a:pPr marL="111125" marR="0" indent="-111125" algn="l" defTabSz="457092"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solidFill>
                            <a:schemeClr val="tx1"/>
                          </a:solidFill>
                        </a:rPr>
                        <a:t>Community gardens promote healthy living and encourage local food production, which are key organizational objectives.</a:t>
                      </a:r>
                    </a:p>
                    <a:p>
                      <a:pPr marL="111125" marR="0" indent="-111125" algn="l" defTabSz="457092"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solidFill>
                            <a:schemeClr val="dk1"/>
                          </a:solidFill>
                        </a:rPr>
                        <a:t>Efforts in sustainability and helping others lead healthy lives are integrally linked, like branches of the same tree.</a:t>
                      </a:r>
                    </a:p>
                    <a:p>
                      <a:pPr marL="111125" marR="0" indent="-111125" algn="l" defTabSz="457092" rtl="0" eaLnBrk="1" fontAlgn="auto" latinLnBrk="0" hangingPunct="1">
                        <a:lnSpc>
                          <a:spcPct val="100000"/>
                        </a:lnSpc>
                        <a:spcBef>
                          <a:spcPts val="0"/>
                        </a:spcBef>
                        <a:spcAft>
                          <a:spcPts val="0"/>
                        </a:spcAft>
                        <a:buClrTx/>
                        <a:buSzTx/>
                        <a:buFont typeface="Arial" pitchFamily="34" charset="0"/>
                        <a:buChar char="•"/>
                        <a:tabLst/>
                        <a:defRPr/>
                      </a:pPr>
                      <a:r>
                        <a:rPr lang="en-US" sz="1200" b="0" i="0" kern="1200" dirty="0" smtClean="0">
                          <a:solidFill>
                            <a:schemeClr val="tx1"/>
                          </a:solidFill>
                          <a:effectLst/>
                          <a:latin typeface="+mn-lt"/>
                          <a:ea typeface="+mn-ea"/>
                          <a:cs typeface="+mn-cs"/>
                        </a:rPr>
                        <a:t>For information</a:t>
                      </a:r>
                      <a:r>
                        <a:rPr lang="en-US" sz="1200" b="0" i="0" kern="1200" baseline="0" dirty="0" smtClean="0">
                          <a:solidFill>
                            <a:schemeClr val="tx1"/>
                          </a:solidFill>
                          <a:effectLst/>
                          <a:latin typeface="+mn-lt"/>
                          <a:ea typeface="+mn-ea"/>
                          <a:cs typeface="+mn-cs"/>
                        </a:rPr>
                        <a:t> on our healthy living and sustainability efforts,</a:t>
                      </a:r>
                      <a:r>
                        <a:rPr lang="en-US" sz="1200" b="0" i="0" kern="1200" dirty="0" smtClean="0">
                          <a:solidFill>
                            <a:schemeClr val="tx1"/>
                          </a:solidFill>
                          <a:effectLst/>
                          <a:latin typeface="+mn-lt"/>
                          <a:ea typeface="+mn-ea"/>
                          <a:cs typeface="+mn-cs"/>
                        </a:rPr>
                        <a:t> visit </a:t>
                      </a:r>
                      <a:r>
                        <a:rPr lang="en-US" sz="1200" b="0" i="0" kern="1200" dirty="0" smtClean="0">
                          <a:solidFill>
                            <a:schemeClr val="tx1"/>
                          </a:solidFill>
                          <a:effectLst/>
                          <a:latin typeface="+mn-lt"/>
                          <a:ea typeface="+mn-ea"/>
                          <a:cs typeface="+mn-cs"/>
                          <a:hlinkClick r:id="rId2"/>
                        </a:rPr>
                        <a:t>www.hy-vee360.com</a:t>
                      </a:r>
                      <a:r>
                        <a:rPr lang="en-US" sz="1200" b="0" i="0" kern="1200" baseline="0" dirty="0" smtClean="0">
                          <a:solidFill>
                            <a:schemeClr val="tx1"/>
                          </a:solidFill>
                          <a:effectLst/>
                          <a:latin typeface="+mn-lt"/>
                          <a:ea typeface="+mn-ea"/>
                          <a:cs typeface="+mn-cs"/>
                        </a:rPr>
                        <a:t>.</a:t>
                      </a:r>
                      <a:endParaRPr lang="en-US" sz="1200" dirty="0" smtClean="0">
                        <a:solidFill>
                          <a:schemeClr val="tx1"/>
                        </a:solidFill>
                      </a:endParaRPr>
                    </a:p>
                  </a:txBody>
                  <a:tcPr>
                    <a:lnT w="12700" cap="flat" cmpd="sng" algn="ctr">
                      <a:solidFill>
                        <a:srgbClr val="10649B"/>
                      </a:solidFill>
                      <a:prstDash val="solid"/>
                      <a:round/>
                      <a:headEnd type="none" w="med" len="med"/>
                      <a:tailEnd type="none" w="med" len="med"/>
                    </a:lnT>
                    <a:noFill/>
                  </a:tcPr>
                </a:tc>
              </a:tr>
            </a:tbl>
          </a:graphicData>
        </a:graphic>
      </p:graphicFrame>
      <p:sp>
        <p:nvSpPr>
          <p:cNvPr id="18" name="Rectangle 17"/>
          <p:cNvSpPr/>
          <p:nvPr/>
        </p:nvSpPr>
        <p:spPr>
          <a:xfrm>
            <a:off x="152400" y="593862"/>
            <a:ext cx="6096000" cy="369332"/>
          </a:xfrm>
          <a:prstGeom prst="rect">
            <a:avLst/>
          </a:prstGeom>
        </p:spPr>
        <p:txBody>
          <a:bodyPr wrap="square">
            <a:spAutoFit/>
          </a:bodyPr>
          <a:lstStyle/>
          <a:p>
            <a:pPr fontAlgn="auto">
              <a:spcBef>
                <a:spcPts val="0"/>
              </a:spcBef>
              <a:spcAft>
                <a:spcPts val="0"/>
              </a:spcAft>
            </a:pPr>
            <a:r>
              <a:rPr lang="en-US" b="1" dirty="0" smtClean="0">
                <a:solidFill>
                  <a:prstClr val="black">
                    <a:lumMod val="65000"/>
                    <a:lumOff val="35000"/>
                  </a:prstClr>
                </a:solidFill>
                <a:latin typeface="Calibri"/>
              </a:rPr>
              <a:t> Goal</a:t>
            </a:r>
            <a:r>
              <a:rPr lang="en-US" b="1" dirty="0">
                <a:solidFill>
                  <a:prstClr val="black">
                    <a:lumMod val="65000"/>
                    <a:lumOff val="35000"/>
                  </a:prstClr>
                </a:solidFill>
                <a:latin typeface="Calibri"/>
              </a:rPr>
              <a:t>: </a:t>
            </a:r>
            <a:r>
              <a:rPr lang="en-US" b="1" dirty="0" smtClean="0">
                <a:solidFill>
                  <a:prstClr val="black">
                    <a:lumMod val="65000"/>
                    <a:lumOff val="35000"/>
                  </a:prstClr>
                </a:solidFill>
                <a:latin typeface="Calibri"/>
              </a:rPr>
              <a:t>  Support development of local community gardens.</a:t>
            </a:r>
            <a:endParaRPr lang="en-US" b="1" dirty="0">
              <a:solidFill>
                <a:prstClr val="black">
                  <a:lumMod val="65000"/>
                  <a:lumOff val="35000"/>
                </a:prstClr>
              </a:solidFill>
              <a:latin typeface="Calibri"/>
            </a:endParaRPr>
          </a:p>
        </p:txBody>
      </p:sp>
      <p:sp>
        <p:nvSpPr>
          <p:cNvPr id="19" name="Rectangle 18"/>
          <p:cNvSpPr/>
          <p:nvPr/>
        </p:nvSpPr>
        <p:spPr>
          <a:xfrm>
            <a:off x="188566" y="173180"/>
            <a:ext cx="3392834" cy="400110"/>
          </a:xfrm>
          <a:prstGeom prst="rect">
            <a:avLst/>
          </a:prstGeom>
        </p:spPr>
        <p:txBody>
          <a:bodyPr wrap="square">
            <a:spAutoFit/>
          </a:bodyPr>
          <a:lstStyle/>
          <a:p>
            <a:pPr defTabSz="457092" fontAlgn="auto">
              <a:spcAft>
                <a:spcPts val="0"/>
              </a:spcAft>
              <a:defRPr/>
            </a:pPr>
            <a:r>
              <a:rPr lang="en-US" sz="2000" b="1" u="sng" dirty="0" smtClean="0">
                <a:solidFill>
                  <a:srgbClr val="10649B"/>
                </a:solidFill>
                <a:latin typeface="Calibri"/>
                <a:cs typeface="Georgia"/>
              </a:rPr>
              <a:t>Community Gardens</a:t>
            </a:r>
            <a:endParaRPr lang="en-US" sz="2000" b="1" u="sng" dirty="0">
              <a:solidFill>
                <a:srgbClr val="10649B"/>
              </a:solidFill>
              <a:latin typeface="Calibri"/>
              <a:cs typeface="Georgia"/>
            </a:endParaRPr>
          </a:p>
        </p:txBody>
      </p:sp>
      <p:pic>
        <p:nvPicPr>
          <p:cNvPr id="1028" name="Picture 4" descr="U:\PRESENTATIONS Folder\ClipArtFile\hvlogoceo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173180"/>
            <a:ext cx="1573247" cy="536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122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0045" y="697570"/>
            <a:ext cx="3002540" cy="163082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013" y="871460"/>
            <a:ext cx="1924562" cy="1283041"/>
          </a:xfrm>
          <a:prstGeom prst="rect">
            <a:avLst/>
          </a:prstGeom>
        </p:spPr>
      </p:pic>
      <p:pic>
        <p:nvPicPr>
          <p:cNvPr id="3075" name="Picture 3" descr="U:\PHOTO Folder\Community Garden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013" y="2154501"/>
            <a:ext cx="2125952" cy="159645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PHOTO Folder\Community Garden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6698" y="3641111"/>
            <a:ext cx="1916685" cy="154732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U:\PHOTO Folder\Community Garden\002_2[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3383" y="3824646"/>
            <a:ext cx="1897798" cy="126618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U:\PHOTO Folder\Community Garden\011_1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1787" y="817376"/>
            <a:ext cx="2251001" cy="150184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U:\PHOTO Folder\Community Garden\Greenhouse Painting Pots - Quincy#1, June 201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5658" y="3611520"/>
            <a:ext cx="1570686" cy="209424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U:\PHOTO Folder\Community Garden 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29562" y="778180"/>
            <a:ext cx="1644311" cy="1469603"/>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457200" y="2700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1" dirty="0" smtClean="0">
                <a:solidFill>
                  <a:prstClr val="black"/>
                </a:solidFill>
              </a:rPr>
              <a:t>One-Step Community Gardens</a:t>
            </a:r>
            <a:endParaRPr lang="en-US" sz="2800" b="1" dirty="0">
              <a:solidFill>
                <a:prstClr val="black"/>
              </a:solidFill>
            </a:endParaRPr>
          </a:p>
        </p:txBody>
      </p:sp>
      <p:pic>
        <p:nvPicPr>
          <p:cNvPr id="15" name="Picture 14"/>
          <p:cNvPicPr/>
          <p:nvPr/>
        </p:nvPicPr>
        <p:blipFill>
          <a:blip r:embed="rId10" cstate="print"/>
          <a:stretch>
            <a:fillRect/>
          </a:stretch>
        </p:blipFill>
        <p:spPr>
          <a:xfrm>
            <a:off x="5737633" y="5106750"/>
            <a:ext cx="1990868" cy="1395944"/>
          </a:xfrm>
          <a:prstGeom prst="rect">
            <a:avLst/>
          </a:prstGeom>
        </p:spPr>
      </p:pic>
      <p:pic>
        <p:nvPicPr>
          <p:cNvPr id="3081" name="Picture 9" descr="U:\PHOTO Folder\Community Garden\Community Garden 5_files\community garden 7.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200" y="3750956"/>
            <a:ext cx="2312298" cy="143747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U:\PHOTO Folder\Community Garden\Community Garden 5_files\community garden 8.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0200" y="5189671"/>
            <a:ext cx="1814597" cy="1360948"/>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U:\PHOTO Folder\Community Garden\002_2[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99108" y="5189671"/>
            <a:ext cx="1806339" cy="123010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U:\PHOTO Folder\Community Garden\Community Garden 5_files\Community Garden 9.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29561" y="5090833"/>
            <a:ext cx="1946381" cy="14597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2347" y="2206519"/>
            <a:ext cx="2934429" cy="1544437"/>
          </a:xfrm>
          <a:prstGeom prst="rect">
            <a:avLst/>
          </a:prstGeom>
        </p:spPr>
      </p:pic>
      <p:pic>
        <p:nvPicPr>
          <p:cNvPr id="3074"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39534" y="2244151"/>
            <a:ext cx="2688967" cy="1582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descr="U:\PHOTO Folder\Community Garden\Community Garden 5_files\Community garden 10.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483168" y="1728681"/>
            <a:ext cx="1610688" cy="95567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U:\PHOTO Folder\Community Garden\Community Garden 5_files\hu-bus-at-ljs1.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25436" y="2684356"/>
            <a:ext cx="1468420" cy="1101315"/>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U:\PHOTO Folder\Community Garden\Community Garden 5_files\Community Garden 11.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452732" y="3785671"/>
            <a:ext cx="1630588" cy="122294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U:\PHOTO Folder\Community Garden\Community Garden 5_files\Community Garden 112.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738349" y="4845903"/>
            <a:ext cx="1344971" cy="1793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717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069068"/>
            <a:ext cx="3765855" cy="2831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457200" y="27008"/>
            <a:ext cx="8229600" cy="1143000"/>
          </a:xfrm>
        </p:spPr>
        <p:txBody>
          <a:bodyPr>
            <a:normAutofit/>
          </a:bodyPr>
          <a:lstStyle/>
          <a:p>
            <a:r>
              <a:rPr lang="en-US" sz="2800" b="1" dirty="0" smtClean="0"/>
              <a:t>To Keep Up With Our Efforts</a:t>
            </a:r>
            <a:endParaRPr lang="en-US" sz="2800" b="1" dirty="0"/>
          </a:p>
        </p:txBody>
      </p:sp>
      <p:sp>
        <p:nvSpPr>
          <p:cNvPr id="5" name="TextBox 4"/>
          <p:cNvSpPr txBox="1"/>
          <p:nvPr/>
        </p:nvSpPr>
        <p:spPr>
          <a:xfrm>
            <a:off x="2895600" y="1279345"/>
            <a:ext cx="31242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Go To:  </a:t>
            </a:r>
            <a:r>
              <a:rPr lang="en-US" dirty="0" smtClean="0">
                <a:solidFill>
                  <a:prstClr val="black"/>
                </a:solidFill>
                <a:latin typeface="Calibri"/>
                <a:hlinkClick r:id="rId3"/>
              </a:rPr>
              <a:t>www.hy-vee360.com</a:t>
            </a:r>
            <a:r>
              <a:rPr lang="en-US" dirty="0" smtClean="0">
                <a:solidFill>
                  <a:prstClr val="black"/>
                </a:solidFill>
                <a:latin typeface="Calibri"/>
              </a:rPr>
              <a:t> </a:t>
            </a:r>
            <a:endParaRPr lang="en-US" dirty="0">
              <a:solidFill>
                <a:prstClr val="black"/>
              </a:solidFill>
              <a:latin typeface="Calibri"/>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2069068"/>
            <a:ext cx="4123638" cy="2831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9476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2274838"/>
            <a:ext cx="473206" cy="646331"/>
          </a:xfrm>
          <a:prstGeom prst="rect">
            <a:avLst/>
          </a:prstGeom>
          <a:noFill/>
        </p:spPr>
        <p:txBody>
          <a:bodyPr wrap="none" rtlCol="0">
            <a:spAutoFit/>
          </a:bodyPr>
          <a:lstStyle/>
          <a:p>
            <a:pPr marL="285750" indent="-285750" fontAlgn="auto">
              <a:spcBef>
                <a:spcPts val="0"/>
              </a:spcBef>
              <a:spcAft>
                <a:spcPts val="0"/>
              </a:spcAft>
              <a:buFont typeface="Arial" panose="020B0604020202020204" pitchFamily="34" charset="0"/>
              <a:buChar char="•"/>
            </a:pPr>
            <a:endParaRPr lang="en-US" dirty="0" smtClean="0">
              <a:solidFill>
                <a:prstClr val="black"/>
              </a:solidFill>
              <a:latin typeface="Calibri"/>
            </a:endParaRPr>
          </a:p>
          <a:p>
            <a:pPr fontAlgn="auto">
              <a:spcBef>
                <a:spcPts val="0"/>
              </a:spcBef>
              <a:spcAft>
                <a:spcPts val="0"/>
              </a:spcAft>
            </a:pPr>
            <a:endParaRPr lang="en-US" dirty="0">
              <a:solidFill>
                <a:prstClr val="black"/>
              </a:solidFill>
              <a:latin typeface="Calibri"/>
            </a:endParaRPr>
          </a:p>
        </p:txBody>
      </p:sp>
      <p:sp>
        <p:nvSpPr>
          <p:cNvPr id="3" name="Rectangle 2"/>
          <p:cNvSpPr/>
          <p:nvPr/>
        </p:nvSpPr>
        <p:spPr>
          <a:xfrm>
            <a:off x="1295400" y="2438400"/>
            <a:ext cx="6553200" cy="2616101"/>
          </a:xfrm>
          <a:prstGeom prst="rect">
            <a:avLst/>
          </a:prstGeom>
        </p:spPr>
        <p:txBody>
          <a:bodyPr wrap="square">
            <a:spAutoFit/>
          </a:bodyPr>
          <a:lstStyle/>
          <a:p>
            <a:pPr algn="ctr" fontAlgn="auto">
              <a:spcBef>
                <a:spcPts val="0"/>
              </a:spcBef>
              <a:spcAft>
                <a:spcPts val="0"/>
              </a:spcAft>
            </a:pPr>
            <a:r>
              <a:rPr lang="en-US" sz="4400" b="1" dirty="0">
                <a:solidFill>
                  <a:prstClr val="black"/>
                </a:solidFill>
                <a:latin typeface="Calibri"/>
              </a:rPr>
              <a:t>What’s Your Story?</a:t>
            </a:r>
          </a:p>
          <a:p>
            <a:pPr algn="ctr" fontAlgn="auto">
              <a:spcBef>
                <a:spcPts val="0"/>
              </a:spcBef>
              <a:spcAft>
                <a:spcPts val="0"/>
              </a:spcAft>
            </a:pPr>
            <a:endParaRPr lang="en-US" sz="4000" dirty="0">
              <a:solidFill>
                <a:prstClr val="black"/>
              </a:solidFill>
              <a:latin typeface="Calibri"/>
            </a:endParaRPr>
          </a:p>
          <a:p>
            <a:pPr algn="ctr" fontAlgn="auto">
              <a:spcBef>
                <a:spcPts val="0"/>
              </a:spcBef>
              <a:spcAft>
                <a:spcPts val="0"/>
              </a:spcAft>
            </a:pPr>
            <a:r>
              <a:rPr lang="en-US" sz="4000" dirty="0">
                <a:solidFill>
                  <a:prstClr val="black"/>
                </a:solidFill>
                <a:latin typeface="Calibri"/>
              </a:rPr>
              <a:t>Follow the FMI Sustainability Toolkit for Practitioners</a:t>
            </a:r>
          </a:p>
        </p:txBody>
      </p:sp>
      <p:pic>
        <p:nvPicPr>
          <p:cNvPr id="5" name="Picture 2" descr="O:\Marketing and Creative Services\Education Conferences\Sustainability Summit\2014\Suite\PPT\GSS 2013 PPT Mst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00200" y="2133600"/>
            <a:ext cx="6658300" cy="1384995"/>
          </a:xfrm>
          <a:prstGeom prst="rect">
            <a:avLst/>
          </a:prstGeom>
          <a:noFill/>
        </p:spPr>
        <p:txBody>
          <a:bodyPr wrap="square" rtlCol="0">
            <a:spAutoFit/>
          </a:bodyPr>
          <a:lstStyle/>
          <a:p>
            <a:pPr fontAlgn="auto">
              <a:spcBef>
                <a:spcPts val="0"/>
              </a:spcBef>
              <a:spcAft>
                <a:spcPts val="0"/>
              </a:spcAft>
            </a:pPr>
            <a:r>
              <a:rPr lang="en-US" sz="4800" b="1" dirty="0" smtClean="0">
                <a:solidFill>
                  <a:prstClr val="black"/>
                </a:solidFill>
                <a:latin typeface="Calibri"/>
              </a:rPr>
              <a:t>What’s Your Story?</a:t>
            </a:r>
          </a:p>
          <a:p>
            <a:pPr fontAlgn="auto">
              <a:spcBef>
                <a:spcPts val="0"/>
              </a:spcBef>
              <a:spcAft>
                <a:spcPts val="0"/>
              </a:spcAft>
            </a:pPr>
            <a:endParaRPr lang="en-US" dirty="0">
              <a:solidFill>
                <a:prstClr val="black"/>
              </a:solidFill>
              <a:latin typeface="Calibri"/>
            </a:endParaRPr>
          </a:p>
          <a:p>
            <a:pPr fontAlgn="auto">
              <a:spcBef>
                <a:spcPts val="0"/>
              </a:spcBef>
              <a:spcAft>
                <a:spcPts val="0"/>
              </a:spcAft>
            </a:pPr>
            <a:endParaRPr lang="en-US" dirty="0">
              <a:solidFill>
                <a:prstClr val="black"/>
              </a:solidFill>
              <a:latin typeface="Calibri"/>
            </a:endParaRPr>
          </a:p>
        </p:txBody>
      </p:sp>
    </p:spTree>
    <p:extLst>
      <p:ext uri="{BB962C8B-B14F-4D97-AF65-F5344CB8AC3E}">
        <p14:creationId xmlns:p14="http://schemas.microsoft.com/office/powerpoint/2010/main" val="1427015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2401"/>
            <a:ext cx="8077200" cy="6658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81200" y="2590800"/>
            <a:ext cx="5181600" cy="3170099"/>
          </a:xfrm>
          <a:prstGeom prst="rect">
            <a:avLst/>
          </a:prstGeom>
        </p:spPr>
        <p:txBody>
          <a:bodyPr wrap="square">
            <a:spAutoFit/>
          </a:bodyPr>
          <a:lstStyle/>
          <a:p>
            <a:pPr algn="ctr" fontAlgn="auto">
              <a:spcBef>
                <a:spcPts val="0"/>
              </a:spcBef>
              <a:spcAft>
                <a:spcPts val="0"/>
              </a:spcAft>
            </a:pPr>
            <a:r>
              <a:rPr lang="en-US" sz="4000" dirty="0" smtClean="0">
                <a:solidFill>
                  <a:prstClr val="white"/>
                </a:solidFill>
                <a:latin typeface="Calibri"/>
              </a:rPr>
              <a:t>MAKING THE</a:t>
            </a:r>
          </a:p>
          <a:p>
            <a:pPr algn="ctr" fontAlgn="auto">
              <a:spcBef>
                <a:spcPts val="0"/>
              </a:spcBef>
              <a:spcAft>
                <a:spcPts val="0"/>
              </a:spcAft>
            </a:pPr>
            <a:r>
              <a:rPr lang="en-US" sz="4000" dirty="0" smtClean="0">
                <a:solidFill>
                  <a:prstClr val="white"/>
                </a:solidFill>
                <a:latin typeface="Calibri"/>
              </a:rPr>
              <a:t>BUSINESS CASE</a:t>
            </a:r>
          </a:p>
          <a:p>
            <a:pPr algn="ctr" fontAlgn="auto">
              <a:spcBef>
                <a:spcPts val="0"/>
              </a:spcBef>
              <a:spcAft>
                <a:spcPts val="0"/>
              </a:spcAft>
            </a:pPr>
            <a:r>
              <a:rPr lang="en-US" sz="4000" dirty="0" smtClean="0">
                <a:solidFill>
                  <a:prstClr val="white"/>
                </a:solidFill>
                <a:latin typeface="Calibri"/>
              </a:rPr>
              <a:t>FOR SUSTAINABILITY </a:t>
            </a:r>
          </a:p>
          <a:p>
            <a:pPr algn="ctr" fontAlgn="auto">
              <a:spcBef>
                <a:spcPts val="0"/>
              </a:spcBef>
              <a:spcAft>
                <a:spcPts val="0"/>
              </a:spcAft>
            </a:pPr>
            <a:r>
              <a:rPr lang="en-US" sz="4000" dirty="0" smtClean="0">
                <a:solidFill>
                  <a:prstClr val="white"/>
                </a:solidFill>
                <a:latin typeface="Calibri"/>
              </a:rPr>
              <a:t>A GUIDE FOR</a:t>
            </a:r>
          </a:p>
          <a:p>
            <a:pPr algn="ctr" fontAlgn="auto">
              <a:spcBef>
                <a:spcPts val="0"/>
              </a:spcBef>
              <a:spcAft>
                <a:spcPts val="0"/>
              </a:spcAft>
            </a:pPr>
            <a:r>
              <a:rPr lang="en-US" sz="4000" dirty="0" smtClean="0">
                <a:solidFill>
                  <a:prstClr val="white"/>
                </a:solidFill>
                <a:latin typeface="Calibri"/>
              </a:rPr>
              <a:t>PRACTITIONERS</a:t>
            </a:r>
            <a:endParaRPr lang="en-US" sz="4000" dirty="0">
              <a:solidFill>
                <a:prstClr val="white"/>
              </a:solidFill>
              <a:latin typeface="Calibri"/>
            </a:endParaRPr>
          </a:p>
        </p:txBody>
      </p:sp>
    </p:spTree>
    <p:extLst>
      <p:ext uri="{BB962C8B-B14F-4D97-AF65-F5344CB8AC3E}">
        <p14:creationId xmlns:p14="http://schemas.microsoft.com/office/powerpoint/2010/main" val="33317699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Presenters</a:t>
            </a:r>
            <a:endParaRPr lang="en-US" dirty="0"/>
          </a:p>
        </p:txBody>
      </p:sp>
      <p:sp>
        <p:nvSpPr>
          <p:cNvPr id="3" name="Content Placeholder 2"/>
          <p:cNvSpPr>
            <a:spLocks noGrp="1"/>
          </p:cNvSpPr>
          <p:nvPr>
            <p:ph sz="half" idx="1"/>
          </p:nvPr>
        </p:nvSpPr>
        <p:spPr>
          <a:xfrm>
            <a:off x="-10886" y="7772400"/>
            <a:ext cx="1458686" cy="868363"/>
          </a:xfrm>
        </p:spPr>
        <p:txBody>
          <a:bodyPr>
            <a:normAutofit/>
          </a:bodyPr>
          <a:lstStyle/>
          <a:p>
            <a:pPr marL="457200" lvl="1" indent="0">
              <a:buNone/>
            </a:pPr>
            <a:endParaRPr lang="en-US" dirty="0" smtClean="0"/>
          </a:p>
        </p:txBody>
      </p:sp>
      <p:pic>
        <p:nvPicPr>
          <p:cNvPr id="1027" name="Picture 3" descr="C:\Users\polenick\AppData\Local\Microsoft\Windows\Temporary Internet Files\Content.IE5\PH2TQOI7\MP90043923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1371600"/>
            <a:ext cx="4495800" cy="4495800"/>
          </a:xfrm>
          <a:prstGeom prst="rect">
            <a:avLst/>
          </a:prstGeom>
          <a:noFill/>
          <a:scene3d>
            <a:camera prst="orthographicFront">
              <a:rot lat="881205" lon="11400000" rev="352331"/>
            </a:camera>
            <a:lightRig rig="threePt" dir="t"/>
          </a:scene3d>
          <a:extLst>
            <a:ext uri="{909E8E84-426E-40DD-AFC4-6F175D3DCCD1}">
              <a14:hiddenFill xmlns:a14="http://schemas.microsoft.com/office/drawing/2010/main">
                <a:solidFill>
                  <a:srgbClr val="FFFFFF"/>
                </a:solidFill>
              </a14:hiddenFill>
            </a:ext>
          </a:extLst>
        </p:spPr>
      </p:pic>
      <p:sp>
        <p:nvSpPr>
          <p:cNvPr id="4" name="Rectangle 3"/>
          <p:cNvSpPr/>
          <p:nvPr/>
        </p:nvSpPr>
        <p:spPr>
          <a:xfrm>
            <a:off x="228600" y="1404257"/>
            <a:ext cx="3733800" cy="5016758"/>
          </a:xfrm>
          <a:prstGeom prst="rect">
            <a:avLst/>
          </a:prstGeom>
        </p:spPr>
        <p:txBody>
          <a:bodyPr wrap="square">
            <a:spAutoFit/>
          </a:bodyPr>
          <a:lstStyle/>
          <a:p>
            <a:pPr fontAlgn="auto">
              <a:spcBef>
                <a:spcPts val="0"/>
              </a:spcBef>
              <a:spcAft>
                <a:spcPts val="0"/>
              </a:spcAft>
            </a:pPr>
            <a:endParaRPr lang="en-US" sz="2000" dirty="0" smtClean="0">
              <a:solidFill>
                <a:prstClr val="black"/>
              </a:solidFill>
              <a:latin typeface="Calibri"/>
            </a:endParaRPr>
          </a:p>
          <a:p>
            <a:pPr fontAlgn="auto">
              <a:spcBef>
                <a:spcPts val="0"/>
              </a:spcBef>
              <a:spcAft>
                <a:spcPts val="0"/>
              </a:spcAft>
            </a:pPr>
            <a:r>
              <a:rPr lang="en-US" sz="2000" dirty="0" smtClean="0">
                <a:solidFill>
                  <a:prstClr val="black"/>
                </a:solidFill>
                <a:latin typeface="Calibri"/>
              </a:rPr>
              <a:t>Sonya </a:t>
            </a:r>
            <a:r>
              <a:rPr lang="en-US" sz="2000" dirty="0">
                <a:solidFill>
                  <a:prstClr val="black"/>
                </a:solidFill>
                <a:latin typeface="Calibri"/>
              </a:rPr>
              <a:t>Fiorini – Senior Director, Loblaw Companies Limited</a:t>
            </a:r>
          </a:p>
          <a:p>
            <a:pPr fontAlgn="auto">
              <a:spcBef>
                <a:spcPts val="0"/>
              </a:spcBef>
              <a:spcAft>
                <a:spcPts val="0"/>
              </a:spcAft>
            </a:pPr>
            <a:endParaRPr lang="en-US" sz="2000" dirty="0" smtClean="0">
              <a:solidFill>
                <a:prstClr val="black"/>
              </a:solidFill>
              <a:latin typeface="Calibri"/>
            </a:endParaRPr>
          </a:p>
          <a:p>
            <a:pPr fontAlgn="auto">
              <a:spcBef>
                <a:spcPts val="0"/>
              </a:spcBef>
              <a:spcAft>
                <a:spcPts val="0"/>
              </a:spcAft>
            </a:pPr>
            <a:r>
              <a:rPr lang="en-US" sz="2000" dirty="0" smtClean="0">
                <a:solidFill>
                  <a:prstClr val="black"/>
                </a:solidFill>
                <a:latin typeface="Calibri"/>
              </a:rPr>
              <a:t>Nate </a:t>
            </a:r>
            <a:r>
              <a:rPr lang="en-US" sz="2000" dirty="0">
                <a:solidFill>
                  <a:prstClr val="black"/>
                </a:solidFill>
                <a:latin typeface="Calibri"/>
              </a:rPr>
              <a:t>Shepley Streed – Sustainability Manager, Corporate Brands, The Kroger Company</a:t>
            </a:r>
          </a:p>
          <a:p>
            <a:pPr fontAlgn="auto">
              <a:spcBef>
                <a:spcPts val="0"/>
              </a:spcBef>
              <a:spcAft>
                <a:spcPts val="0"/>
              </a:spcAft>
            </a:pPr>
            <a:endParaRPr lang="en-US" sz="2000" dirty="0" smtClean="0">
              <a:solidFill>
                <a:prstClr val="black"/>
              </a:solidFill>
              <a:latin typeface="Calibri"/>
            </a:endParaRPr>
          </a:p>
          <a:p>
            <a:pPr fontAlgn="auto">
              <a:spcBef>
                <a:spcPts val="0"/>
              </a:spcBef>
              <a:spcAft>
                <a:spcPts val="0"/>
              </a:spcAft>
            </a:pPr>
            <a:r>
              <a:rPr lang="en-US" sz="2000" dirty="0" smtClean="0">
                <a:solidFill>
                  <a:prstClr val="black"/>
                </a:solidFill>
                <a:latin typeface="Calibri"/>
              </a:rPr>
              <a:t>Mike </a:t>
            </a:r>
            <a:r>
              <a:rPr lang="en-US" sz="2000" dirty="0">
                <a:solidFill>
                  <a:prstClr val="black"/>
                </a:solidFill>
                <a:latin typeface="Calibri"/>
              </a:rPr>
              <a:t>A. Smith – Assistant Vice President, Real Estate and Sustainability, Hy-Vee, Inc</a:t>
            </a:r>
            <a:r>
              <a:rPr lang="en-US" sz="2000" dirty="0" smtClean="0">
                <a:solidFill>
                  <a:prstClr val="black"/>
                </a:solidFill>
                <a:latin typeface="Calibri"/>
              </a:rPr>
              <a:t>.</a:t>
            </a:r>
          </a:p>
          <a:p>
            <a:pPr fontAlgn="auto">
              <a:spcBef>
                <a:spcPts val="0"/>
              </a:spcBef>
              <a:spcAft>
                <a:spcPts val="0"/>
              </a:spcAft>
            </a:pPr>
            <a:endParaRPr lang="en-US" sz="2000" dirty="0" smtClean="0">
              <a:solidFill>
                <a:prstClr val="black"/>
              </a:solidFill>
              <a:latin typeface="Calibri"/>
            </a:endParaRPr>
          </a:p>
          <a:p>
            <a:pPr fontAlgn="auto">
              <a:spcBef>
                <a:spcPts val="0"/>
              </a:spcBef>
              <a:spcAft>
                <a:spcPts val="0"/>
              </a:spcAft>
            </a:pPr>
            <a:r>
              <a:rPr lang="en-US" sz="2000" dirty="0" smtClean="0">
                <a:solidFill>
                  <a:prstClr val="black"/>
                </a:solidFill>
                <a:latin typeface="Calibri"/>
              </a:rPr>
              <a:t>Patti </a:t>
            </a:r>
            <a:r>
              <a:rPr lang="en-US" sz="2000" dirty="0">
                <a:solidFill>
                  <a:prstClr val="black"/>
                </a:solidFill>
                <a:latin typeface="Calibri"/>
              </a:rPr>
              <a:t>Olenick – Sustainability Manager, Weis Markets, Inc.</a:t>
            </a:r>
          </a:p>
          <a:p>
            <a:pPr fontAlgn="auto">
              <a:spcBef>
                <a:spcPts val="0"/>
              </a:spcBef>
              <a:spcAft>
                <a:spcPts val="0"/>
              </a:spcAft>
            </a:pPr>
            <a:endParaRPr lang="en-US" sz="2000" dirty="0">
              <a:solidFill>
                <a:prstClr val="black"/>
              </a:solidFill>
              <a:latin typeface="Calibri"/>
            </a:endParaRPr>
          </a:p>
          <a:p>
            <a:pPr fontAlgn="auto">
              <a:spcBef>
                <a:spcPts val="0"/>
              </a:spcBef>
              <a:spcAft>
                <a:spcPts val="0"/>
              </a:spcAft>
            </a:pPr>
            <a:endParaRPr lang="en-US" sz="2000" dirty="0">
              <a:solidFill>
                <a:prstClr val="black"/>
              </a:solidFill>
              <a:latin typeface="Calibri"/>
            </a:endParaRPr>
          </a:p>
        </p:txBody>
      </p:sp>
    </p:spTree>
    <p:extLst>
      <p:ext uri="{BB962C8B-B14F-4D97-AF65-F5344CB8AC3E}">
        <p14:creationId xmlns:p14="http://schemas.microsoft.com/office/powerpoint/2010/main" val="40309553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1290732">
            <a:off x="571472" y="2015888"/>
            <a:ext cx="5776524" cy="954107"/>
          </a:xfrm>
          <a:prstGeom prst="rect">
            <a:avLst/>
          </a:prstGeom>
          <a:noFill/>
        </p:spPr>
        <p:txBody>
          <a:bodyPr wrap="square" rtlCol="0">
            <a:spAutoFit/>
          </a:bodyPr>
          <a:lstStyle/>
          <a:p>
            <a:pPr algn="ctr" fontAlgn="auto">
              <a:spcBef>
                <a:spcPts val="0"/>
              </a:spcBef>
              <a:spcAft>
                <a:spcPts val="0"/>
              </a:spcAft>
            </a:pPr>
            <a:r>
              <a:rPr lang="en-US" sz="2800" dirty="0" smtClean="0">
                <a:solidFill>
                  <a:prstClr val="black"/>
                </a:solidFill>
                <a:latin typeface="Aharoni" panose="02010803020104030203" pitchFamily="2" charset="-79"/>
                <a:cs typeface="Aharoni" panose="02010803020104030203" pitchFamily="2" charset="-79"/>
              </a:rPr>
              <a:t>IKEA to install record number of Solar Arrays</a:t>
            </a:r>
            <a:endParaRPr lang="en-US" sz="2800" dirty="0">
              <a:solidFill>
                <a:prstClr val="black"/>
              </a:solidFill>
              <a:latin typeface="Aharoni" panose="02010803020104030203" pitchFamily="2" charset="-79"/>
              <a:cs typeface="Aharoni" panose="02010803020104030203" pitchFamily="2" charset="-79"/>
            </a:endParaRPr>
          </a:p>
        </p:txBody>
      </p:sp>
      <p:sp>
        <p:nvSpPr>
          <p:cNvPr id="3" name="TextBox 2"/>
          <p:cNvSpPr txBox="1"/>
          <p:nvPr/>
        </p:nvSpPr>
        <p:spPr>
          <a:xfrm rot="21056294">
            <a:off x="198611" y="3543826"/>
            <a:ext cx="4947754" cy="830997"/>
          </a:xfrm>
          <a:prstGeom prst="rect">
            <a:avLst/>
          </a:prstGeom>
          <a:noFill/>
        </p:spPr>
        <p:txBody>
          <a:bodyPr wrap="square" rtlCol="0">
            <a:spAutoFit/>
          </a:bodyPr>
          <a:lstStyle/>
          <a:p>
            <a:pPr algn="ctr" fontAlgn="auto">
              <a:spcBef>
                <a:spcPts val="0"/>
              </a:spcBef>
              <a:spcAft>
                <a:spcPts val="0"/>
              </a:spcAft>
            </a:pPr>
            <a:r>
              <a:rPr lang="en-US" sz="2400" b="1" dirty="0">
                <a:solidFill>
                  <a:prstClr val="black"/>
                </a:solidFill>
                <a:latin typeface="Calibri"/>
                <a:hlinkClick r:id="rId2" action="ppaction://hlinkfile"/>
              </a:rPr>
              <a:t>Walmart Plans Huge Global LED Lighting Program</a:t>
            </a:r>
            <a:endParaRPr lang="en-US" sz="2400" dirty="0">
              <a:solidFill>
                <a:prstClr val="black"/>
              </a:solidFill>
              <a:latin typeface="Calibri"/>
            </a:endParaRPr>
          </a:p>
        </p:txBody>
      </p:sp>
      <p:sp>
        <p:nvSpPr>
          <p:cNvPr id="5" name="TextBox 4"/>
          <p:cNvSpPr txBox="1"/>
          <p:nvPr/>
        </p:nvSpPr>
        <p:spPr>
          <a:xfrm>
            <a:off x="914400" y="304800"/>
            <a:ext cx="7010400" cy="769441"/>
          </a:xfrm>
          <a:prstGeom prst="rect">
            <a:avLst/>
          </a:prstGeom>
          <a:noFill/>
        </p:spPr>
        <p:txBody>
          <a:bodyPr wrap="square" rtlCol="0">
            <a:spAutoFit/>
          </a:bodyPr>
          <a:lstStyle/>
          <a:p>
            <a:pPr fontAlgn="auto">
              <a:spcBef>
                <a:spcPts val="0"/>
              </a:spcBef>
              <a:spcAft>
                <a:spcPts val="0"/>
              </a:spcAft>
            </a:pPr>
            <a:r>
              <a:rPr lang="en-US" sz="4400" u="sng" dirty="0" smtClean="0">
                <a:solidFill>
                  <a:prstClr val="black"/>
                </a:solidFill>
                <a:latin typeface="Calibri"/>
              </a:rPr>
              <a:t>You’ve  Seen The Headlines</a:t>
            </a:r>
            <a:endParaRPr lang="en-US" sz="4400" u="sng" dirty="0">
              <a:solidFill>
                <a:prstClr val="black"/>
              </a:solidFill>
              <a:latin typeface="Calibri"/>
            </a:endParaRPr>
          </a:p>
        </p:txBody>
      </p:sp>
      <p:sp>
        <p:nvSpPr>
          <p:cNvPr id="6" name="Rectangle 5"/>
          <p:cNvSpPr/>
          <p:nvPr/>
        </p:nvSpPr>
        <p:spPr>
          <a:xfrm rot="20875662">
            <a:off x="4348853" y="1072442"/>
            <a:ext cx="4592064" cy="830997"/>
          </a:xfrm>
          <a:prstGeom prst="rect">
            <a:avLst/>
          </a:prstGeom>
        </p:spPr>
        <p:txBody>
          <a:bodyPr wrap="square">
            <a:spAutoFit/>
          </a:bodyPr>
          <a:lstStyle/>
          <a:p>
            <a:pPr fontAlgn="auto">
              <a:spcBef>
                <a:spcPts val="0"/>
              </a:spcBef>
              <a:spcAft>
                <a:spcPts val="0"/>
              </a:spcAft>
            </a:pPr>
            <a:r>
              <a:rPr lang="en-US" sz="2400" b="1" dirty="0" smtClean="0">
                <a:solidFill>
                  <a:prstClr val="black"/>
                </a:solidFill>
                <a:latin typeface="Calibri"/>
                <a:hlinkClick r:id="rId3" action="ppaction://hlinkfile"/>
              </a:rPr>
              <a:t>Wegmans</a:t>
            </a:r>
            <a:r>
              <a:rPr lang="en-US" sz="2400" b="1" dirty="0" smtClean="0">
                <a:solidFill>
                  <a:prstClr val="black"/>
                </a:solidFill>
                <a:latin typeface="Calibri"/>
              </a:rPr>
              <a:t> installs solar at </a:t>
            </a:r>
          </a:p>
          <a:p>
            <a:pPr fontAlgn="auto">
              <a:spcBef>
                <a:spcPts val="0"/>
              </a:spcBef>
              <a:spcAft>
                <a:spcPts val="0"/>
              </a:spcAft>
            </a:pPr>
            <a:r>
              <a:rPr lang="en-US" sz="2400" b="1" dirty="0" smtClean="0">
                <a:solidFill>
                  <a:prstClr val="black"/>
                </a:solidFill>
                <a:latin typeface="Calibri"/>
              </a:rPr>
              <a:t>organic farm</a:t>
            </a:r>
            <a:endParaRPr lang="en-US" sz="2400" dirty="0">
              <a:solidFill>
                <a:prstClr val="black"/>
              </a:solidFill>
              <a:latin typeface="Calibri"/>
            </a:endParaRPr>
          </a:p>
        </p:txBody>
      </p:sp>
      <p:sp>
        <p:nvSpPr>
          <p:cNvPr id="7" name="Rectangle 6"/>
          <p:cNvSpPr/>
          <p:nvPr/>
        </p:nvSpPr>
        <p:spPr>
          <a:xfrm rot="20831102">
            <a:off x="3105944" y="3941298"/>
            <a:ext cx="5576848" cy="461665"/>
          </a:xfrm>
          <a:prstGeom prst="rect">
            <a:avLst/>
          </a:prstGeom>
        </p:spPr>
        <p:txBody>
          <a:bodyPr wrap="none">
            <a:spAutoFit/>
          </a:bodyPr>
          <a:lstStyle/>
          <a:p>
            <a:pPr fontAlgn="auto">
              <a:spcBef>
                <a:spcPts val="0"/>
              </a:spcBef>
              <a:spcAft>
                <a:spcPts val="0"/>
              </a:spcAft>
            </a:pPr>
            <a:r>
              <a:rPr lang="en-US" sz="2400" b="1" dirty="0">
                <a:solidFill>
                  <a:prstClr val="black"/>
                </a:solidFill>
                <a:latin typeface="Calibri"/>
                <a:hlinkClick r:id="rId4" action="ppaction://hlinkfile"/>
              </a:rPr>
              <a:t>Coke Builds Green Beverage Plant in China</a:t>
            </a:r>
            <a:endParaRPr lang="en-US" sz="2400" dirty="0">
              <a:solidFill>
                <a:prstClr val="black"/>
              </a:solidFill>
              <a:latin typeface="Calibri"/>
            </a:endParaRPr>
          </a:p>
        </p:txBody>
      </p:sp>
      <p:sp>
        <p:nvSpPr>
          <p:cNvPr id="8" name="Rectangle 7"/>
          <p:cNvSpPr/>
          <p:nvPr/>
        </p:nvSpPr>
        <p:spPr>
          <a:xfrm rot="483982">
            <a:off x="946284" y="5251747"/>
            <a:ext cx="7086600" cy="954107"/>
          </a:xfrm>
          <a:prstGeom prst="rect">
            <a:avLst/>
          </a:prstGeom>
        </p:spPr>
        <p:txBody>
          <a:bodyPr wrap="square">
            <a:spAutoFit/>
          </a:bodyPr>
          <a:lstStyle/>
          <a:p>
            <a:pPr algn="ctr" fontAlgn="auto">
              <a:spcBef>
                <a:spcPts val="0"/>
              </a:spcBef>
              <a:spcAft>
                <a:spcPts val="0"/>
              </a:spcAft>
            </a:pPr>
            <a:r>
              <a:rPr lang="en-US" sz="2800" b="1" dirty="0">
                <a:solidFill>
                  <a:srgbClr val="F79646"/>
                </a:solidFill>
                <a:latin typeface="Calibri"/>
              </a:rPr>
              <a:t>Ocean Spray, Tropicana Team Up to Reduce Shipping Emissions</a:t>
            </a:r>
            <a:endParaRPr lang="en-US" sz="2800" dirty="0">
              <a:solidFill>
                <a:srgbClr val="F79646"/>
              </a:solidFill>
              <a:latin typeface="Calibri"/>
            </a:endParaRPr>
          </a:p>
        </p:txBody>
      </p:sp>
    </p:spTree>
    <p:extLst>
      <p:ext uri="{BB962C8B-B14F-4D97-AF65-F5344CB8AC3E}">
        <p14:creationId xmlns:p14="http://schemas.microsoft.com/office/powerpoint/2010/main" val="12215969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4" name="Content Placeholder 3"/>
          <p:cNvSpPr>
            <a:spLocks noGrp="1"/>
          </p:cNvSpPr>
          <p:nvPr>
            <p:ph sz="half" idx="2"/>
          </p:nvPr>
        </p:nvSpPr>
        <p:spPr>
          <a:xfrm>
            <a:off x="304800" y="1371600"/>
            <a:ext cx="4040188" cy="4678363"/>
          </a:xfrm>
        </p:spPr>
        <p:txBody>
          <a:bodyPr>
            <a:normAutofit/>
          </a:bodyPr>
          <a:lstStyle/>
          <a:p>
            <a:r>
              <a:rPr lang="en-US" dirty="0"/>
              <a:t>A business case in traditional terms </a:t>
            </a:r>
            <a:r>
              <a:rPr lang="en-US" dirty="0" smtClean="0"/>
              <a:t>is well </a:t>
            </a:r>
            <a:r>
              <a:rPr lang="en-US" dirty="0"/>
              <a:t>known: what is the financial impact of a given</a:t>
            </a:r>
          </a:p>
          <a:p>
            <a:pPr marL="0" indent="0">
              <a:buNone/>
            </a:pPr>
            <a:r>
              <a:rPr lang="en-US" dirty="0"/>
              <a:t> </a:t>
            </a:r>
            <a:r>
              <a:rPr lang="en-US" dirty="0" smtClean="0"/>
              <a:t>     strategy </a:t>
            </a:r>
            <a:r>
              <a:rPr lang="en-US" dirty="0"/>
              <a:t>or initiative</a:t>
            </a:r>
            <a:r>
              <a:rPr lang="en-US" dirty="0" smtClean="0"/>
              <a:t>?</a:t>
            </a:r>
          </a:p>
          <a:p>
            <a:r>
              <a:rPr lang="en-US" dirty="0"/>
              <a:t>the </a:t>
            </a:r>
            <a:r>
              <a:rPr lang="en-US" dirty="0" smtClean="0"/>
              <a:t>business case </a:t>
            </a:r>
            <a:r>
              <a:rPr lang="en-US" dirty="0"/>
              <a:t>is not just about increasing profit but </a:t>
            </a:r>
            <a:r>
              <a:rPr lang="en-US" dirty="0" smtClean="0"/>
              <a:t>increasing profit </a:t>
            </a:r>
            <a:r>
              <a:rPr lang="en-US" dirty="0"/>
              <a:t>while conserving the planet and </a:t>
            </a:r>
            <a:r>
              <a:rPr lang="en-US" dirty="0" smtClean="0"/>
              <a:t>enhancing communities</a:t>
            </a:r>
            <a:r>
              <a:rPr lang="en-US" dirty="0"/>
              <a:t>.</a:t>
            </a:r>
          </a:p>
        </p:txBody>
      </p:sp>
      <p:sp>
        <p:nvSpPr>
          <p:cNvPr id="6" name="Content Placeholder 5"/>
          <p:cNvSpPr>
            <a:spLocks noGrp="1"/>
          </p:cNvSpPr>
          <p:nvPr>
            <p:ph sz="quarter" idx="4"/>
          </p:nvPr>
        </p:nvSpPr>
        <p:spPr>
          <a:xfrm>
            <a:off x="4648200" y="1447800"/>
            <a:ext cx="4117975" cy="1939925"/>
          </a:xfrm>
        </p:spPr>
        <p:txBody>
          <a:bodyPr>
            <a:normAutofit fontScale="92500" lnSpcReduction="20000"/>
          </a:bodyPr>
          <a:lstStyle/>
          <a:p>
            <a:r>
              <a:rPr lang="en-US" dirty="0"/>
              <a:t>it can also provide </a:t>
            </a:r>
            <a:r>
              <a:rPr lang="en-US" dirty="0" smtClean="0"/>
              <a:t>greater</a:t>
            </a:r>
          </a:p>
          <a:p>
            <a:pPr marL="0" indent="0">
              <a:buNone/>
            </a:pPr>
            <a:r>
              <a:rPr lang="en-US" dirty="0" smtClean="0"/>
              <a:t>benefits, not just on direct financial returns but brand</a:t>
            </a:r>
          </a:p>
          <a:p>
            <a:pPr marL="0" indent="0">
              <a:buNone/>
            </a:pPr>
            <a:r>
              <a:rPr lang="en-US" dirty="0" smtClean="0"/>
              <a:t>enhancement</a:t>
            </a:r>
            <a:r>
              <a:rPr lang="en-US" dirty="0"/>
              <a:t>, employee recruitment and retention,</a:t>
            </a:r>
          </a:p>
          <a:p>
            <a:pPr marL="0" indent="0">
              <a:buNone/>
            </a:pPr>
            <a:r>
              <a:rPr lang="en-US" dirty="0"/>
              <a:t>and a more secure supply </a:t>
            </a:r>
            <a:r>
              <a:rPr lang="en-US" dirty="0" smtClean="0"/>
              <a:t>chain</a:t>
            </a:r>
          </a:p>
          <a:p>
            <a:endParaRPr lang="en-US" dirty="0"/>
          </a:p>
        </p:txBody>
      </p:sp>
    </p:spTree>
    <p:extLst>
      <p:ext uri="{BB962C8B-B14F-4D97-AF65-F5344CB8AC3E}">
        <p14:creationId xmlns:p14="http://schemas.microsoft.com/office/powerpoint/2010/main" val="37916799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0"/>
            <a:ext cx="8610600" cy="1143000"/>
          </a:xfrm>
        </p:spPr>
        <p:txBody>
          <a:bodyPr>
            <a:normAutofit fontScale="90000"/>
          </a:bodyPr>
          <a:lstStyle/>
          <a:p>
            <a:r>
              <a:rPr lang="en-US" dirty="0"/>
              <a:t>The </a:t>
            </a:r>
            <a:r>
              <a:rPr lang="en-US" dirty="0" smtClean="0"/>
              <a:t>BC Guide </a:t>
            </a:r>
            <a:r>
              <a:rPr lang="en-US" dirty="0"/>
              <a:t>is organized by these </a:t>
            </a:r>
            <a:r>
              <a:rPr lang="en-US" dirty="0" smtClean="0"/>
              <a:t/>
            </a:r>
            <a:br>
              <a:rPr lang="en-US" dirty="0" smtClean="0"/>
            </a:br>
            <a:r>
              <a:rPr lang="en-US" dirty="0" smtClean="0"/>
              <a:t>three </a:t>
            </a:r>
            <a:r>
              <a:rPr lang="en-US" dirty="0"/>
              <a:t>key steps</a:t>
            </a:r>
            <a:r>
              <a:rPr lang="en-US" dirty="0" smtClean="0"/>
              <a:t>: Its as easy as 1.2.3!</a:t>
            </a:r>
            <a:endParaRPr lang="en-US" dirty="0"/>
          </a:p>
        </p:txBody>
      </p:sp>
      <p:sp>
        <p:nvSpPr>
          <p:cNvPr id="3" name="Rectangle 2"/>
          <p:cNvSpPr/>
          <p:nvPr/>
        </p:nvSpPr>
        <p:spPr>
          <a:xfrm>
            <a:off x="381000" y="2754086"/>
            <a:ext cx="7467600" cy="3046988"/>
          </a:xfrm>
          <a:prstGeom prst="rect">
            <a:avLst/>
          </a:prstGeom>
        </p:spPr>
        <p:txBody>
          <a:bodyPr wrap="square">
            <a:spAutoFit/>
          </a:bodyPr>
          <a:lstStyle/>
          <a:p>
            <a:pPr fontAlgn="auto">
              <a:spcBef>
                <a:spcPts val="0"/>
              </a:spcBef>
              <a:spcAft>
                <a:spcPts val="0"/>
              </a:spcAft>
            </a:pPr>
            <a:r>
              <a:rPr lang="en-US" sz="3200" b="1" dirty="0">
                <a:solidFill>
                  <a:prstClr val="black"/>
                </a:solidFill>
                <a:latin typeface="Calibri"/>
              </a:rPr>
              <a:t>Step 1. Lay the </a:t>
            </a:r>
            <a:r>
              <a:rPr lang="en-US" sz="3200" b="1" dirty="0" smtClean="0">
                <a:solidFill>
                  <a:prstClr val="black"/>
                </a:solidFill>
                <a:latin typeface="Calibri"/>
              </a:rPr>
              <a:t>Groundwork</a:t>
            </a:r>
          </a:p>
          <a:p>
            <a:pPr fontAlgn="auto">
              <a:spcBef>
                <a:spcPts val="0"/>
              </a:spcBef>
              <a:spcAft>
                <a:spcPts val="0"/>
              </a:spcAft>
            </a:pPr>
            <a:endParaRPr lang="en-US" sz="3200" b="1" dirty="0" smtClean="0">
              <a:solidFill>
                <a:prstClr val="black"/>
              </a:solidFill>
              <a:latin typeface="Calibri"/>
            </a:endParaRPr>
          </a:p>
          <a:p>
            <a:pPr fontAlgn="auto">
              <a:spcBef>
                <a:spcPts val="0"/>
              </a:spcBef>
              <a:spcAft>
                <a:spcPts val="0"/>
              </a:spcAft>
            </a:pPr>
            <a:r>
              <a:rPr lang="en-US" sz="3200" b="1" dirty="0" smtClean="0">
                <a:solidFill>
                  <a:prstClr val="black"/>
                </a:solidFill>
                <a:latin typeface="Calibri"/>
              </a:rPr>
              <a:t>Step </a:t>
            </a:r>
            <a:r>
              <a:rPr lang="en-US" sz="3200" b="1" dirty="0">
                <a:solidFill>
                  <a:prstClr val="black"/>
                </a:solidFill>
                <a:latin typeface="Calibri"/>
              </a:rPr>
              <a:t>2. Develop the </a:t>
            </a:r>
            <a:r>
              <a:rPr lang="en-US" sz="3200" b="1" dirty="0" smtClean="0">
                <a:solidFill>
                  <a:prstClr val="black"/>
                </a:solidFill>
                <a:latin typeface="Calibri"/>
              </a:rPr>
              <a:t>Content</a:t>
            </a:r>
          </a:p>
          <a:p>
            <a:pPr fontAlgn="auto">
              <a:spcBef>
                <a:spcPts val="0"/>
              </a:spcBef>
              <a:spcAft>
                <a:spcPts val="0"/>
              </a:spcAft>
            </a:pPr>
            <a:endParaRPr lang="en-US" sz="3200" b="1" dirty="0" smtClean="0">
              <a:solidFill>
                <a:prstClr val="black"/>
              </a:solidFill>
              <a:latin typeface="Calibri"/>
            </a:endParaRPr>
          </a:p>
          <a:p>
            <a:pPr fontAlgn="auto">
              <a:spcBef>
                <a:spcPts val="0"/>
              </a:spcBef>
              <a:spcAft>
                <a:spcPts val="0"/>
              </a:spcAft>
            </a:pPr>
            <a:r>
              <a:rPr lang="en-US" sz="3200" b="1" dirty="0" smtClean="0">
                <a:solidFill>
                  <a:prstClr val="black"/>
                </a:solidFill>
                <a:latin typeface="Calibri"/>
              </a:rPr>
              <a:t>Step </a:t>
            </a:r>
            <a:r>
              <a:rPr lang="en-US" sz="3200" b="1" dirty="0">
                <a:solidFill>
                  <a:prstClr val="black"/>
                </a:solidFill>
                <a:latin typeface="Calibri"/>
              </a:rPr>
              <a:t>3. Build Support &amp; Buy-In</a:t>
            </a:r>
          </a:p>
          <a:p>
            <a:pPr fontAlgn="auto">
              <a:spcBef>
                <a:spcPts val="0"/>
              </a:spcBef>
              <a:spcAft>
                <a:spcPts val="0"/>
              </a:spcAft>
            </a:pPr>
            <a:endParaRPr lang="en-US" sz="3200" dirty="0">
              <a:solidFill>
                <a:prstClr val="black"/>
              </a:solidFill>
              <a:latin typeface="Calibri"/>
            </a:endParaRPr>
          </a:p>
        </p:txBody>
      </p:sp>
    </p:spTree>
    <p:extLst>
      <p:ext uri="{BB962C8B-B14F-4D97-AF65-F5344CB8AC3E}">
        <p14:creationId xmlns:p14="http://schemas.microsoft.com/office/powerpoint/2010/main" val="11961024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8229600" cy="1143000"/>
          </a:xfrm>
        </p:spPr>
        <p:txBody>
          <a:bodyPr>
            <a:normAutofit fontScale="90000"/>
          </a:bodyPr>
          <a:lstStyle/>
          <a:p>
            <a:r>
              <a:rPr lang="en-US" dirty="0"/>
              <a:t>STEP 1:</a:t>
            </a:r>
            <a:br>
              <a:rPr lang="en-US" dirty="0"/>
            </a:br>
            <a:r>
              <a:rPr lang="en-US" dirty="0"/>
              <a:t>LAY THE GROUNDWORK</a:t>
            </a:r>
          </a:p>
        </p:txBody>
      </p:sp>
      <p:sp>
        <p:nvSpPr>
          <p:cNvPr id="3" name="Content Placeholder 2"/>
          <p:cNvSpPr>
            <a:spLocks noGrp="1"/>
          </p:cNvSpPr>
          <p:nvPr>
            <p:ph idx="1"/>
          </p:nvPr>
        </p:nvSpPr>
        <p:spPr>
          <a:xfrm>
            <a:off x="457200" y="2514600"/>
            <a:ext cx="8229600" cy="4144963"/>
          </a:xfrm>
        </p:spPr>
        <p:txBody>
          <a:bodyPr/>
          <a:lstStyle/>
          <a:p>
            <a:r>
              <a:rPr lang="en-US" dirty="0" smtClean="0"/>
              <a:t>Conduct an assessment</a:t>
            </a:r>
          </a:p>
          <a:p>
            <a:r>
              <a:rPr lang="en-US" dirty="0" smtClean="0"/>
              <a:t>Close the Gaps</a:t>
            </a:r>
          </a:p>
          <a:p>
            <a:r>
              <a:rPr lang="en-US" dirty="0" smtClean="0"/>
              <a:t>Outline a plan for Success</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
            <a:ext cx="1828800" cy="1689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65288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914400"/>
            <a:ext cx="8229600" cy="1143000"/>
          </a:xfrm>
        </p:spPr>
        <p:txBody>
          <a:bodyPr>
            <a:normAutofit fontScale="90000"/>
          </a:bodyPr>
          <a:lstStyle/>
          <a:p>
            <a:r>
              <a:rPr lang="en-US" dirty="0"/>
              <a:t>STEP 2:</a:t>
            </a:r>
            <a:br>
              <a:rPr lang="en-US" dirty="0"/>
            </a:br>
            <a:r>
              <a:rPr lang="en-US" dirty="0"/>
              <a:t>DEVELOP THE CONTENT</a:t>
            </a:r>
          </a:p>
        </p:txBody>
      </p:sp>
      <p:sp>
        <p:nvSpPr>
          <p:cNvPr id="3" name="Content Placeholder 2"/>
          <p:cNvSpPr>
            <a:spLocks noGrp="1"/>
          </p:cNvSpPr>
          <p:nvPr>
            <p:ph idx="1"/>
          </p:nvPr>
        </p:nvSpPr>
        <p:spPr>
          <a:xfrm>
            <a:off x="838200" y="2667000"/>
            <a:ext cx="8229600" cy="4525963"/>
          </a:xfrm>
        </p:spPr>
        <p:txBody>
          <a:bodyPr/>
          <a:lstStyle/>
          <a:p>
            <a:r>
              <a:rPr lang="en-US" dirty="0" smtClean="0"/>
              <a:t>Establish a clear vision</a:t>
            </a:r>
          </a:p>
          <a:p>
            <a:r>
              <a:rPr lang="en-US" dirty="0" smtClean="0"/>
              <a:t>Conduct a Business Analysis</a:t>
            </a:r>
          </a:p>
          <a:p>
            <a:r>
              <a:rPr lang="en-US" dirty="0" smtClean="0"/>
              <a:t>Define Urgency</a:t>
            </a:r>
          </a:p>
          <a:p>
            <a:r>
              <a:rPr lang="en-US" dirty="0" smtClean="0"/>
              <a:t>Identify simple requests</a:t>
            </a:r>
          </a:p>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629" y="0"/>
            <a:ext cx="1979839"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9401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685800"/>
            <a:ext cx="7391400" cy="1143000"/>
          </a:xfrm>
        </p:spPr>
        <p:txBody>
          <a:bodyPr>
            <a:normAutofit fontScale="90000"/>
          </a:bodyPr>
          <a:lstStyle/>
          <a:p>
            <a:r>
              <a:rPr lang="en-US" dirty="0"/>
              <a:t>STEP 3:</a:t>
            </a:r>
            <a:br>
              <a:rPr lang="en-US" dirty="0"/>
            </a:br>
            <a:r>
              <a:rPr lang="en-US" dirty="0"/>
              <a:t>BUILD SUPPORT AND BUY-IN</a:t>
            </a:r>
          </a:p>
        </p:txBody>
      </p:sp>
      <p:sp>
        <p:nvSpPr>
          <p:cNvPr id="3" name="Content Placeholder 2"/>
          <p:cNvSpPr>
            <a:spLocks noGrp="1"/>
          </p:cNvSpPr>
          <p:nvPr>
            <p:ph idx="1"/>
          </p:nvPr>
        </p:nvSpPr>
        <p:spPr>
          <a:xfrm>
            <a:off x="609600" y="2819400"/>
            <a:ext cx="8229600" cy="4525963"/>
          </a:xfrm>
        </p:spPr>
        <p:txBody>
          <a:bodyPr/>
          <a:lstStyle/>
          <a:p>
            <a:r>
              <a:rPr lang="en-US" dirty="0" smtClean="0"/>
              <a:t>Understand the Audience perspective</a:t>
            </a:r>
          </a:p>
          <a:p>
            <a:r>
              <a:rPr lang="en-US" dirty="0" smtClean="0"/>
              <a:t>Deliver effectively</a:t>
            </a:r>
          </a:p>
          <a:p>
            <a:r>
              <a:rPr lang="en-US" dirty="0" smtClean="0"/>
              <a:t>Refine and Persist – Make it Better!</a:t>
            </a:r>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143" y="0"/>
            <a:ext cx="167957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191632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TotalTime>
  <Words>1300</Words>
  <Application>Microsoft Office PowerPoint</Application>
  <PresentationFormat>On-screen Show (4:3)</PresentationFormat>
  <Paragraphs>118</Paragraphs>
  <Slides>18</Slides>
  <Notes>1</Notes>
  <HiddenSlides>0</HiddenSlides>
  <MMClips>0</MMClips>
  <ScaleCrop>false</ScaleCrop>
  <HeadingPairs>
    <vt:vector size="6" baseType="variant">
      <vt:variant>
        <vt:lpstr>Theme</vt:lpstr>
      </vt:variant>
      <vt:variant>
        <vt:i4>1</vt:i4>
      </vt:variant>
      <vt:variant>
        <vt:lpstr>Slide Titles</vt:lpstr>
      </vt:variant>
      <vt:variant>
        <vt:i4>18</vt:i4>
      </vt:variant>
      <vt:variant>
        <vt:lpstr>Custom Shows</vt:lpstr>
      </vt:variant>
      <vt:variant>
        <vt:i4>1</vt:i4>
      </vt:variant>
    </vt:vector>
  </HeadingPairs>
  <TitlesOfParts>
    <vt:vector size="20" baseType="lpstr">
      <vt:lpstr>1_Office Theme</vt:lpstr>
      <vt:lpstr>PowerPoint Presentation</vt:lpstr>
      <vt:lpstr>PowerPoint Presentation</vt:lpstr>
      <vt:lpstr>Your Presenters</vt:lpstr>
      <vt:lpstr>PowerPoint Presentation</vt:lpstr>
      <vt:lpstr>Why</vt:lpstr>
      <vt:lpstr>The BC Guide is organized by these  three key steps: Its as easy as 1.2.3!</vt:lpstr>
      <vt:lpstr>STEP 1: LAY THE GROUNDWORK</vt:lpstr>
      <vt:lpstr>STEP 2: DEVELOP THE CONTENT</vt:lpstr>
      <vt:lpstr>STEP 3: BUILD SUPPORT AND BUY-IN</vt:lpstr>
      <vt:lpstr>PowerPoint Presentation</vt:lpstr>
      <vt:lpstr>PowerPoint Presentation</vt:lpstr>
      <vt:lpstr> </vt:lpstr>
      <vt:lpstr>Loblaws: 6 Billion Bags and Counting…</vt:lpstr>
      <vt:lpstr>Loblaws: Great Canadian Shoreline Cleanup and  National Sweater Day</vt:lpstr>
      <vt:lpstr>PowerPoint Presentation</vt:lpstr>
      <vt:lpstr>PowerPoint Presentation</vt:lpstr>
      <vt:lpstr>To Keep Up With Our Efforts</vt:lpstr>
      <vt:lpstr>PowerPoint Presentation</vt:lpstr>
      <vt:lpstr>Custom Show 1</vt:lpstr>
    </vt:vector>
  </TitlesOfParts>
  <Company>FMI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E. McDonnell  (FMI)</dc:creator>
  <cp:lastModifiedBy>Teena M. Pham  (FMI)</cp:lastModifiedBy>
  <cp:revision>26</cp:revision>
  <dcterms:created xsi:type="dcterms:W3CDTF">2013-06-18T13:13:33Z</dcterms:created>
  <dcterms:modified xsi:type="dcterms:W3CDTF">2014-08-20T17:04:52Z</dcterms:modified>
</cp:coreProperties>
</file>