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</p:sldMasterIdLst>
  <p:notesMasterIdLst>
    <p:notesMasterId r:id="rId50"/>
  </p:notesMasterIdLst>
  <p:sldIdLst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 smtClean="0"/>
              <a:t>Growth</a:t>
            </a:r>
            <a:r>
              <a:rPr lang="en-US" sz="2400" baseline="0" dirty="0" smtClean="0"/>
              <a:t> in the Number of Food Hubs (2001-2012)*</a:t>
            </a:r>
            <a:endParaRPr lang="en-US" sz="2400" dirty="0"/>
          </a:p>
        </c:rich>
      </c:tx>
      <c:layout>
        <c:manualLayout>
          <c:xMode val="edge"/>
          <c:yMode val="edge"/>
          <c:x val="0.13126870965453638"/>
          <c:y val="2.73972602739726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33953386061964"/>
          <c:y val="0.13652734332865918"/>
          <c:w val="0.85321351985522342"/>
          <c:h val="0.671386581814258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Food Hubs (n=162)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 w="12700" cap="rnd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2.8528528528528538E-2"/>
                  <c:y val="3.6529680365296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528528528528534E-2"/>
                  <c:y val="3.1963470319634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519519519519545E-2"/>
                  <c:y val="3.4246575342465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519519519519545E-2"/>
                  <c:y val="3.6529680365296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519519519519489E-2"/>
                  <c:y val="3.4246395570416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8018018018018094E-2"/>
                  <c:y val="3.1963470319634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9519519519519545E-2"/>
                  <c:y val="3.4246575342465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510510510510523E-2"/>
                  <c:y val="2.9680365296803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0030030030030051E-3"/>
                  <c:y val="9.13242009132421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0510510510510523E-2"/>
                  <c:y val="2.0547945205479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6516516516516522E-2"/>
                  <c:y val="2.7397260273972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before 1970</c:v>
                </c:pt>
                <c:pt idx="1">
                  <c:v>1970's</c:v>
                </c:pt>
                <c:pt idx="2">
                  <c:v>1980's</c:v>
                </c:pt>
                <c:pt idx="3">
                  <c:v>1990's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8</c:v>
                </c:pt>
                <c:pt idx="1">
                  <c:v>12</c:v>
                </c:pt>
                <c:pt idx="2">
                  <c:v>26</c:v>
                </c:pt>
                <c:pt idx="3">
                  <c:v>42</c:v>
                </c:pt>
                <c:pt idx="4">
                  <c:v>50</c:v>
                </c:pt>
                <c:pt idx="5">
                  <c:v>52</c:v>
                </c:pt>
                <c:pt idx="6">
                  <c:v>55</c:v>
                </c:pt>
                <c:pt idx="7">
                  <c:v>58</c:v>
                </c:pt>
                <c:pt idx="8">
                  <c:v>71</c:v>
                </c:pt>
                <c:pt idx="9">
                  <c:v>81</c:v>
                </c:pt>
                <c:pt idx="10">
                  <c:v>94</c:v>
                </c:pt>
                <c:pt idx="11">
                  <c:v>112</c:v>
                </c:pt>
                <c:pt idx="12">
                  <c:v>141</c:v>
                </c:pt>
                <c:pt idx="13">
                  <c:v>168</c:v>
                </c:pt>
                <c:pt idx="14">
                  <c:v>190</c:v>
                </c:pt>
                <c:pt idx="15">
                  <c:v>219</c:v>
                </c:pt>
                <c:pt idx="16">
                  <c:v>232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263424"/>
        <c:axId val="34264960"/>
      </c:lineChart>
      <c:catAx>
        <c:axId val="3426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4264960"/>
        <c:crosses val="autoZero"/>
        <c:auto val="1"/>
        <c:lblAlgn val="ctr"/>
        <c:lblOffset val="100"/>
        <c:noMultiLvlLbl val="0"/>
      </c:catAx>
      <c:valAx>
        <c:axId val="34264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4263424"/>
        <c:crosses val="autoZero"/>
        <c:crossBetween val="between"/>
        <c:majorUnit val="20"/>
      </c:valAx>
      <c:spPr>
        <a:solidFill>
          <a:schemeClr val="bg1">
            <a:lumMod val="95000"/>
          </a:schemeClr>
        </a:solidFill>
      </c:spPr>
    </c:plotArea>
    <c:plotVisOnly val="1"/>
    <c:dispBlanksAs val="zero"/>
    <c:showDLblsOverMax val="0"/>
  </c:chart>
  <c:spPr>
    <a:solidFill>
      <a:schemeClr val="bg1"/>
    </a:solidFill>
    <a:ln w="34925" cap="flat">
      <a:solidFill>
        <a:schemeClr val="accent3">
          <a:lumMod val="75000"/>
        </a:schemeClr>
      </a:solidFill>
    </a:ln>
    <a:effectLst>
      <a:outerShdw blurRad="50800" dist="635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D9358-3A75-4700-A94D-E88A10FC7AEC}" type="doc">
      <dgm:prSet loTypeId="urn:microsoft.com/office/officeart/2005/8/layout/radial6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1AF7F762-9E43-4EC0-B340-268F7A28F1DA}">
      <dgm:prSet phldrT="[Text]" custT="1"/>
      <dgm:spPr>
        <a:solidFill>
          <a:srgbClr val="A91E07"/>
        </a:solidFill>
      </dgm:spPr>
      <dgm:t>
        <a:bodyPr/>
        <a:lstStyle/>
        <a:p>
          <a:r>
            <a:rPr lang="en-US" sz="2000" dirty="0" smtClean="0"/>
            <a:t>Community of Practice</a:t>
          </a:r>
          <a:endParaRPr lang="en-US" sz="2000" dirty="0"/>
        </a:p>
      </dgm:t>
    </dgm:pt>
    <dgm:pt modelId="{E329D6DF-86A9-4CCD-BC08-E0128F44767E}" type="parTrans" cxnId="{7B49E845-D08A-4CB6-85DC-D2F97C074A6F}">
      <dgm:prSet/>
      <dgm:spPr/>
      <dgm:t>
        <a:bodyPr/>
        <a:lstStyle/>
        <a:p>
          <a:endParaRPr lang="en-US"/>
        </a:p>
      </dgm:t>
    </dgm:pt>
    <dgm:pt modelId="{ECAB34E8-1005-40CE-B8E3-C12090D025BD}" type="sibTrans" cxnId="{7B49E845-D08A-4CB6-85DC-D2F97C074A6F}">
      <dgm:prSet/>
      <dgm:spPr/>
      <dgm:t>
        <a:bodyPr/>
        <a:lstStyle/>
        <a:p>
          <a:endParaRPr lang="en-US"/>
        </a:p>
      </dgm:t>
    </dgm:pt>
    <dgm:pt modelId="{9EAC0312-7B87-4120-977F-3A6BE0294E3B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Networking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dirty="0" smtClean="0">
              <a:solidFill>
                <a:schemeClr val="bg1">
                  <a:lumMod val="95000"/>
                </a:schemeClr>
              </a:solidFill>
            </a:rPr>
            <a:t>Conferences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dirty="0" smtClean="0">
              <a:solidFill>
                <a:schemeClr val="bg1">
                  <a:lumMod val="95000"/>
                </a:schemeClr>
              </a:solidFill>
            </a:rPr>
            <a:t> Webinars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dirty="0" smtClean="0">
              <a:solidFill>
                <a:schemeClr val="bg1">
                  <a:lumMod val="95000"/>
                </a:schemeClr>
              </a:solidFill>
            </a:rPr>
            <a:t> Peer to Peer</a:t>
          </a:r>
          <a:endParaRPr lang="en-US" sz="1600" dirty="0">
            <a:solidFill>
              <a:schemeClr val="bg1">
                <a:lumMod val="95000"/>
              </a:schemeClr>
            </a:solidFill>
          </a:endParaRPr>
        </a:p>
      </dgm:t>
    </dgm:pt>
    <dgm:pt modelId="{0ACD7CA5-A737-410F-9A5A-08DAB442A667}" type="parTrans" cxnId="{356D1D82-1C7B-4A27-A0A0-1886665EB408}">
      <dgm:prSet/>
      <dgm:spPr/>
      <dgm:t>
        <a:bodyPr/>
        <a:lstStyle/>
        <a:p>
          <a:endParaRPr lang="en-US"/>
        </a:p>
      </dgm:t>
    </dgm:pt>
    <dgm:pt modelId="{53223D0D-BDA1-421B-AB63-F55F6B705912}" type="sibTrans" cxnId="{356D1D82-1C7B-4A27-A0A0-1886665EB408}">
      <dgm:prSet/>
      <dgm:spPr/>
      <dgm:t>
        <a:bodyPr/>
        <a:lstStyle/>
        <a:p>
          <a:endParaRPr lang="en-US"/>
        </a:p>
      </dgm:t>
    </dgm:pt>
    <dgm:pt modelId="{F8A8454D-DC90-4ACA-BC8B-BBE2B2974652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sz="1600" b="1" dirty="0" smtClean="0">
              <a:solidFill>
                <a:schemeClr val="tx1"/>
              </a:solidFill>
            </a:rPr>
            <a:t>Research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en-US" sz="1600" b="0" dirty="0" smtClean="0">
              <a:solidFill>
                <a:schemeClr val="bg1">
                  <a:lumMod val="95000"/>
                </a:schemeClr>
              </a:solidFill>
            </a:rPr>
            <a:t>New Info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en-US" sz="1600" b="0" dirty="0" smtClean="0">
              <a:solidFill>
                <a:schemeClr val="bg1">
                  <a:lumMod val="95000"/>
                </a:schemeClr>
              </a:solidFill>
            </a:rPr>
            <a:t>New Audiences</a:t>
          </a:r>
        </a:p>
      </dgm:t>
    </dgm:pt>
    <dgm:pt modelId="{78B44B60-0057-4524-9C19-A419EA068E2C}" type="parTrans" cxnId="{EF3BD4C5-AF26-489D-A3B9-767D965A6302}">
      <dgm:prSet/>
      <dgm:spPr/>
      <dgm:t>
        <a:bodyPr/>
        <a:lstStyle/>
        <a:p>
          <a:endParaRPr lang="en-US"/>
        </a:p>
      </dgm:t>
    </dgm:pt>
    <dgm:pt modelId="{5A0E5A3F-6F80-4095-9A46-A23749D54071}" type="sibTrans" cxnId="{EF3BD4C5-AF26-489D-A3B9-767D965A6302}">
      <dgm:prSet/>
      <dgm:spPr/>
      <dgm:t>
        <a:bodyPr/>
        <a:lstStyle/>
        <a:p>
          <a:endParaRPr lang="en-US"/>
        </a:p>
      </dgm:t>
    </dgm:pt>
    <dgm:pt modelId="{BAA49945-8609-4A24-BCCB-2E1244622B10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Technical Assistance </a:t>
          </a:r>
          <a:r>
            <a:rPr lang="en-US" sz="1600" dirty="0" smtClean="0"/>
            <a:t>Strengthen Food Hubs</a:t>
          </a:r>
          <a:endParaRPr lang="en-US" sz="1600" dirty="0"/>
        </a:p>
      </dgm:t>
    </dgm:pt>
    <dgm:pt modelId="{7264D4BC-1195-42AA-8F04-E82D242DAB98}" type="parTrans" cxnId="{7BD3FD16-FA4F-4F24-8043-02E71D02B571}">
      <dgm:prSet/>
      <dgm:spPr/>
      <dgm:t>
        <a:bodyPr/>
        <a:lstStyle/>
        <a:p>
          <a:endParaRPr lang="en-US"/>
        </a:p>
      </dgm:t>
    </dgm:pt>
    <dgm:pt modelId="{01C88B29-56CF-432E-A1FB-FD074DA208E2}" type="sibTrans" cxnId="{7BD3FD16-FA4F-4F24-8043-02E71D02B571}">
      <dgm:prSet/>
      <dgm:spPr/>
      <dgm:t>
        <a:bodyPr/>
        <a:lstStyle/>
        <a:p>
          <a:endParaRPr lang="en-US"/>
        </a:p>
      </dgm:t>
    </dgm:pt>
    <dgm:pt modelId="{E39C7551-6858-44E4-8B4B-A753AE071CFA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tx1"/>
              </a:solidFill>
            </a:rPr>
            <a:t>Study Hubs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 smtClean="0"/>
            <a:t>Deeper Learning</a:t>
          </a:r>
        </a:p>
      </dgm:t>
    </dgm:pt>
    <dgm:pt modelId="{E91D3DCD-0128-496B-9E03-DC27867A4C68}" type="parTrans" cxnId="{D604849A-84E1-46E8-A509-D70619DC76FF}">
      <dgm:prSet/>
      <dgm:spPr/>
      <dgm:t>
        <a:bodyPr/>
        <a:lstStyle/>
        <a:p>
          <a:endParaRPr lang="en-US"/>
        </a:p>
      </dgm:t>
    </dgm:pt>
    <dgm:pt modelId="{8669EC23-BFDE-477E-9EE0-3CEC067AA489}" type="sibTrans" cxnId="{D604849A-84E1-46E8-A509-D70619DC76FF}">
      <dgm:prSet/>
      <dgm:spPr/>
      <dgm:t>
        <a:bodyPr/>
        <a:lstStyle/>
        <a:p>
          <a:endParaRPr lang="en-US"/>
        </a:p>
      </dgm:t>
    </dgm:pt>
    <dgm:pt modelId="{DAC91F0C-1E37-4707-8CE5-26AF4BEC64AC}" type="pres">
      <dgm:prSet presAssocID="{7D3D9358-3A75-4700-A94D-E88A10FC7A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C9F16B-19F0-4485-AEA9-868BF44D41CC}" type="pres">
      <dgm:prSet presAssocID="{1AF7F762-9E43-4EC0-B340-268F7A28F1DA}" presName="centerShape" presStyleLbl="node0" presStyleIdx="0" presStyleCnt="1" custScaleX="129113" custScaleY="106367" custLinFactNeighborX="409"/>
      <dgm:spPr/>
      <dgm:t>
        <a:bodyPr/>
        <a:lstStyle/>
        <a:p>
          <a:endParaRPr lang="en-US"/>
        </a:p>
      </dgm:t>
    </dgm:pt>
    <dgm:pt modelId="{76257FBB-C8B3-4C5A-98AC-31E4DB58C60A}" type="pres">
      <dgm:prSet presAssocID="{9EAC0312-7B87-4120-977F-3A6BE0294E3B}" presName="node" presStyleLbl="node1" presStyleIdx="0" presStyleCnt="4" custScaleX="146990" custScaleY="130692" custRadScaleRad="100003" custRadScaleInc="1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9A518-F8D2-4D7E-8A17-13CAB90C27F0}" type="pres">
      <dgm:prSet presAssocID="{9EAC0312-7B87-4120-977F-3A6BE0294E3B}" presName="dummy" presStyleCnt="0"/>
      <dgm:spPr/>
    </dgm:pt>
    <dgm:pt modelId="{FE3D16D0-4391-43C1-AD26-F14BEF7A192E}" type="pres">
      <dgm:prSet presAssocID="{53223D0D-BDA1-421B-AB63-F55F6B705912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D2F3344-5547-41A9-9D74-C51A0FF2D941}" type="pres">
      <dgm:prSet presAssocID="{F8A8454D-DC90-4ACA-BC8B-BBE2B2974652}" presName="node" presStyleLbl="node1" presStyleIdx="1" presStyleCnt="4" custScaleX="138253" custScaleY="128688" custRadScaleRad="121389" custRadScaleInc="-8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2BD8A-B5BC-487D-A040-723F677BD833}" type="pres">
      <dgm:prSet presAssocID="{F8A8454D-DC90-4ACA-BC8B-BBE2B2974652}" presName="dummy" presStyleCnt="0"/>
      <dgm:spPr/>
    </dgm:pt>
    <dgm:pt modelId="{2B2F671E-2840-40B1-A7F1-45A990971669}" type="pres">
      <dgm:prSet presAssocID="{5A0E5A3F-6F80-4095-9A46-A23749D5407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6B01B61-2626-4638-BDFE-4D80E6F41440}" type="pres">
      <dgm:prSet presAssocID="{BAA49945-8609-4A24-BCCB-2E1244622B10}" presName="node" presStyleLbl="node1" presStyleIdx="2" presStyleCnt="4" custScaleX="159476" custScaleY="135543" custRadScaleRad="100003" custRadScaleInc="-1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D1CAA-1F43-4AA1-A8B9-B7A0FFF4505A}" type="pres">
      <dgm:prSet presAssocID="{BAA49945-8609-4A24-BCCB-2E1244622B10}" presName="dummy" presStyleCnt="0"/>
      <dgm:spPr/>
    </dgm:pt>
    <dgm:pt modelId="{F7987F88-6AF6-40A0-BA67-375897CDA217}" type="pres">
      <dgm:prSet presAssocID="{01C88B29-56CF-432E-A1FB-FD074DA208E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00343E8-6CF8-42BF-8A6B-6E839A1EEFE1}" type="pres">
      <dgm:prSet presAssocID="{E39C7551-6858-44E4-8B4B-A753AE071CFA}" presName="node" presStyleLbl="node1" presStyleIdx="3" presStyleCnt="4" custScaleX="145062" custScaleY="130958" custRadScaleRad="120359" custRadScaleInc="2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4634C-46DB-49D5-8124-CC015C2EAF05}" type="pres">
      <dgm:prSet presAssocID="{E39C7551-6858-44E4-8B4B-A753AE071CFA}" presName="dummy" presStyleCnt="0"/>
      <dgm:spPr/>
    </dgm:pt>
    <dgm:pt modelId="{4ABEB99F-059D-44E0-BBFE-D0AD1CAB0886}" type="pres">
      <dgm:prSet presAssocID="{8669EC23-BFDE-477E-9EE0-3CEC067AA489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0097D54C-AAD5-438A-B5BD-72430B233C5C}" type="presOf" srcId="{BAA49945-8609-4A24-BCCB-2E1244622B10}" destId="{A6B01B61-2626-4638-BDFE-4D80E6F41440}" srcOrd="0" destOrd="0" presId="urn:microsoft.com/office/officeart/2005/8/layout/radial6"/>
    <dgm:cxn modelId="{BF2F170F-03EF-453D-9BDA-8774753FBD02}" type="presOf" srcId="{8669EC23-BFDE-477E-9EE0-3CEC067AA489}" destId="{4ABEB99F-059D-44E0-BBFE-D0AD1CAB0886}" srcOrd="0" destOrd="0" presId="urn:microsoft.com/office/officeart/2005/8/layout/radial6"/>
    <dgm:cxn modelId="{D604849A-84E1-46E8-A509-D70619DC76FF}" srcId="{1AF7F762-9E43-4EC0-B340-268F7A28F1DA}" destId="{E39C7551-6858-44E4-8B4B-A753AE071CFA}" srcOrd="3" destOrd="0" parTransId="{E91D3DCD-0128-496B-9E03-DC27867A4C68}" sibTransId="{8669EC23-BFDE-477E-9EE0-3CEC067AA489}"/>
    <dgm:cxn modelId="{7BD3FD16-FA4F-4F24-8043-02E71D02B571}" srcId="{1AF7F762-9E43-4EC0-B340-268F7A28F1DA}" destId="{BAA49945-8609-4A24-BCCB-2E1244622B10}" srcOrd="2" destOrd="0" parTransId="{7264D4BC-1195-42AA-8F04-E82D242DAB98}" sibTransId="{01C88B29-56CF-432E-A1FB-FD074DA208E2}"/>
    <dgm:cxn modelId="{356D1D82-1C7B-4A27-A0A0-1886665EB408}" srcId="{1AF7F762-9E43-4EC0-B340-268F7A28F1DA}" destId="{9EAC0312-7B87-4120-977F-3A6BE0294E3B}" srcOrd="0" destOrd="0" parTransId="{0ACD7CA5-A737-410F-9A5A-08DAB442A667}" sibTransId="{53223D0D-BDA1-421B-AB63-F55F6B705912}"/>
    <dgm:cxn modelId="{784AF397-30D3-46DD-876E-ED675A992F47}" type="presOf" srcId="{F8A8454D-DC90-4ACA-BC8B-BBE2B2974652}" destId="{5D2F3344-5547-41A9-9D74-C51A0FF2D941}" srcOrd="0" destOrd="0" presId="urn:microsoft.com/office/officeart/2005/8/layout/radial6"/>
    <dgm:cxn modelId="{2A9F3F55-6420-4495-AD8B-605CC46B6AF8}" type="presOf" srcId="{7D3D9358-3A75-4700-A94D-E88A10FC7AEC}" destId="{DAC91F0C-1E37-4707-8CE5-26AF4BEC64AC}" srcOrd="0" destOrd="0" presId="urn:microsoft.com/office/officeart/2005/8/layout/radial6"/>
    <dgm:cxn modelId="{48626DE6-053B-497A-B046-000C21DB183E}" type="presOf" srcId="{01C88B29-56CF-432E-A1FB-FD074DA208E2}" destId="{F7987F88-6AF6-40A0-BA67-375897CDA217}" srcOrd="0" destOrd="0" presId="urn:microsoft.com/office/officeart/2005/8/layout/radial6"/>
    <dgm:cxn modelId="{49520FC6-7C2A-43EC-905A-910279C52D50}" type="presOf" srcId="{9EAC0312-7B87-4120-977F-3A6BE0294E3B}" destId="{76257FBB-C8B3-4C5A-98AC-31E4DB58C60A}" srcOrd="0" destOrd="0" presId="urn:microsoft.com/office/officeart/2005/8/layout/radial6"/>
    <dgm:cxn modelId="{31674738-8DF1-4DE8-9490-D0BE78A01304}" type="presOf" srcId="{E39C7551-6858-44E4-8B4B-A753AE071CFA}" destId="{C00343E8-6CF8-42BF-8A6B-6E839A1EEFE1}" srcOrd="0" destOrd="0" presId="urn:microsoft.com/office/officeart/2005/8/layout/radial6"/>
    <dgm:cxn modelId="{8284C860-6E22-4AA2-B75E-B9CEEE6B3662}" type="presOf" srcId="{5A0E5A3F-6F80-4095-9A46-A23749D54071}" destId="{2B2F671E-2840-40B1-A7F1-45A990971669}" srcOrd="0" destOrd="0" presId="urn:microsoft.com/office/officeart/2005/8/layout/radial6"/>
    <dgm:cxn modelId="{EF3BD4C5-AF26-489D-A3B9-767D965A6302}" srcId="{1AF7F762-9E43-4EC0-B340-268F7A28F1DA}" destId="{F8A8454D-DC90-4ACA-BC8B-BBE2B2974652}" srcOrd="1" destOrd="0" parTransId="{78B44B60-0057-4524-9C19-A419EA068E2C}" sibTransId="{5A0E5A3F-6F80-4095-9A46-A23749D54071}"/>
    <dgm:cxn modelId="{7B49E845-D08A-4CB6-85DC-D2F97C074A6F}" srcId="{7D3D9358-3A75-4700-A94D-E88A10FC7AEC}" destId="{1AF7F762-9E43-4EC0-B340-268F7A28F1DA}" srcOrd="0" destOrd="0" parTransId="{E329D6DF-86A9-4CCD-BC08-E0128F44767E}" sibTransId="{ECAB34E8-1005-40CE-B8E3-C12090D025BD}"/>
    <dgm:cxn modelId="{AA8538DF-0BC4-47F8-BAD4-2DC7A266C60F}" type="presOf" srcId="{1AF7F762-9E43-4EC0-B340-268F7A28F1DA}" destId="{E7C9F16B-19F0-4485-AEA9-868BF44D41CC}" srcOrd="0" destOrd="0" presId="urn:microsoft.com/office/officeart/2005/8/layout/radial6"/>
    <dgm:cxn modelId="{DC7B5CBD-9C3A-449F-A0BE-B9B708683531}" type="presOf" srcId="{53223D0D-BDA1-421B-AB63-F55F6B705912}" destId="{FE3D16D0-4391-43C1-AD26-F14BEF7A192E}" srcOrd="0" destOrd="0" presId="urn:microsoft.com/office/officeart/2005/8/layout/radial6"/>
    <dgm:cxn modelId="{BF37DB2D-4657-4A33-8C00-AF3A56B074C1}" type="presParOf" srcId="{DAC91F0C-1E37-4707-8CE5-26AF4BEC64AC}" destId="{E7C9F16B-19F0-4485-AEA9-868BF44D41CC}" srcOrd="0" destOrd="0" presId="urn:microsoft.com/office/officeart/2005/8/layout/radial6"/>
    <dgm:cxn modelId="{E26F0C87-76A7-49BF-B4BA-53992668D0F8}" type="presParOf" srcId="{DAC91F0C-1E37-4707-8CE5-26AF4BEC64AC}" destId="{76257FBB-C8B3-4C5A-98AC-31E4DB58C60A}" srcOrd="1" destOrd="0" presId="urn:microsoft.com/office/officeart/2005/8/layout/radial6"/>
    <dgm:cxn modelId="{46E1FC52-201F-467F-943C-7ABCEB1BD743}" type="presParOf" srcId="{DAC91F0C-1E37-4707-8CE5-26AF4BEC64AC}" destId="{CD79A518-F8D2-4D7E-8A17-13CAB90C27F0}" srcOrd="2" destOrd="0" presId="urn:microsoft.com/office/officeart/2005/8/layout/radial6"/>
    <dgm:cxn modelId="{0830A641-C3C2-43F9-80E0-ABC93E403EF3}" type="presParOf" srcId="{DAC91F0C-1E37-4707-8CE5-26AF4BEC64AC}" destId="{FE3D16D0-4391-43C1-AD26-F14BEF7A192E}" srcOrd="3" destOrd="0" presId="urn:microsoft.com/office/officeart/2005/8/layout/radial6"/>
    <dgm:cxn modelId="{029C8706-F547-435C-B89C-9EB0292E36E8}" type="presParOf" srcId="{DAC91F0C-1E37-4707-8CE5-26AF4BEC64AC}" destId="{5D2F3344-5547-41A9-9D74-C51A0FF2D941}" srcOrd="4" destOrd="0" presId="urn:microsoft.com/office/officeart/2005/8/layout/radial6"/>
    <dgm:cxn modelId="{7BB6B0BC-0952-437F-A149-62F2AD26D971}" type="presParOf" srcId="{DAC91F0C-1E37-4707-8CE5-26AF4BEC64AC}" destId="{D3F2BD8A-B5BC-487D-A040-723F677BD833}" srcOrd="5" destOrd="0" presId="urn:microsoft.com/office/officeart/2005/8/layout/radial6"/>
    <dgm:cxn modelId="{8BC437D0-802E-4159-AD16-D3BD412E6EA8}" type="presParOf" srcId="{DAC91F0C-1E37-4707-8CE5-26AF4BEC64AC}" destId="{2B2F671E-2840-40B1-A7F1-45A990971669}" srcOrd="6" destOrd="0" presId="urn:microsoft.com/office/officeart/2005/8/layout/radial6"/>
    <dgm:cxn modelId="{53EE826A-59BB-4CBB-BEA5-A5ED356C4333}" type="presParOf" srcId="{DAC91F0C-1E37-4707-8CE5-26AF4BEC64AC}" destId="{A6B01B61-2626-4638-BDFE-4D80E6F41440}" srcOrd="7" destOrd="0" presId="urn:microsoft.com/office/officeart/2005/8/layout/radial6"/>
    <dgm:cxn modelId="{604B4E89-1F4D-4CF8-959A-04896339B056}" type="presParOf" srcId="{DAC91F0C-1E37-4707-8CE5-26AF4BEC64AC}" destId="{CF4D1CAA-1F43-4AA1-A8B9-B7A0FFF4505A}" srcOrd="8" destOrd="0" presId="urn:microsoft.com/office/officeart/2005/8/layout/radial6"/>
    <dgm:cxn modelId="{5368735D-DF24-46BF-944F-30A25BBEF065}" type="presParOf" srcId="{DAC91F0C-1E37-4707-8CE5-26AF4BEC64AC}" destId="{F7987F88-6AF6-40A0-BA67-375897CDA217}" srcOrd="9" destOrd="0" presId="urn:microsoft.com/office/officeart/2005/8/layout/radial6"/>
    <dgm:cxn modelId="{D2F6FF98-A6C9-498A-A647-73665B5888C5}" type="presParOf" srcId="{DAC91F0C-1E37-4707-8CE5-26AF4BEC64AC}" destId="{C00343E8-6CF8-42BF-8A6B-6E839A1EEFE1}" srcOrd="10" destOrd="0" presId="urn:microsoft.com/office/officeart/2005/8/layout/radial6"/>
    <dgm:cxn modelId="{E9EF47D9-6E17-4D9C-9E20-C1DD7EF1E19C}" type="presParOf" srcId="{DAC91F0C-1E37-4707-8CE5-26AF4BEC64AC}" destId="{5424634C-46DB-49D5-8124-CC015C2EAF05}" srcOrd="11" destOrd="0" presId="urn:microsoft.com/office/officeart/2005/8/layout/radial6"/>
    <dgm:cxn modelId="{6F73C34C-7CD3-44CC-8F40-24A464F1EB9F}" type="presParOf" srcId="{DAC91F0C-1E37-4707-8CE5-26AF4BEC64AC}" destId="{4ABEB99F-059D-44E0-BBFE-D0AD1CAB088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A751D-7AF4-4371-9E56-CB4D33E28F6F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8E5F9-0380-4967-A405-28A5521E34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asterncarolinaorganics.com/" TargetMode="External"/><Relationship Id="rId3" Type="http://schemas.openxmlformats.org/officeDocument/2006/relationships/hyperlink" Target="http://tractorfoodandfarms.com/tfaf/Coming_soon..html" TargetMode="External"/><Relationship Id="rId7" Type="http://schemas.openxmlformats.org/officeDocument/2006/relationships/hyperlink" Target="http://firsthandfoods.co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eastdowneast.org/index.html" TargetMode="External"/><Relationship Id="rId5" Type="http://schemas.openxmlformats.org/officeDocument/2006/relationships/hyperlink" Target="http://pilotmountainpride.com/index.php/new-home" TargetMode="External"/><Relationship Id="rId4" Type="http://schemas.openxmlformats.org/officeDocument/2006/relationships/hyperlink" Target="https://www.facebook.com/tractorfoodandfarms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asterncarolinaorganics.com/" TargetMode="External"/><Relationship Id="rId3" Type="http://schemas.openxmlformats.org/officeDocument/2006/relationships/hyperlink" Target="http://tractorfoodandfarms.com/tfaf/Coming_soon..html" TargetMode="External"/><Relationship Id="rId7" Type="http://schemas.openxmlformats.org/officeDocument/2006/relationships/hyperlink" Target="http://firsthandfoods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eastdowneast.org/index.html" TargetMode="External"/><Relationship Id="rId5" Type="http://schemas.openxmlformats.org/officeDocument/2006/relationships/hyperlink" Target="http://pilotmountainpride.com/index.php/new-home" TargetMode="External"/><Relationship Id="rId4" Type="http://schemas.openxmlformats.org/officeDocument/2006/relationships/hyperlink" Target="https://www.facebook.com/tractorfoodandfarms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75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F35D983-FD98-40A3-8318-3508E7BF803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FarmLogix</a:t>
            </a:r>
            <a:r>
              <a:rPr lang="en-US" baseline="0" dirty="0" smtClean="0"/>
              <a:t> is here to represent the web based hubs model that is growing.  There are other models like this such as </a:t>
            </a:r>
            <a:r>
              <a:rPr lang="en-US" dirty="0" smtClean="0"/>
              <a:t>Relay Foods, OR </a:t>
            </a:r>
            <a:r>
              <a:rPr lang="en-US" dirty="0" err="1" smtClean="0"/>
              <a:t>FoodEx</a:t>
            </a:r>
            <a:r>
              <a:rPr lang="en-US" dirty="0" smtClean="0"/>
              <a:t>, </a:t>
            </a:r>
            <a:r>
              <a:rPr lang="en-US" dirty="0" err="1" smtClean="0"/>
              <a:t>Azoti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Farmigo</a:t>
            </a:r>
            <a:r>
              <a:rPr lang="en-US" baseline="0" dirty="0" smtClean="0"/>
              <a:t>, Good Eggs.  Chose this one because it focuses on wholesale markets while many of the others are direct to consumer.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1906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57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to this slide</a:t>
            </a:r>
            <a:r>
              <a:rPr lang="en-US" baseline="0" dirty="0" smtClean="0"/>
              <a:t>, which starts Section B (Wholesale value)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Transition: We’ve seen (first section) how hubs are growing. Here’s how they’re delivering value on the wholesale buyer side.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slides cover these topics and examples: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53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to this slide</a:t>
            </a:r>
            <a:r>
              <a:rPr lang="en-US" baseline="0" dirty="0" smtClean="0"/>
              <a:t>, which starts Section B (Wholesale value)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Transition: We’ve seen (first section) how hubs are growing. Here’s how they’re delivering value on the wholesale buyer side.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slides cover these topics and examples: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Packaging and Quality Control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</a:t>
            </a:r>
            <a:r>
              <a:rPr lang="da-DK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branded programs include packaging designed to both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 local farms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growing practices and protect perishable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many food hubs, 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Montanita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 on the front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with producers to gear up for larger-scale sales, from cold chain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freight lines.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l-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Safety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Natured Family Farms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expands its producer network by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directly with farms to achieve GAP certification and ship to</a:t>
            </a:r>
          </a:p>
          <a:p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specifications.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Cherry </a:t>
            </a:r>
            <a:r>
              <a:rPr lang="nl-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</a:t>
            </a:r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assures food safety with its Good Handling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 certification, traceability systems, and supplier inspections.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Seasonality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Cherry </a:t>
            </a:r>
            <a:r>
              <a:rPr lang="nl-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</a:t>
            </a:r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a-DK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</a:t>
            </a:r>
            <a:r>
              <a:rPr lang="da-DK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tap regional producer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networks from south to north to extend seasonal availability.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Market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expanding year-round supply with frozen local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products, either from their own ventures or partner processors.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Natured Family Farms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its Kansas City retail partner secure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steady supplies by guaranteeing prices to farms and moving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surpluses to non-competing markets.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Montanita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sales outside its five retail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 to build markets for producers.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Transportation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Tomato contracts with third-party carriers and distributors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 product from its regional network of farms.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Market and other food hubs set up multiple aggregation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for shorter hauls and fewer trips to farms.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7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Safety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Natured Family Farms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expands its producer network by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directly with farms to achieve GAP certification and ship to</a:t>
            </a:r>
          </a:p>
          <a:p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buyers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That’s David Ball of Balls Foods – also on board of Associated Wholesale Grocers – big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midwest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Cherry </a:t>
            </a:r>
            <a:r>
              <a:rPr lang="nl-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</a:t>
            </a:r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assures food safety with its Good Handling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 certification, traceability systems, and supplier inspections.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Seasonality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Cherry </a:t>
            </a:r>
            <a:r>
              <a:rPr lang="nl-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</a:t>
            </a:r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a-DK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</a:t>
            </a:r>
            <a:r>
              <a:rPr lang="da-DK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tap regional producer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networks from south to north to extend seasonal availability.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Market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expanding year-round supply with frozen local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products, either from their own ventures or partner processors.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Natured Family Farms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its Kansas City retail partner secure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steady supplies by guaranteeing prices to farms and moving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surpluses to non-competing markets.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Montanita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sales outside its five retail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 to build markets for producers.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Transportation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Tomato contracts with third-party carriers and distributors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 product from its regional network of farms.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Market and other food hubs set up multiple aggregation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for shorter hauls and fewer trips to farms.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7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Seasonality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Cherry </a:t>
            </a:r>
            <a:r>
              <a:rPr lang="nl-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Capital</a:t>
            </a:r>
            <a:r>
              <a:rPr lang="nl-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a-DK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</a:t>
            </a:r>
            <a:r>
              <a:rPr lang="da-DK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tap regional producer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networks from south to north to extend seasonal availability.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Market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expanding year-round supply with frozen local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products, either from their own ventures or partner processors.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7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Natured Family Farms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its Kansas City retail partner secure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steady supplies by guaranteeing prices to farms and moving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surpluses to non-competing markets.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Montanita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sales outside its five retail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 to build markets for producers.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Co-op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Foodshed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Initiative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strengthen Co-op retail stores, enhance opportunities for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and regional food producers, and support the local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economy, the Co-op offers distribution and marketing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 to medium sized farms that have identified a need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these services. Routing trucks through New Mexico 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Southern Colorado, the Co-op picks up product 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delivers to Co-op stores and to other co-ops 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groceries and food service customers.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7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Transportation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Tomato contracts with third-party carriers and distributors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 product from its regional network of farms.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Market and other food hubs set up multiple aggregation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for shorter hauls and fewer trips to farms.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7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to C: Next Scaling up Strategy – Hub</a:t>
            </a:r>
            <a:r>
              <a:rPr lang="en-US" baseline="0" dirty="0" smtClean="0"/>
              <a:t> to Hub Networks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photo shows regional concentrations that could move that way … like we’re seeing in MI, and NC (example of multi hub partnership with grocery chain next)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4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to final/third</a:t>
            </a:r>
            <a:r>
              <a:rPr lang="en-US" baseline="0" dirty="0" smtClean="0"/>
              <a:t> section of content re. Next Scaling up Strategies – Hub to Hub networks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Transition: Key to remember that difference between food hub and regular distributor etc. is the small farm relationships and reach they bring.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E.G. NC Lowes Foods already works with about 100 NC farms to supply stores … but now working with hubs gain access to, builds access for 100 more smaller farms that are not in the normal wholesale supply chain without food hubs as mission-driven, market-minded intermediary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points, info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Carolina’s Lowe’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Foods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(96 stores in NC) partnering with several food hubs in the state through a university facilitated effort (North Carolina Growing Together).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 access to broader range of farms, particularly smaller farms with real local community cred not already in larger supply chains.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"Across North Carolina, we partner with over 100 farms, says Produce Director Dick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McKellogg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“However, through hubs alone, like Tractor, Operation Spring Plant and Pilot Mountain Pride, we are able to source from another 100 small farms.”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Lowe's is "willing to innovate" (quote from SL intro, key point)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big steps to date re. willing to innovate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 DSD (letting local farms get into local stores directly  through DSD avenues available to e.g. beer and flowers)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 DSD (more volume from hubs, letting them serve area stores directly) 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 cross-docking with MDI distribution trucks at central warehouse.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 Growing Together is a project of NC State’s Center for Environmental Farming Systems.  CEFS is a partnership between the two federal land grant universities—North Carolina State and North Carolina A&amp;T State.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 Growing Together is funded through a $3.9 million U.S. Department of Agriculture grant to utilize the products of North Carolina’s small farmers to build a regional-scale food distribution network.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 include Lowes, Fort Bragg and Merchants Distributors-- as well as NC State’s School of Management.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1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Attention getting story</a:t>
            </a:r>
          </a:p>
          <a:p>
            <a:r>
              <a:rPr lang="en-US" dirty="0" smtClean="0"/>
              <a:t>Use Case study</a:t>
            </a:r>
            <a:r>
              <a:rPr lang="en-US" baseline="0" dirty="0" smtClean="0"/>
              <a:t> to explain ... Here for reference 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24/7 PROGRAM INSPIRES REGIONAL CHAIN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Same-day local produce was an untested concept. But Paul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Kneeland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decided to give it a try.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Kneeland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vice president of produce, floral, seafood and meat for Parsippany, N.J.-based Kings Food Markets. In 2012, he piloted the 24/7 program with its developer — the regional food hub Red Tomato.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Soon his phone started ringing: “I’d never before gotten unsolicited compliments from produce managers.”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weeks Kings expanded the four-store pilot to all 25 of its northern New Jersey stores. By Labor Day, 2012, the 24/7 program accounted for 10 percent of Kings’ produce sales over 12 weeks.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Thirty New Jersey growers delivered more than 50 products to their farmer-owned Landisville Cooperative for cooling, packing, and labeling. Red Tomato’s third-party logistics firm hauled pallets to Kings’ distribution center for store delivery.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2013 Red Tomato replicated this system for the Kings’-owned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Balducci’s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 Lovers Market stores in four Connecticut locations. Between 2012 and 2013, total 24/7 sales increased from $165,882 to $292.609.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program has been a public relations homerun and an employee motivator.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summer, a busload of Kings employees visited the New Jersey farm that supplies the majority of leafy greens. “A lot of produce managers had never seen a vegetable farm,” grower Ryan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says. “They seemed excited about going back and telling customers ‘I know where this stuff came from.’ ”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Tomato’s 24/7 program is one example of its sourcing and marketing initiatives, which all begin with on-farm research.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”I’ve never seen a company like Red Tomato,” says Felix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Danato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manager of the century-old Landisville Cooperative. “They first came here years ago to learn about peak growing seasons and get a handle on our items. They created grower profiles and visible labels so consumers can recognize where the product comes from. Now we’re all looking for ways to grow the volume.”</a:t>
            </a:r>
          </a:p>
          <a:p>
            <a:endParaRPr lang="en-US" dirty="0" smtClean="0"/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BASICS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Profit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2013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$3.8 million in sales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employees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Supply Base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Coordinates the sale and marketing of fresh fruits and vegetables (308 SKUs in 2013).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Offers produce from early to late in the season through an 80-farm network that stretches from New England to New Jersey.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Customer Base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Supplies 22 retail chains and distributor customers in 14 states.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2013, 80% of product went to retailers and 20% to distributors serving a mix of retail and food service accounts.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Supply Chain Approach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Develops marketing, packaging, and branded programs to build farm identity and differentiated products.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Manages all supply chain logistics to move produce through relationships with more than a dozen distributors and a network of third-party carriers.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63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PICTURED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two hubs that move product thru MDI (per NC Growing Together interview past spring)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other 3 of 5 are DSD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NC hubs were planning get together in June for collaborative networking a la Michigan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the MAIN IDEA HERE AGAIN</a:t>
            </a:r>
            <a:endParaRPr lang="en-US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 that have worked with Lowes via MDI: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Tractor in Yancey County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http://tractorfoodandfarms.com/tfaf/Coming_soon..html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https://www.facebook.com/tractorfoodandfarms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Pilot Mountain Pride in Surry County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http://pilotmountainpride.com/index.php/new-home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 delivering direct-store-delivery DSD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Pilot Mountain Pride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Feast Down East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http://www.feastdowneast.org/index.html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Firsthand Foods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http://firsthandfoods.com/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Eastern Carolina Organics (ECO) -- just signed up to deliver direct to store.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http://www.easterncarolinaorganics.com/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8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Benchmarking Study</a:t>
            </a:r>
          </a:p>
          <a:p>
            <a:r>
              <a:rPr lang="en-US" dirty="0" smtClean="0"/>
              <a:t>National Survey</a:t>
            </a:r>
          </a:p>
          <a:p>
            <a:r>
              <a:rPr lang="en-US" dirty="0" smtClean="0"/>
              <a:t>Webinars</a:t>
            </a:r>
          </a:p>
          <a:p>
            <a:r>
              <a:rPr lang="en-US" dirty="0" smtClean="0"/>
              <a:t>Website</a:t>
            </a:r>
          </a:p>
          <a:p>
            <a:r>
              <a:rPr lang="en-US" dirty="0" smtClean="0"/>
              <a:t>Learning</a:t>
            </a:r>
            <a:r>
              <a:rPr lang="en-US" baseline="0" dirty="0" smtClean="0"/>
              <a:t> Tours</a:t>
            </a:r>
          </a:p>
          <a:p>
            <a:r>
              <a:rPr lang="en-US" baseline="0" dirty="0" err="1" smtClean="0"/>
              <a:t>Conf</a:t>
            </a:r>
            <a:r>
              <a:rPr lang="en-US" baseline="0" dirty="0" smtClean="0"/>
              <a:t> calls</a:t>
            </a:r>
          </a:p>
          <a:p>
            <a:r>
              <a:rPr lang="en-US" baseline="0" dirty="0" smtClean="0"/>
              <a:t>List serve</a:t>
            </a:r>
          </a:p>
          <a:p>
            <a:r>
              <a:rPr lang="en-US" baseline="0" dirty="0" smtClean="0"/>
              <a:t>Etc.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54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PICTURED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two hubs that move product thru MDI (per NC Growing Together interview past spring)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other 3 of 5 are DSD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NC hubs were planning get together in June for collaborative networking a la Michigan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the MAIN IDEA HERE AGAIN</a:t>
            </a:r>
            <a:endParaRPr lang="en-US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 that have worked with Lowes via MDI: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Tractor in Yancey County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http://tractorfoodandfarms.com/tfaf/Coming_soon..html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https://www.facebook.com/tractorfoodandfarms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Pilot Mountain Pride in Surry County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http://pilotmountainpride.com/index.php/new-home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 delivering direct-store-delivery DSD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Pilot Mountain Pride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Feast Down East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http://www.feastdowneast.org/index.html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Firsthand Foods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http://firsthandfoods.com/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Eastern Carolina Organics (ECO) -- just signed up to deliver direct to store.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http://www.easterncarolinaorganics.com/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52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could address many reasons to buy local. Taste, freshness, environmental concern, but I’m going to focus on two main</a:t>
            </a:r>
            <a:r>
              <a:rPr lang="en-US" baseline="0" dirty="0" smtClean="0"/>
              <a:t> reasons. Economic vitality and Risk factors.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BCC-BBA6-3A41-82A0-33FB2183614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9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 smtClean="0"/>
              <a:t>TRANSITION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Red Tomato and 24/7 is one of several</a:t>
            </a:r>
            <a:r>
              <a:rPr lang="en-US" sz="1200" baseline="0" dirty="0" smtClean="0"/>
              <a:t> c</a:t>
            </a:r>
            <a:r>
              <a:rPr lang="en-US" sz="1200" dirty="0" smtClean="0"/>
              <a:t>ase</a:t>
            </a:r>
            <a:r>
              <a:rPr lang="en-US" sz="1200" baseline="0" dirty="0" smtClean="0"/>
              <a:t> studies re. r</a:t>
            </a:r>
            <a:r>
              <a:rPr lang="en-US" sz="1200" dirty="0" smtClean="0"/>
              <a:t>etailers and food service companies teaming up with regional food hubs to differentiate themselves with local food programs and satisfy strong consumer demand</a:t>
            </a:r>
          </a:p>
          <a:p>
            <a:pPr>
              <a:lnSpc>
                <a:spcPct val="150000"/>
              </a:lnSpc>
            </a:pPr>
            <a:endParaRPr lang="en-US" sz="1200" dirty="0" smtClean="0"/>
          </a:p>
          <a:p>
            <a:r>
              <a:rPr lang="en-US" dirty="0" smtClean="0"/>
              <a:t>MAIN</a:t>
            </a:r>
            <a:r>
              <a:rPr lang="en-US" baseline="0" dirty="0" smtClean="0"/>
              <a:t> IDEA</a:t>
            </a:r>
          </a:p>
          <a:p>
            <a:r>
              <a:rPr lang="en-US" dirty="0" smtClean="0"/>
              <a:t>Food hubs are building </a:t>
            </a:r>
            <a:r>
              <a:rPr lang="en-US" b="1" dirty="0" smtClean="0"/>
              <a:t>go-to-market strategies </a:t>
            </a:r>
            <a:r>
              <a:rPr lang="en-US" dirty="0" smtClean="0"/>
              <a:t>with</a:t>
            </a:r>
            <a:r>
              <a:rPr lang="en-US" baseline="0" dirty="0" smtClean="0"/>
              <a:t> </a:t>
            </a:r>
            <a:r>
              <a:rPr lang="en-US" dirty="0" smtClean="0"/>
              <a:t>retailers and food service companies that </a:t>
            </a:r>
            <a:r>
              <a:rPr lang="en-US" b="1" dirty="0" smtClean="0"/>
              <a:t>are willing to innovate. </a:t>
            </a:r>
          </a:p>
          <a:p>
            <a:pPr>
              <a:lnSpc>
                <a:spcPct val="150000"/>
              </a:lnSpc>
            </a:pP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These </a:t>
            </a:r>
            <a:r>
              <a:rPr lang="en-US" sz="1200" b="1" dirty="0" smtClean="0"/>
              <a:t>new intermediaries </a:t>
            </a:r>
            <a:r>
              <a:rPr lang="en-US" sz="1200" dirty="0" smtClean="0"/>
              <a:t>are delivering: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Consistency and safety the market demands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Local food with the attributes consumers want.</a:t>
            </a:r>
          </a:p>
          <a:p>
            <a:endParaRPr lang="en-US" dirty="0" smtClean="0"/>
          </a:p>
          <a:p>
            <a:r>
              <a:rPr lang="en-US" u="sng" dirty="0" smtClean="0"/>
              <a:t>Don’t forget to hit Credibility, which belongs</a:t>
            </a:r>
            <a:r>
              <a:rPr lang="en-US" u="sng" baseline="0" dirty="0" smtClean="0"/>
              <a:t> up here (after main idea, before preview)</a:t>
            </a:r>
          </a:p>
          <a:p>
            <a:r>
              <a:rPr lang="en-US" u="sng" dirty="0" smtClean="0"/>
              <a:t>CREDIBILITY</a:t>
            </a:r>
            <a:r>
              <a:rPr lang="en-US" u="sng" baseline="0" dirty="0" smtClean="0"/>
              <a:t> - </a:t>
            </a:r>
            <a:r>
              <a:rPr lang="en-US" u="sng" dirty="0" smtClean="0"/>
              <a:t>Introduce Wallace and</a:t>
            </a:r>
            <a:r>
              <a:rPr lang="en-US" u="sng" baseline="0" dirty="0" smtClean="0"/>
              <a:t> NGFN work in this arena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mission is to facilitate market-based approaches to a more sustainable food and farm sector. In 2008 we launched the National Good Food Network, a learning network of regional food entrepreneurs and initiatives. With network partners, we’ve been digging into the new business models shaping this sector. </a:t>
            </a:r>
          </a:p>
          <a:p>
            <a:endParaRPr lang="en-US" u="sng" dirty="0" smtClean="0"/>
          </a:p>
          <a:p>
            <a:r>
              <a:rPr lang="en-US" dirty="0" smtClean="0"/>
              <a:t>PREVIEW</a:t>
            </a:r>
            <a:r>
              <a:rPr lang="en-US" baseline="0" dirty="0" smtClean="0"/>
              <a:t> your presentation</a:t>
            </a:r>
          </a:p>
          <a:p>
            <a:endParaRPr lang="en-U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baseline="0" dirty="0" smtClean="0"/>
              <a:t>Food Hub Background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baseline="0" dirty="0" smtClean="0"/>
              <a:t>Wholesale value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228600" indent="-228600">
              <a:buAutoNum type="alphaUcPeriod"/>
            </a:pPr>
            <a:r>
              <a:rPr lang="en-US" baseline="0" dirty="0" smtClean="0"/>
              <a:t>Next scaling up innovations (re. frontier of hub to hub networks)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A4C8-63E2-4B4B-BAB9-52D9DAB6DB9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4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Definition:</a:t>
            </a:r>
            <a:r>
              <a:rPr lang="en-US" baseline="0" dirty="0" smtClean="0"/>
              <a:t> Enter food hubs, as the proposed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B3AB8-5074-444E-8BA4-618654997F5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4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Definition: Visual representation</a:t>
            </a:r>
            <a:r>
              <a:rPr lang="en-US" baseline="0" dirty="0" smtClean="0"/>
              <a:t> of how a food hub connects farmers to schools.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5EC1E-B33B-4268-9AC7-776EF89465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9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00A85B-94DE-437D-956C-F5773F0B8C5C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800" dirty="0" smtClean="0"/>
              <a:t>Definition: What is a food hub?</a:t>
            </a:r>
            <a:r>
              <a:rPr lang="en-US" sz="800" baseline="0" dirty="0" smtClean="0"/>
              <a:t> How is it different than a traditional distribution company? Value-driven.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5585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***************Alternative statistic: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2000 and 2006 the number of food hubs in the United States grew from 50 to 94 (an annual growth rate of 14.7 %)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Between 2006 and 2012 the number of food hubs in the United States grew from 94 to 232 (an annual  growth rate of 24.5 %)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068E-F5A4-41D8-A20C-89C7C64E7F9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9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801F1-90B8-4605-9757-DB1467D5CD7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5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F35D983-FD98-40A3-8318-3508E7BF803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Use</a:t>
            </a:r>
            <a:r>
              <a:rPr lang="en-US" baseline="0" dirty="0" smtClean="0"/>
              <a:t> an a brief example to illustrate FH.  Also a plus that it is within the DC Metro region.  Keep it short because LFH will speak later on the agenda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250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0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69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04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GFN BANNER_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10800000">
            <a:off x="227013" y="228600"/>
            <a:ext cx="8686800" cy="1588"/>
          </a:xfrm>
          <a:prstGeom prst="line">
            <a:avLst/>
          </a:prstGeom>
          <a:ln w="25400"/>
          <a:effectLst>
            <a:outerShdw blurRad="40000" dist="127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5676107" y="3466306"/>
            <a:ext cx="6477000" cy="1587"/>
          </a:xfrm>
          <a:prstGeom prst="line">
            <a:avLst/>
          </a:prstGeom>
          <a:ln/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9" descr="blue_logo_bug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58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382000" cy="762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3200" b="1" cap="small" baseline="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0"/>
          </p:nvPr>
        </p:nvSpPr>
        <p:spPr>
          <a:xfrm>
            <a:off x="228600" y="1981200"/>
            <a:ext cx="8382000" cy="426720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59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0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0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71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5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4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0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82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88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69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0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7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5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4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8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8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48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B4FA216-E71A-499C-80F2-62F371059F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EAC16C-74BA-4A07-9E04-A54FAD9C38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48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yf.blogs.usda.gov/files/2010/12/42110blog1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foodhub.info/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://www.wallacecenter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hyperlink" Target="http://ngfn.org/solvinglocal" TargetMode="Externa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:\Marketing and Creative Services\Education Conferences\Sustainability Summit\2014\Suite\PPT\GSS 2013 PPT Chp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4267200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spc="200" dirty="0" smtClean="0">
                <a:solidFill>
                  <a:srgbClr val="FF6600"/>
                </a:solidFill>
                <a:latin typeface="Calibri"/>
              </a:rPr>
              <a:t>Food Hubs: Solving Local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spc="200" dirty="0" smtClean="0">
                <a:solidFill>
                  <a:srgbClr val="FF6600"/>
                </a:solidFill>
                <a:latin typeface="Calibri"/>
              </a:rPr>
              <a:t>John Fisk, Wallace Center at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spc="200" dirty="0" smtClean="0">
                <a:solidFill>
                  <a:srgbClr val="FF6600"/>
                </a:solidFill>
                <a:latin typeface="Calibri"/>
              </a:rPr>
              <a:t>Winrock International</a:t>
            </a:r>
            <a:endParaRPr lang="en-US" sz="2000" b="1" spc="200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6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28600" y="1981200"/>
            <a:ext cx="8382000" cy="456210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Revenue ranged from $1,500 </a:t>
            </a:r>
            <a:r>
              <a:rPr lang="en-US" sz="2400" dirty="0"/>
              <a:t>to $75 million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Average </a:t>
            </a:r>
            <a:r>
              <a:rPr lang="en-US" sz="2000" dirty="0"/>
              <a:t>of $</a:t>
            </a:r>
            <a:r>
              <a:rPr lang="en-US" sz="2000" dirty="0" smtClean="0"/>
              <a:t>3,284,632/median of $450,000</a:t>
            </a:r>
            <a:endParaRPr lang="en-US" sz="2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Range </a:t>
            </a:r>
            <a:r>
              <a:rPr lang="en-US" sz="2000" dirty="0"/>
              <a:t>due to diversity of hub models and age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Average revenue increases with age of the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60% found to be financially viable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Revenue continues to grow for many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2014 Financial Benchmarking Study w/FCC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Challenges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Managing growth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Balance supply and demand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Access to capital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5181600" y="5911746"/>
            <a:ext cx="3667897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332823"/>
                </a:solidFill>
              </a:rPr>
              <a:t>National Food Hub Survey 2013, MSU Center for Regional Food Systems &amp; The Wallace Center at Winrock Int.</a:t>
            </a:r>
            <a:endParaRPr lang="en-US" sz="1100" dirty="0">
              <a:solidFill>
                <a:srgbClr val="3328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098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yf.blogs.usda.gov/files/2010/12/42110blog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393" y="3339437"/>
            <a:ext cx="2138710" cy="1425806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 cap="sq">
            <a:solidFill>
              <a:srgbClr val="FFFFFF"/>
            </a:solidFill>
            <a:miter lim="800000"/>
          </a:ln>
          <a:effectLst>
            <a:outerShdw blurRad="635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6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chemeClr val="tx1">
                <a:lumMod val="50000"/>
                <a:lumOff val="50000"/>
              </a:schemeClr>
            </a:contourClr>
          </a:sp3d>
          <a:ex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64" y="4836158"/>
            <a:ext cx="2698736" cy="1412242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 cap="sq">
            <a:solidFill>
              <a:srgbClr val="FFFFFF"/>
            </a:solidFill>
            <a:miter lim="800000"/>
          </a:ln>
          <a:effectLst>
            <a:outerShdw blurRad="63500" dist="76200" dir="2700000" algn="t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213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chemeClr val="tx1">
                <a:lumMod val="50000"/>
                <a:lumOff val="50000"/>
              </a:schemeClr>
            </a:contourClr>
          </a:sp3d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117" y="2057399"/>
            <a:ext cx="2583129" cy="1360021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 cap="sq">
            <a:solidFill>
              <a:schemeClr val="bg1"/>
            </a:solidFill>
            <a:miter lim="800000"/>
          </a:ln>
          <a:effectLst>
            <a:outerShdw blurRad="63500" dist="76200" dir="2400000" algn="t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213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chemeClr val="tx1">
                <a:lumMod val="50000"/>
                <a:lumOff val="50000"/>
              </a:schemeClr>
            </a:contourClr>
          </a:sp3d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</a:t>
            </a:r>
            <a:r>
              <a:rPr lang="en-US" i="1" dirty="0"/>
              <a:t>Local Food </a:t>
            </a:r>
            <a:r>
              <a:rPr lang="en-US" i="1" dirty="0" smtClean="0"/>
              <a:t>Hub – </a:t>
            </a:r>
            <a:r>
              <a:rPr lang="en-US" dirty="0" smtClean="0">
                <a:solidFill>
                  <a:prstClr val="black"/>
                </a:solidFill>
              </a:rPr>
              <a:t>Charlottesville, VA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04800" y="2013243"/>
            <a:ext cx="5934447" cy="4495800"/>
          </a:xfrm>
        </p:spPr>
        <p:txBody>
          <a:bodyPr>
            <a:noAutofit/>
          </a:bodyPr>
          <a:lstStyle/>
          <a:p>
            <a:pPr marL="342900" indent="-342900" fontAlgn="base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75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small and mid-sized family </a:t>
            </a:r>
            <a:r>
              <a:rPr lang="en-US" sz="2000" b="1" dirty="0" smtClean="0">
                <a:solidFill>
                  <a:prstClr val="black"/>
                </a:solidFill>
              </a:rPr>
              <a:t>farms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within 100 miles from </a:t>
            </a:r>
            <a:r>
              <a:rPr lang="en-US" sz="2000" dirty="0" smtClean="0">
                <a:solidFill>
                  <a:prstClr val="black"/>
                </a:solidFill>
              </a:rPr>
              <a:t>Charlottesville</a:t>
            </a:r>
          </a:p>
          <a:p>
            <a:pPr marL="342900" indent="-342900" fontAlgn="base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Annual growth of 25%, </a:t>
            </a:r>
            <a:r>
              <a:rPr lang="en-US" sz="2000" dirty="0" smtClean="0">
                <a:solidFill>
                  <a:prstClr val="black"/>
                </a:solidFill>
              </a:rPr>
              <a:t>$1.1 million in 2013</a:t>
            </a:r>
          </a:p>
          <a:p>
            <a:pPr marL="342900" indent="-342900" fontAlgn="base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Farm of origin labeling, web profiles, point </a:t>
            </a:r>
            <a:r>
              <a:rPr lang="en-US" sz="2000" dirty="0">
                <a:solidFill>
                  <a:prstClr val="black"/>
                </a:solidFill>
              </a:rPr>
              <a:t>of sale materials, </a:t>
            </a:r>
            <a:r>
              <a:rPr lang="en-US" sz="2000" dirty="0" smtClean="0">
                <a:solidFill>
                  <a:prstClr val="black"/>
                </a:solidFill>
              </a:rPr>
              <a:t>media </a:t>
            </a:r>
            <a:r>
              <a:rPr lang="en-US" sz="2000" dirty="0">
                <a:solidFill>
                  <a:prstClr val="black"/>
                </a:solidFill>
              </a:rPr>
              <a:t>exposure for </a:t>
            </a:r>
            <a:r>
              <a:rPr lang="en-US" sz="2000" dirty="0" smtClean="0">
                <a:solidFill>
                  <a:prstClr val="black"/>
                </a:solidFill>
              </a:rPr>
              <a:t>farmers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 fontAlgn="base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Produce</a:t>
            </a:r>
            <a:r>
              <a:rPr lang="en-US" sz="2000" dirty="0">
                <a:solidFill>
                  <a:prstClr val="black"/>
                </a:solidFill>
              </a:rPr>
              <a:t>, meat, eggs, and value-added products to </a:t>
            </a:r>
            <a:r>
              <a:rPr lang="en-US" sz="2000" b="1" dirty="0">
                <a:solidFill>
                  <a:prstClr val="black"/>
                </a:solidFill>
              </a:rPr>
              <a:t>more than 150 </a:t>
            </a:r>
            <a:r>
              <a:rPr lang="en-US" sz="2000" b="1" dirty="0" smtClean="0">
                <a:solidFill>
                  <a:prstClr val="black"/>
                </a:solidFill>
              </a:rPr>
              <a:t>customers</a:t>
            </a:r>
            <a:r>
              <a:rPr lang="en-US" sz="2000" dirty="0" smtClean="0">
                <a:solidFill>
                  <a:prstClr val="black"/>
                </a:solidFill>
              </a:rPr>
              <a:t>:</a:t>
            </a:r>
            <a:endParaRPr lang="en-US" sz="2000" dirty="0">
              <a:solidFill>
                <a:prstClr val="black"/>
              </a:solidFill>
            </a:endParaRPr>
          </a:p>
          <a:p>
            <a:pPr marL="800100" lvl="1" indent="-342900" fontAlgn="base">
              <a:lnSpc>
                <a:spcPct val="90000"/>
              </a:lnSpc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Schools</a:t>
            </a:r>
            <a:r>
              <a:rPr lang="en-US" sz="1600" dirty="0">
                <a:solidFill>
                  <a:prstClr val="black"/>
                </a:solidFill>
              </a:rPr>
              <a:t>, College dining </a:t>
            </a:r>
            <a:r>
              <a:rPr lang="en-US" sz="1600" dirty="0" smtClean="0">
                <a:solidFill>
                  <a:prstClr val="black"/>
                </a:solidFill>
              </a:rPr>
              <a:t>halls, Senior Centers</a:t>
            </a:r>
            <a:r>
              <a:rPr lang="en-US" sz="1600" dirty="0">
                <a:solidFill>
                  <a:prstClr val="black"/>
                </a:solidFill>
              </a:rPr>
              <a:t>, Hospitals</a:t>
            </a:r>
          </a:p>
          <a:p>
            <a:pPr marL="800100" lvl="1" indent="-342900" fontAlgn="base">
              <a:lnSpc>
                <a:spcPct val="90000"/>
              </a:lnSpc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Restaurants and Grocery </a:t>
            </a:r>
            <a:r>
              <a:rPr lang="en-US" sz="1600" dirty="0">
                <a:solidFill>
                  <a:prstClr val="black"/>
                </a:solidFill>
              </a:rPr>
              <a:t>stores</a:t>
            </a:r>
          </a:p>
          <a:p>
            <a:pPr marL="800100" lvl="1" indent="-342900" fontAlgn="base">
              <a:lnSpc>
                <a:spcPct val="90000"/>
              </a:lnSpc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Several </a:t>
            </a:r>
            <a:r>
              <a:rPr lang="en-US" sz="1600" dirty="0">
                <a:solidFill>
                  <a:prstClr val="black"/>
                </a:solidFill>
              </a:rPr>
              <a:t>distributors, processors, and </a:t>
            </a:r>
            <a:r>
              <a:rPr lang="en-US" sz="1600" dirty="0" smtClean="0">
                <a:solidFill>
                  <a:prstClr val="black"/>
                </a:solidFill>
              </a:rPr>
              <a:t>caterers</a:t>
            </a:r>
          </a:p>
          <a:p>
            <a:pPr marL="800100" lvl="1" indent="-342900" fontAlgn="base">
              <a:lnSpc>
                <a:spcPct val="90000"/>
              </a:lnSpc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endParaRPr lang="en-US" sz="800" dirty="0" smtClean="0">
              <a:solidFill>
                <a:prstClr val="black"/>
              </a:solidFill>
            </a:endParaRPr>
          </a:p>
          <a:p>
            <a:pPr marL="342900" indent="-342900" fontAlgn="base">
              <a:lnSpc>
                <a:spcPct val="90000"/>
              </a:lnSpc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Farm </a:t>
            </a:r>
            <a:r>
              <a:rPr lang="en-US" sz="2000" b="1" dirty="0">
                <a:solidFill>
                  <a:prstClr val="black"/>
                </a:solidFill>
              </a:rPr>
              <a:t>services </a:t>
            </a:r>
            <a:r>
              <a:rPr lang="en-US" sz="2000" dirty="0">
                <a:solidFill>
                  <a:prstClr val="black"/>
                </a:solidFill>
              </a:rPr>
              <a:t>include bulk-purchasing, pre-season production planning, sustainable production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3738742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946" y="1219200"/>
            <a:ext cx="3820886" cy="533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 </a:t>
            </a:r>
            <a:r>
              <a:rPr lang="en-US" sz="2400" i="1" dirty="0" err="1" smtClean="0"/>
              <a:t>FarmLogix</a:t>
            </a:r>
            <a:r>
              <a:rPr lang="en-US" sz="2400" i="1" dirty="0" smtClean="0"/>
              <a:t> LLC – </a:t>
            </a:r>
            <a:r>
              <a:rPr lang="en-US" sz="2400" dirty="0" smtClean="0"/>
              <a:t>Chicago, IL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1479"/>
            <a:ext cx="3287486" cy="18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57200" y="2165643"/>
            <a:ext cx="5956005" cy="4082757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endParaRPr lang="en-US" sz="800" dirty="0" smtClean="0">
              <a:solidFill>
                <a:prstClr val="black"/>
              </a:solidFill>
            </a:endParaRP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On-line B-B platform </a:t>
            </a:r>
            <a:r>
              <a:rPr lang="en-US" sz="2000" dirty="0" smtClean="0">
                <a:solidFill>
                  <a:prstClr val="black"/>
                </a:solidFill>
              </a:rPr>
              <a:t>that connects schools, restaurants, institutions to over 300 local farms </a:t>
            </a: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Farmers drop product at 1 of </a:t>
            </a:r>
            <a:r>
              <a:rPr lang="en-US" sz="2000" b="1" dirty="0" smtClean="0">
                <a:solidFill>
                  <a:prstClr val="black"/>
                </a:solidFill>
              </a:rPr>
              <a:t>3 aggregation centers</a:t>
            </a: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Partnership with </a:t>
            </a:r>
            <a:r>
              <a:rPr lang="en-US" sz="2000" b="1" dirty="0" err="1" smtClean="0">
                <a:solidFill>
                  <a:prstClr val="black"/>
                </a:solidFill>
              </a:rPr>
              <a:t>Testa</a:t>
            </a:r>
            <a:r>
              <a:rPr lang="en-US" sz="2000" b="1" dirty="0" smtClean="0">
                <a:solidFill>
                  <a:prstClr val="black"/>
                </a:solidFill>
              </a:rPr>
              <a:t> Produce </a:t>
            </a:r>
            <a:r>
              <a:rPr lang="en-US" sz="2000" dirty="0" smtClean="0">
                <a:solidFill>
                  <a:prstClr val="black"/>
                </a:solidFill>
              </a:rPr>
              <a:t>that delivers and invoices</a:t>
            </a: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Report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itemizing orders by farm, state, product and miles </a:t>
            </a:r>
            <a:r>
              <a:rPr lang="en-US" sz="2000" dirty="0" smtClean="0">
                <a:solidFill>
                  <a:prstClr val="black"/>
                </a:solidFill>
              </a:rPr>
              <a:t>saved</a:t>
            </a: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Service </a:t>
            </a:r>
            <a:r>
              <a:rPr lang="en-US" sz="2000" b="1" dirty="0" smtClean="0">
                <a:solidFill>
                  <a:prstClr val="black"/>
                </a:solidFill>
              </a:rPr>
              <a:t>free to farms, </a:t>
            </a:r>
            <a:r>
              <a:rPr lang="en-US" sz="2000" dirty="0" smtClean="0">
                <a:solidFill>
                  <a:prstClr val="black"/>
                </a:solidFill>
              </a:rPr>
              <a:t>buyers pay percentage by volume</a:t>
            </a: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Over $</a:t>
            </a:r>
            <a:r>
              <a:rPr lang="en-US" sz="2000" b="1" dirty="0" smtClean="0">
                <a:solidFill>
                  <a:prstClr val="black"/>
                </a:solidFill>
              </a:rPr>
              <a:t>3 million in farm to school sales</a:t>
            </a:r>
          </a:p>
          <a:p>
            <a:pPr marL="342900" indent="-342900" fontAlgn="base">
              <a:spcBef>
                <a:spcPts val="800"/>
              </a:spcBef>
              <a:spcAft>
                <a:spcPct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5600" y="2165643"/>
            <a:ext cx="1993601" cy="40934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“Business is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crazy, We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did not expect this kind of demand. In the six months since we launched we have signed on 200 restaurants and more than 1,000 schools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.”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Linda </a:t>
            </a:r>
            <a:r>
              <a:rPr lang="en-US" sz="2000" i="1" dirty="0" err="1" smtClean="0">
                <a:solidFill>
                  <a:prstClr val="black"/>
                </a:solidFill>
                <a:latin typeface="Calibri"/>
              </a:rPr>
              <a:t>Mallers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, Founder</a:t>
            </a:r>
            <a:endParaRPr lang="en-US" sz="20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990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Impacts on farms and local food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28600" y="2057400"/>
            <a:ext cx="8382000" cy="464820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Helping to </a:t>
            </a:r>
            <a:r>
              <a:rPr lang="en-US" sz="2400" b="1" dirty="0" smtClean="0"/>
              <a:t>grow</a:t>
            </a:r>
            <a:r>
              <a:rPr lang="en-US" sz="2400" dirty="0" smtClean="0"/>
              <a:t> size and number of farms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Farmers are </a:t>
            </a:r>
            <a:r>
              <a:rPr lang="en-US" sz="2400" b="1" dirty="0" smtClean="0"/>
              <a:t>diversifying</a:t>
            </a:r>
            <a:r>
              <a:rPr lang="en-US" sz="2400" dirty="0" smtClean="0"/>
              <a:t> the products they grow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Farms are </a:t>
            </a:r>
            <a:r>
              <a:rPr lang="en-US" sz="2400" b="1" dirty="0" smtClean="0"/>
              <a:t>extending</a:t>
            </a:r>
            <a:r>
              <a:rPr lang="en-US" sz="2400" dirty="0" smtClean="0"/>
              <a:t> their growing season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Using more </a:t>
            </a:r>
            <a:r>
              <a:rPr lang="en-US" sz="2400" b="1" dirty="0" smtClean="0"/>
              <a:t>sustainable production </a:t>
            </a:r>
            <a:r>
              <a:rPr lang="en-US" sz="2400" dirty="0" smtClean="0"/>
              <a:t>methods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Building farm </a:t>
            </a:r>
            <a:r>
              <a:rPr lang="en-US" sz="2400" b="1" dirty="0" smtClean="0"/>
              <a:t>business acumen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Creating </a:t>
            </a:r>
            <a:r>
              <a:rPr lang="en-US" sz="2400" b="1" dirty="0" smtClean="0"/>
              <a:t>jobs</a:t>
            </a:r>
            <a:r>
              <a:rPr lang="en-US" sz="2400" dirty="0" smtClean="0"/>
              <a:t> on farm and off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Actively </a:t>
            </a:r>
            <a:r>
              <a:rPr lang="en-US" sz="2400" dirty="0"/>
              <a:t>involved in their community, </a:t>
            </a:r>
            <a:r>
              <a:rPr lang="en-US" sz="2400" dirty="0" smtClean="0"/>
              <a:t>                                  offering </a:t>
            </a:r>
            <a:r>
              <a:rPr lang="en-US" sz="2400" dirty="0"/>
              <a:t>a wide range of </a:t>
            </a:r>
            <a:r>
              <a:rPr lang="en-US" sz="2400" b="1" dirty="0"/>
              <a:t>services </a:t>
            </a:r>
            <a:r>
              <a:rPr lang="en-US" sz="2400" dirty="0"/>
              <a:t>to </a:t>
            </a:r>
            <a:r>
              <a:rPr lang="en-US" sz="2400" dirty="0" smtClean="0"/>
              <a:t>                                           both </a:t>
            </a:r>
            <a:r>
              <a:rPr lang="en-US" sz="2400" dirty="0"/>
              <a:t>producers and consumers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800600"/>
            <a:ext cx="3304173" cy="17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9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olvingLocalCov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" y="1066800"/>
            <a:ext cx="4367538" cy="56555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3000" y="2438400"/>
            <a:ext cx="419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FF6600"/>
                </a:solidFill>
                <a:latin typeface="Calibri"/>
              </a:rPr>
              <a:t>Supply Chain Solutions</a:t>
            </a:r>
            <a:endParaRPr lang="en-US" sz="2400" b="1" u="sng" dirty="0">
              <a:solidFill>
                <a:srgbClr val="FF6600"/>
              </a:solidFill>
              <a:latin typeface="Calibri"/>
            </a:endParaRPr>
          </a:p>
          <a:p>
            <a:pPr marL="342900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</a:pPr>
            <a:endParaRPr lang="en-US" sz="200" dirty="0" smtClean="0">
              <a:solidFill>
                <a:srgbClr val="000000"/>
              </a:solidFill>
              <a:latin typeface="Calibri"/>
            </a:endParaRPr>
          </a:p>
          <a:p>
            <a:pPr marL="342900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Packaging &amp; Quality Control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Food Safety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Seasonality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Consistency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Transportation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7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GFN BANNER_sma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6324600"/>
            <a:ext cx="2895600" cy="31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1143000"/>
            <a:ext cx="4572000" cy="26622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FF6600"/>
                </a:solidFill>
                <a:latin typeface="Calibri"/>
              </a:rPr>
              <a:t>Packaging and Quality Control</a:t>
            </a:r>
            <a:endParaRPr lang="en-US" sz="2400" b="1" dirty="0">
              <a:solidFill>
                <a:srgbClr val="FF6600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endParaRPr lang="en-US" sz="200" b="1" dirty="0" smtClean="0">
              <a:solidFill>
                <a:srgbClr val="FF6600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  <a:latin typeface="Calibri"/>
              </a:rPr>
              <a:t>Red 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Tomato’s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branded programs include packaging designed to both feature local farms’ growing practices and protect perishable products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.(Northeast)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  <a:latin typeface="Calibri"/>
              </a:rPr>
              <a:t>La </a:t>
            </a:r>
            <a:r>
              <a:rPr lang="en-US" b="1" dirty="0" err="1">
                <a:solidFill>
                  <a:srgbClr val="FF6600"/>
                </a:solidFill>
                <a:latin typeface="Calibri"/>
              </a:rPr>
              <a:t>Montanita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 Distribution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works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with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producers to gear up for larger-scale sales, from cold chain to freight lines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.(NM)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G_0283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76800" y="1447800"/>
            <a:ext cx="4085422" cy="4698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LMC Logo_180 Distr_Admi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91000"/>
            <a:ext cx="1371600" cy="1668600"/>
          </a:xfrm>
          <a:prstGeom prst="rect">
            <a:avLst/>
          </a:prstGeom>
        </p:spPr>
      </p:pic>
      <p:pic>
        <p:nvPicPr>
          <p:cNvPr id="6" name="Picture 5" descr="RTCase176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91000"/>
            <a:ext cx="3477290" cy="19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GFN BANNER_sma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6324600"/>
            <a:ext cx="2895600" cy="31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1143000"/>
            <a:ext cx="4572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FF6600"/>
                </a:solidFill>
                <a:latin typeface="Calibri"/>
              </a:rPr>
              <a:t>Food Safety</a:t>
            </a:r>
            <a:endParaRPr lang="en-US" sz="2400" b="1" dirty="0">
              <a:solidFill>
                <a:srgbClr val="FF6600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FF6600"/>
                </a:solidFill>
                <a:latin typeface="Calibri"/>
              </a:rPr>
              <a:t>Good Natured Family Farms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works directly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with farms to achieve GAP certification and ship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to </a:t>
            </a:r>
            <a:r>
              <a:rPr lang="es-ES_tradnl" dirty="0" err="1" smtClean="0">
                <a:solidFill>
                  <a:prstClr val="black"/>
                </a:solidFill>
                <a:latin typeface="Calibri"/>
              </a:rPr>
              <a:t>buyers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’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specifications (MO-KS).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nl-NL" b="1" dirty="0">
                <a:solidFill>
                  <a:srgbClr val="FF6600"/>
                </a:solidFill>
                <a:latin typeface="Calibri"/>
              </a:rPr>
              <a:t>Cherry </a:t>
            </a:r>
            <a:r>
              <a:rPr lang="nl-NL" b="1" dirty="0" err="1">
                <a:solidFill>
                  <a:srgbClr val="FF6600"/>
                </a:solidFill>
                <a:latin typeface="Calibri"/>
              </a:rPr>
              <a:t>Capital</a:t>
            </a:r>
            <a:r>
              <a:rPr lang="nl-NL" b="1" dirty="0">
                <a:solidFill>
                  <a:srgbClr val="FF6600"/>
                </a:solidFill>
                <a:latin typeface="Calibri"/>
              </a:rPr>
              <a:t> Foods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assures food safety with its Good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Handling Practices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certification, traceability systems, and supplier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inspections (MI).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IMG_0276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724400" y="2209800"/>
            <a:ext cx="4267200" cy="327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0274.jpe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800600" y="4114800"/>
            <a:ext cx="1811238" cy="1302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G_0279.jpe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57200" y="4267200"/>
            <a:ext cx="3881888" cy="21842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24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GFN BANNER_sma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6324600"/>
            <a:ext cx="2895600" cy="31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1143000"/>
            <a:ext cx="3200400" cy="283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FF6600"/>
                </a:solidFill>
                <a:latin typeface="Calibri"/>
              </a:rPr>
              <a:t>Seasonality</a:t>
            </a:r>
            <a:endParaRPr lang="en-US" sz="2400" b="1" dirty="0">
              <a:solidFill>
                <a:srgbClr val="FF6600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Many food hubs</a:t>
            </a:r>
            <a:r>
              <a:rPr lang="en-US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tap regional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producer networks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from south to north to extend seasonal availability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Another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alibri"/>
              </a:rPr>
              <a:t>Common 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Market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is expanding year-round supply with frozen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local products.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  <p:pic>
        <p:nvPicPr>
          <p:cNvPr id="12" name="IMG_0272.jpe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267200" y="1828800"/>
            <a:ext cx="4572002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G_0273.jpe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81000" y="4114800"/>
            <a:ext cx="3443348" cy="2057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00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GFN BANNER_sma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6324600"/>
            <a:ext cx="2895600" cy="31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1143000"/>
            <a:ext cx="40386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FF6600"/>
                </a:solidFill>
                <a:latin typeface="Calibri"/>
              </a:rPr>
              <a:t>Consistency</a:t>
            </a:r>
            <a:endParaRPr lang="en-US" sz="2400" b="1" dirty="0">
              <a:solidFill>
                <a:srgbClr val="FF6600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Food hub </a:t>
            </a:r>
            <a:r>
              <a:rPr lang="en-US" b="1" dirty="0" smtClean="0">
                <a:solidFill>
                  <a:srgbClr val="FF6600"/>
                </a:solidFill>
                <a:latin typeface="Calibri"/>
              </a:rPr>
              <a:t>Good 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Natured Family Farms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and its Kansas City retail partner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secure steady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supplies by guaranteeing prices to farms and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moving surpluses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non-competing markets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fr-FR" dirty="0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fr-FR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b="1" dirty="0" smtClean="0">
                <a:solidFill>
                  <a:srgbClr val="FF6600"/>
                </a:solidFill>
                <a:latin typeface="Calibri"/>
              </a:rPr>
              <a:t>La </a:t>
            </a:r>
            <a:r>
              <a:rPr lang="fr-FR" b="1" dirty="0" err="1">
                <a:solidFill>
                  <a:srgbClr val="FF6600"/>
                </a:solidFill>
                <a:latin typeface="Calibri"/>
              </a:rPr>
              <a:t>Montanita</a:t>
            </a:r>
            <a:r>
              <a:rPr lang="fr-FR" b="1" dirty="0">
                <a:solidFill>
                  <a:srgbClr val="FF6600"/>
                </a:solidFill>
                <a:latin typeface="Calibri"/>
              </a:rPr>
              <a:t> Distribution Center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uses sales outside its five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retail stores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 build markets for producers.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  <p:pic>
        <p:nvPicPr>
          <p:cNvPr id="4" name="Picture 3" descr="LMC Trade Logo CMY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2743200" cy="3924300"/>
          </a:xfrm>
          <a:prstGeom prst="rect">
            <a:avLst/>
          </a:prstGeom>
        </p:spPr>
      </p:pic>
      <p:pic>
        <p:nvPicPr>
          <p:cNvPr id="5" name="Picture 4" descr="eds phone 21214 270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0"/>
            <a:ext cx="3276600" cy="18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GFN BANNER_sma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6324600"/>
            <a:ext cx="2895600" cy="31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1143000"/>
            <a:ext cx="84582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rgbClr val="FF6600"/>
                </a:solidFill>
                <a:latin typeface="Calibri"/>
              </a:rPr>
              <a:t>Transportation</a:t>
            </a:r>
            <a:endParaRPr lang="en-US" sz="2400" b="1" dirty="0">
              <a:solidFill>
                <a:srgbClr val="FF6600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Red Tomato contracts with third-party carriers and distributors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to move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product from its regional network of farms.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Common Market and other food hubs set up multiple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aggregation points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for shorter hauls and fewer trips to farms.</a:t>
            </a:r>
          </a:p>
        </p:txBody>
      </p:sp>
      <p:pic>
        <p:nvPicPr>
          <p:cNvPr id="6" name="Picture 5" descr="foodhubgraphic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24200"/>
            <a:ext cx="7086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0281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2000" y="1371600"/>
            <a:ext cx="3600450" cy="48006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5005728" y="1401976"/>
            <a:ext cx="37572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24/7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Program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Same-day local produce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50"/>
                </a:solidFill>
                <a:latin typeface="Calibri"/>
              </a:rPr>
              <a:t>Kings</a:t>
            </a:r>
            <a:r>
              <a:rPr lang="en-US" sz="22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2200" dirty="0" smtClean="0">
                <a:solidFill>
                  <a:srgbClr val="00B050"/>
                </a:solidFill>
                <a:latin typeface="Calibri"/>
              </a:rPr>
              <a:t>Food Markets (NJ, CT)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 smtClean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Calibri"/>
              </a:rPr>
              <a:t>Red Tomato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i="1" dirty="0" smtClean="0">
                <a:solidFill>
                  <a:srgbClr val="FF0000"/>
                </a:solidFill>
                <a:latin typeface="Calibri"/>
              </a:rPr>
              <a:t>Righteous Produce</a:t>
            </a:r>
            <a:endParaRPr lang="en-US" sz="2200" i="1" dirty="0">
              <a:solidFill>
                <a:srgbClr val="FF0000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Develops marketing, packaging, and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branded programs.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Manages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all supply chain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logistics. 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Sources from a network of growers it has built since 1996 in the Northeast.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2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257800"/>
            <a:ext cx="8229600" cy="9445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Food Hubs 2013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89709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6378691"/>
            <a:ext cx="8724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  <a:latin typeface="Calibri"/>
              </a:rPr>
              <a:t>Based </a:t>
            </a:r>
            <a:r>
              <a:rPr lang="en-US" sz="1600" i="1" dirty="0">
                <a:solidFill>
                  <a:srgbClr val="0070C0"/>
                </a:solidFill>
                <a:latin typeface="Calibri"/>
              </a:rPr>
              <a:t>on a working list of </a:t>
            </a:r>
            <a:r>
              <a:rPr lang="en-US" sz="1600" i="1" dirty="0" smtClean="0">
                <a:solidFill>
                  <a:srgbClr val="0070C0"/>
                </a:solidFill>
                <a:latin typeface="Calibri"/>
              </a:rPr>
              <a:t>239 active </a:t>
            </a:r>
            <a:r>
              <a:rPr lang="en-US" sz="1600" i="1" dirty="0">
                <a:solidFill>
                  <a:srgbClr val="0070C0"/>
                </a:solidFill>
                <a:latin typeface="Calibri"/>
              </a:rPr>
              <a:t>regional food hubs identified by the NGFN Food Hub Collaboration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066800"/>
            <a:ext cx="8229600" cy="9445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Food Hubs 2013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7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0270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43000" y="1295400"/>
            <a:ext cx="6858119" cy="233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0288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981200" y="3962400"/>
            <a:ext cx="5321300" cy="254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23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ACTOR1emai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352800"/>
            <a:ext cx="4047963" cy="3265970"/>
          </a:xfrm>
          <a:prstGeom prst="rect">
            <a:avLst/>
          </a:prstGeom>
        </p:spPr>
      </p:pic>
      <p:pic>
        <p:nvPicPr>
          <p:cNvPr id="2" name="Picture 1" descr="PMP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620157"/>
            <a:ext cx="3867474" cy="1351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7587" y="3124200"/>
            <a:ext cx="45328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Pilot Mountain Pride (DSD, MDI)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Tractor (MDI)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Feast Down East (DSD)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Firsthand Foods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(DSD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Eastern Carolina Organics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(DSD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8475" y="1620157"/>
            <a:ext cx="4532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Lowes Foods now sourcing through 5 hubs: </a:t>
            </a:r>
          </a:p>
        </p:txBody>
      </p:sp>
    </p:spTree>
    <p:extLst>
      <p:ext uri="{BB962C8B-B14F-4D97-AF65-F5344CB8AC3E}">
        <p14:creationId xmlns:p14="http://schemas.microsoft.com/office/powerpoint/2010/main" val="41310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9614981"/>
              </p:ext>
            </p:extLst>
          </p:nvPr>
        </p:nvGraphicFramePr>
        <p:xfrm>
          <a:off x="2973452" y="1752600"/>
          <a:ext cx="6324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JFisk\AppData\Local\Microsoft\Windows\Temporary Internet Files\Content.Outlook\USAL9BW3\NGFN Logo Plus Collaborati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5579" y="152400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1" y="228600"/>
            <a:ext cx="2743200" cy="62786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Food hubs around the country are well situated to help retailers and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distributors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build programs that will bring local to the next level, foster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long-term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relationships with growers and ensure quality control and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food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safety. Together these kinds of partnerships could go a long way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towards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creating a sustainable future for farmers and increasing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access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to fresh, local food for everyday shoppers.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”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Michael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Rozyne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Red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Tomato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1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1068194"/>
            <a:ext cx="8001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2200" i="1" dirty="0">
                <a:solidFill>
                  <a:prstClr val="black"/>
                </a:solidFill>
                <a:latin typeface="Calibri"/>
              </a:rPr>
              <a:t>The retail industry recognizes the broad consumer shift towards </a:t>
            </a:r>
            <a:r>
              <a:rPr lang="en-US" sz="2200" i="1" dirty="0" smtClean="0">
                <a:solidFill>
                  <a:prstClr val="black"/>
                </a:solidFill>
                <a:latin typeface="Calibri"/>
              </a:rPr>
              <a:t>fresher </a:t>
            </a:r>
            <a:r>
              <a:rPr lang="en-US" sz="2200" i="1" dirty="0">
                <a:solidFill>
                  <a:prstClr val="black"/>
                </a:solidFill>
                <a:latin typeface="Calibri"/>
              </a:rPr>
              <a:t>foods. We also know that meeting this demand means </a:t>
            </a:r>
            <a:r>
              <a:rPr lang="en-US" sz="2200" i="1" dirty="0" smtClean="0">
                <a:solidFill>
                  <a:prstClr val="black"/>
                </a:solidFill>
                <a:latin typeface="Calibri"/>
              </a:rPr>
              <a:t>addressing </a:t>
            </a:r>
            <a:r>
              <a:rPr lang="en-US" sz="2200" i="1" dirty="0">
                <a:solidFill>
                  <a:prstClr val="black"/>
                </a:solidFill>
                <a:latin typeface="Calibri"/>
              </a:rPr>
              <a:t>the challenge of how to pull consistent volumes of safe, </a:t>
            </a:r>
            <a:r>
              <a:rPr lang="en-US" sz="2200" i="1" dirty="0" smtClean="0">
                <a:solidFill>
                  <a:prstClr val="black"/>
                </a:solidFill>
                <a:latin typeface="Calibri"/>
              </a:rPr>
              <a:t>locally </a:t>
            </a:r>
            <a:r>
              <a:rPr lang="en-US" sz="2200" i="1" dirty="0">
                <a:solidFill>
                  <a:prstClr val="black"/>
                </a:solidFill>
                <a:latin typeface="Calibri"/>
              </a:rPr>
              <a:t>sourced products through the supply chain. FMI looks forward </a:t>
            </a:r>
            <a:r>
              <a:rPr lang="en-US" sz="2200" i="1" dirty="0" smtClean="0">
                <a:solidFill>
                  <a:prstClr val="black"/>
                </a:solidFill>
                <a:latin typeface="Calibri"/>
              </a:rPr>
              <a:t>to </a:t>
            </a:r>
            <a:r>
              <a:rPr lang="en-US" sz="2200" i="1" dirty="0">
                <a:solidFill>
                  <a:prstClr val="black"/>
                </a:solidFill>
                <a:latin typeface="Calibri"/>
              </a:rPr>
              <a:t>exploring how regional food hubs can help our members implement </a:t>
            </a:r>
            <a:r>
              <a:rPr lang="en-US" sz="2200" i="1" dirty="0" smtClean="0">
                <a:solidFill>
                  <a:prstClr val="black"/>
                </a:solidFill>
                <a:latin typeface="Calibri"/>
              </a:rPr>
              <a:t>economically </a:t>
            </a:r>
            <a:r>
              <a:rPr lang="en-US" sz="2200" i="1" dirty="0">
                <a:solidFill>
                  <a:prstClr val="black"/>
                </a:solidFill>
                <a:latin typeface="Calibri"/>
              </a:rPr>
              <a:t>viable solutions.”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Mark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Baum, Senior VP, FMI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3037" y="3166288"/>
            <a:ext cx="1908967" cy="2474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40006" y="5638800"/>
            <a:ext cx="4205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Solving Local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lvl="1"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  <a:latin typeface="Calibri"/>
                <a:hlinkClick r:id="rId5"/>
              </a:rPr>
              <a:t>http</a:t>
            </a:r>
            <a:r>
              <a:rPr lang="en-US" sz="2400" b="1" dirty="0">
                <a:solidFill>
                  <a:prstClr val="black"/>
                </a:solidFill>
                <a:latin typeface="Calibri"/>
                <a:hlinkClick r:id="rId5"/>
              </a:rPr>
              <a:t>://ngfn.org/solvinglocal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796" y="5762488"/>
            <a:ext cx="3505504" cy="384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994" y="3854273"/>
            <a:ext cx="45842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John Fisk, Director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Wallace Center at Winrock International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Jfisk@Winrock.org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hlinkClick r:id="rId7"/>
              </a:rPr>
              <a:t>www.Wallacecenter.org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hlinkClick r:id="rId8"/>
              </a:rPr>
              <a:t>http://foodhub.info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1182071" y="5679283"/>
            <a:ext cx="6778749" cy="589359"/>
          </a:xfrm>
        </p:spPr>
        <p:txBody>
          <a:bodyPr lIns="0" tIns="0" rIns="0" bIns="0" anchor="t">
            <a:normAutofit/>
          </a:bodyPr>
          <a:lstStyle/>
          <a:p>
            <a:pPr marL="0" indent="0" algn="ctr" defTabSz="822493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700" dirty="0">
                <a:cs typeface="Arial" pitchFamily="34" charset="0"/>
                <a:sym typeface="Arial" pitchFamily="34" charset="0"/>
              </a:rPr>
              <a:t>Jason Wadsworth</a:t>
            </a:r>
            <a:endParaRPr lang="en-US" sz="1700" dirty="0">
              <a:cs typeface="Times New Roman" pitchFamily="18" charset="0"/>
              <a:sym typeface="Times New Roman" pitchFamily="18" charset="0"/>
            </a:endParaRPr>
          </a:p>
          <a:p>
            <a:pPr marL="0" indent="0" algn="ctr" defTabSz="822493"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700" dirty="0">
                <a:cs typeface="Arial" pitchFamily="34" charset="0"/>
                <a:sym typeface="Arial" pitchFamily="34" charset="0"/>
              </a:rPr>
              <a:t>Sustainability </a:t>
            </a:r>
            <a:r>
              <a:rPr lang="en-US" sz="1700" dirty="0" smtClean="0">
                <a:cs typeface="Arial" pitchFamily="34" charset="0"/>
                <a:sym typeface="Arial" pitchFamily="34" charset="0"/>
              </a:rPr>
              <a:t>Manager</a:t>
            </a:r>
            <a:endParaRPr lang="en-US" sz="1700" dirty="0"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706" y="164108"/>
            <a:ext cx="6368404" cy="53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145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6" y="428969"/>
            <a:ext cx="4719981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3360"/>
            <a:ext cx="2133600" cy="3254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73969"/>
            <a:ext cx="1676400" cy="2843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87" y="3673969"/>
            <a:ext cx="1676400" cy="284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kkennedy\AppData\Local\Microsoft\Windows\Temporary Internet Files\Content.Outlook\5890Q9FC\photo 2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24019"/>
            <a:ext cx="3494603" cy="26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ekkennedy\AppData\Local\Microsoft\Windows\Temporary Internet Files\Content.Outlook\5890Q9FC\photo 2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3821258"/>
            <a:ext cx="3494603" cy="26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</a:rPr>
              <a:t>Growing Local/Regional Organic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7" name="Picture 2" descr="C:\Users\ekkennedy\AppData\Local\Microsoft\Windows\Temporary Internet Files\Content.Outlook\5890Q9FC\photo 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76800" y="1124019"/>
            <a:ext cx="3515466" cy="26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7671" y="990600"/>
            <a:ext cx="2958461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Growing Earlier &amp; Later Each 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1662" y="1144488"/>
            <a:ext cx="270574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Producing Better Compost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300" y="3821257"/>
            <a:ext cx="303583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Warming Soil for Germination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84" y="4005923"/>
            <a:ext cx="3448882" cy="2570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56878" y="4005923"/>
            <a:ext cx="135530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Solar Power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9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ekkennedy\AppData\Local\Microsoft\Windows\Temporary Internet Files\Content.Outlook\5890Q9FC\phot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87410" cy="35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ekkennedy\AppData\Local\Microsoft\Windows\Temporary Internet Files\Content.Outlook\5890Q9FC\phot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" y="1763543"/>
            <a:ext cx="1965448" cy="14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C:\Users\ekkennedy\AppData\Local\Microsoft\Windows\Temporary Internet Files\Content.Outlook\5890Q9FC\photo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4365" y="1803402"/>
            <a:ext cx="22351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C:\Users\ekkennedy\AppData\Local\Microsoft\Windows\Temporary Internet Files\Content.Outlook\5890Q9FC\photo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4682" y="4267352"/>
            <a:ext cx="2339144" cy="17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C:\Users\ekkennedy\AppData\Local\Microsoft\Windows\Temporary Internet Files\Content.Outlook\5890Q9FC\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6337" y="4394180"/>
            <a:ext cx="2139415" cy="16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05" y="46422"/>
            <a:ext cx="2743200" cy="126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8436" y="5296233"/>
            <a:ext cx="310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2013 Fall Baby Leaf Production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Half acre in fall production  </a:t>
            </a:r>
            <a:endParaRPr lang="en-US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989" y="11546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Baby Greens </a:t>
            </a:r>
            <a:endParaRPr lang="en-US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680" y="3572755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Baby Arugula  </a:t>
            </a:r>
            <a:endParaRPr lang="en-US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5217" y="382166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Radishes </a:t>
            </a:r>
            <a:endParaRPr lang="en-US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7873" y="1090136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Baby Kale </a:t>
            </a:r>
            <a:endParaRPr lang="en-US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kkennedy\AppData\Local\Microsoft\Windows\Temporary Internet Files\Content.Outlook\5890Q9FC\photo (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2014" y="2061833"/>
            <a:ext cx="5282643" cy="396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ekkennedy\AppData\Local\Microsoft\Windows\Temporary Internet Files\Content.Outlook\5890Q9FC\photo 2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39" y="1401502"/>
            <a:ext cx="4041711" cy="30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ekkennedy\AppData\Local\Microsoft\Windows\Temporary Internet Files\Content.Outlook\5890Q9FC\photo 3 (2)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33" y="4841459"/>
            <a:ext cx="2657155" cy="199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8813" y="1379473"/>
            <a:ext cx="286559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White Plastic (temp control)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9297" y="6314814"/>
            <a:ext cx="153292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Weed Control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2009" y="1401503"/>
            <a:ext cx="138749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Plant Height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3859" y="4830076"/>
            <a:ext cx="229550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Heat Tolerant lettuces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05" y="46422"/>
            <a:ext cx="2743200" cy="126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2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447800"/>
            <a:ext cx="7848600" cy="414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Food hubs are building </a:t>
            </a:r>
            <a:r>
              <a:rPr lang="en-US" sz="2800" b="1" dirty="0">
                <a:solidFill>
                  <a:srgbClr val="FF6600"/>
                </a:solidFill>
                <a:latin typeface="Calibri"/>
              </a:rPr>
              <a:t>go-to-market strategies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with retailers and food service companies that are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>
                <a:solidFill>
                  <a:srgbClr val="FF6600"/>
                </a:solidFill>
                <a:latin typeface="Calibri"/>
              </a:rPr>
              <a:t>willing to </a:t>
            </a:r>
            <a:r>
              <a:rPr lang="en-US" sz="2800" b="1" dirty="0" smtClean="0">
                <a:solidFill>
                  <a:srgbClr val="FF6600"/>
                </a:solidFill>
                <a:latin typeface="Calibri"/>
              </a:rPr>
              <a:t>innovate</a:t>
            </a:r>
            <a:r>
              <a:rPr lang="en-US" sz="2800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in order to build local food supply and credibility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These </a:t>
            </a:r>
            <a:r>
              <a:rPr lang="en-US" sz="2800" b="1" dirty="0">
                <a:solidFill>
                  <a:srgbClr val="FF6600"/>
                </a:solidFill>
                <a:latin typeface="Calibri"/>
              </a:rPr>
              <a:t>new intermediaries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are delivering: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Consistency and safety the market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demands.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Local food with the attributes consumers want.</a:t>
            </a:r>
          </a:p>
        </p:txBody>
      </p:sp>
    </p:spTree>
    <p:extLst>
      <p:ext uri="{BB962C8B-B14F-4D97-AF65-F5344CB8AC3E}">
        <p14:creationId xmlns:p14="http://schemas.microsoft.com/office/powerpoint/2010/main" val="2885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74" y="381000"/>
            <a:ext cx="9144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8300"/>
            <a:ext cx="9144000" cy="60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3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33400"/>
            <a:ext cx="8686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3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84"/>
            <a:ext cx="9135088" cy="68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3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7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3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400" y="17379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</a:rPr>
              <a:t>“So </a:t>
            </a:r>
            <a:r>
              <a:rPr lang="en-US" sz="3600" dirty="0">
                <a:solidFill>
                  <a:prstClr val="white"/>
                </a:solidFill>
              </a:rPr>
              <a:t>I say again; Local farming is awesome. But Pete, get this “local” </a:t>
            </a:r>
            <a:r>
              <a:rPr lang="en-US" sz="3600" dirty="0" smtClean="0">
                <a:solidFill>
                  <a:prstClr val="white"/>
                </a:solidFill>
              </a:rPr>
              <a:t>s*** </a:t>
            </a:r>
            <a:r>
              <a:rPr lang="en-US" sz="3600" dirty="0">
                <a:solidFill>
                  <a:prstClr val="white"/>
                </a:solidFill>
              </a:rPr>
              <a:t>in the grocery stores. It’s a hell of a lot easier that way</a:t>
            </a:r>
            <a:r>
              <a:rPr lang="en-US" sz="3600" dirty="0" smtClean="0">
                <a:solidFill>
                  <a:prstClr val="white"/>
                </a:solidFill>
              </a:rPr>
              <a:t>!”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prstClr val="white"/>
              </a:solidFill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</a:rPr>
              <a:t>						- Josh Pearson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15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7620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WHY?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3301" y="119752"/>
            <a:ext cx="4508500" cy="67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06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National Food Shed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national_foodsh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9152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7053" y="5875819"/>
            <a:ext cx="518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*USDA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spent $13.7 billion in commodity, crop insurance and supplemental disaster assistance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payments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to support large industrial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farms. The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agency spent less than $100 million that year to support local and regional food system farmers. </a:t>
            </a:r>
          </a:p>
        </p:txBody>
      </p:sp>
    </p:spTree>
    <p:extLst>
      <p:ext uri="{BB962C8B-B14F-4D97-AF65-F5344CB8AC3E}">
        <p14:creationId xmlns:p14="http://schemas.microsoft.com/office/powerpoint/2010/main" val="3960002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Job Growth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FarmersMarkets_grap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9581"/>
            <a:ext cx="7892071" cy="609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81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Risk Management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914400"/>
            <a:ext cx="8128000" cy="381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51054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Increasing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weather volatility or other long-term changes in global weather patterns, including any changes associated with global climate change, could have a significant impact on the price or availability of some of our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ingredients. </a:t>
            </a:r>
          </a:p>
          <a:p>
            <a:pPr lvl="8"/>
            <a:r>
              <a:rPr lang="en-US" i="1" dirty="0" smtClean="0">
                <a:solidFill>
                  <a:prstClr val="black"/>
                </a:solidFill>
                <a:latin typeface="Calibri"/>
              </a:rPr>
              <a:t>– Chipotle Restaurants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303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Regional Food Hub: </a:t>
            </a: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Definition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813368"/>
            <a:ext cx="845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regional food hub is a </a:t>
            </a:r>
            <a:r>
              <a:rPr lang="en-US" sz="2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business or organization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that </a:t>
            </a:r>
            <a:r>
              <a:rPr lang="en-US" sz="2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actively manages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 the aggregation, distribution, and marketing of </a:t>
            </a:r>
            <a:r>
              <a:rPr lang="en-US" sz="2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source-identified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 food products primarily </a:t>
            </a:r>
            <a:r>
              <a:rPr lang="en-US" sz="2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from local and regional producers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 to strengthen their ability to satisfy wholesale, retail, and institutional demand.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61"/>
          <a:stretch/>
        </p:blipFill>
        <p:spPr bwMode="auto">
          <a:xfrm>
            <a:off x="3016620" y="3409754"/>
            <a:ext cx="3017444" cy="190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8122" y="5486400"/>
            <a:ext cx="792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Calibri"/>
              </a:rPr>
              <a:t>Fills 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a market function not adequately addressed by the current system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Aggregation and distribution from small to mid-sized producers into local/regional wholesale market channels.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3" y="3409755"/>
            <a:ext cx="2540430" cy="1905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81" y="3409753"/>
            <a:ext cx="2540047" cy="19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Risk Management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143001"/>
            <a:ext cx="6736573" cy="502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4200" y="1371600"/>
            <a:ext cx="220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1 of final demand for agricultural products requires 14.2 cents in transportation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services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4200" y="3352800"/>
            <a:ext cx="2057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 week-long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disruption through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the Ports of Los Angeles and Long Beach could cost the national economy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150 million per day</a:t>
            </a:r>
          </a:p>
        </p:txBody>
      </p:sp>
    </p:spTree>
    <p:extLst>
      <p:ext uri="{BB962C8B-B14F-4D97-AF65-F5344CB8AC3E}">
        <p14:creationId xmlns:p14="http://schemas.microsoft.com/office/powerpoint/2010/main" val="2111263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828800"/>
            <a:ext cx="464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Every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$100 spent at locally owned businesses contributes an additional $58 to the local economy.  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By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comparison, $100 spent at a chain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store yields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just $33 in local economic impact.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25053" y="6477000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black"/>
                </a:solidFill>
                <a:latin typeface="Calibri"/>
              </a:rPr>
              <a:t>Independent BC: Small Business and the British Columbia Economy — by Civic Economics, February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2825" y="1676400"/>
            <a:ext cx="3941175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66" y="-152400"/>
            <a:ext cx="8991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Economic Growth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022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Screen Shot 2014-08-04 at 4.53.3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" y="0"/>
            <a:ext cx="5005508" cy="6858000"/>
          </a:xfrm>
          <a:prstGeom prst="rect">
            <a:avLst/>
          </a:prstGeom>
        </p:spPr>
      </p:pic>
      <p:pic>
        <p:nvPicPr>
          <p:cNvPr id="6" name="Picture 5" descr="Screen Shot 2014-08-04 at 4.51.3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42" y="1828800"/>
            <a:ext cx="4300458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7620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Growth and Food Demand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488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Local Food Reality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Screen Shot 2014-08-04 at 4.51.0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2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1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‘Local’ Shopping Trends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633478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Cited: 2013 FMI US Grocery Shopper Trends; http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://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www.foodnavigator-usa.com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/Markets/FMI-Hartman-Group-grocery-shopping-trends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7526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b="1" dirty="0">
                <a:solidFill>
                  <a:srgbClr val="0000FF"/>
                </a:solidFill>
                <a:latin typeface="Calibri"/>
              </a:rPr>
              <a:t>Primary drivers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are perceived quality and local economic benefits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90%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 consumers say they purchase locally grown products at least occasionally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86%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 shoppers say “local” gives them better quality and better nutrition factors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61%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said taste of local products is better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56%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stated knowing the source of the product is as a key buying driver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2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6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52400" y="0"/>
            <a:ext cx="92964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Farmer Demographics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1066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Current Farmer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1066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Future Farmer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447800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Age: 57-60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Part of Baby Boomer Generation: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Goal oriented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Value real “face time”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Hard working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Highly completive, strive to win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Looking to retirement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14478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Age: 25-35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Part of Millennial Generation: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Healthy lifestyle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Very active in social media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Embrace cause marketing, brands must have purpose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It’s about being happy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They want to solve problems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886200"/>
            <a:ext cx="3594100" cy="226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4114800"/>
            <a:ext cx="2590800" cy="20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9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So why isn’t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t happening?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524000"/>
            <a:ext cx="5867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The Merchandising Team: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More with less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- We can’t manage a higher volume of relationships when we’re always being asked to do more with less.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Food Safety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– we can’t sell half the stuff you see at a farmer market. Priorities are appearance, shelf life and price. Proper post-harvest handling is essential!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Volume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- Small local farmers can’t keep up with our demand. Must be on-time and consistent.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22860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Marketing and Creative Services\Education Conferences\Sustainability Summit\2014\Suite\PPT\GSS 2013 PPT Ms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0238" y="-22981"/>
            <a:ext cx="9174238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So why isn’t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4800" b="1" dirty="0" smtClean="0">
                <a:solidFill>
                  <a:prstClr val="black"/>
                </a:solidFill>
                <a:latin typeface="Calibri"/>
              </a:rPr>
              <a:t>t happening?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447800"/>
            <a:ext cx="457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The Farmer: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 can’t get the grocery store to talk with me.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The vendor setup process takes too long.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Too many rules and restrictions, too much emphasis on appearance causing too much waste.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Selling to a grocery store constantly squeezes margin, can’t make a profit.</a:t>
            </a:r>
          </a:p>
        </p:txBody>
      </p:sp>
      <p:pic>
        <p:nvPicPr>
          <p:cNvPr id="2" name="Picture 1" descr="Camera-To-Live-Localwe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09800"/>
            <a:ext cx="4231985" cy="23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8"/>
          <p:cNvGrpSpPr/>
          <p:nvPr/>
        </p:nvGrpSpPr>
        <p:grpSpPr>
          <a:xfrm>
            <a:off x="353125" y="406774"/>
            <a:ext cx="8181977" cy="4121867"/>
            <a:chOff x="200023" y="904354"/>
            <a:chExt cx="8181977" cy="4121867"/>
          </a:xfrm>
        </p:grpSpPr>
        <p:pic>
          <p:nvPicPr>
            <p:cNvPr id="3" name="Picture 5" descr="C:\Users\jbarham\AppData\Local\Microsoft\Windows\Temporary Internet Files\Content.IE5\AJ3AJBKL\MC900303599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82" y="3349440"/>
              <a:ext cx="466950" cy="44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5" descr="C:\Users\jbarham\AppData\Local\Microsoft\Windows\Temporary Internet Files\Content.IE5\AJ3AJBKL\MC900303599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74" y="2223601"/>
              <a:ext cx="328725" cy="312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jbarham\AppData\Local\Microsoft\Windows\Temporary Internet Files\Content.IE5\AJ3AJBKL\MC900303599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52" y="1387423"/>
              <a:ext cx="878410" cy="83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jbarham\AppData\Local\Microsoft\Windows\Temporary Internet Files\Content.IE5\AJ3AJBKL\MC900303599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10" y="2869653"/>
              <a:ext cx="343347" cy="326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jbarham\AppData\Local\Microsoft\Windows\Temporary Internet Files\Content.IE5\AJ3AJBKL\MC900303599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71" y="3938741"/>
              <a:ext cx="620093" cy="59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ight Arrow 29"/>
            <p:cNvSpPr/>
            <p:nvPr/>
          </p:nvSpPr>
          <p:spPr>
            <a:xfrm>
              <a:off x="221061" y="1972895"/>
              <a:ext cx="3352800" cy="1965846"/>
            </a:xfrm>
            <a:prstGeom prst="rightArrow">
              <a:avLst>
                <a:gd name="adj1" fmla="val 50000"/>
                <a:gd name="adj2" fmla="val 73932"/>
              </a:avLst>
            </a:prstGeom>
            <a:solidFill>
              <a:schemeClr val="accent3">
                <a:lumMod val="75000"/>
                <a:alpha val="3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" name="Group 47"/>
            <p:cNvGrpSpPr/>
            <p:nvPr/>
          </p:nvGrpSpPr>
          <p:grpSpPr>
            <a:xfrm>
              <a:off x="200023" y="904354"/>
              <a:ext cx="8181977" cy="4121867"/>
              <a:chOff x="200023" y="904354"/>
              <a:chExt cx="8181977" cy="4121867"/>
            </a:xfrm>
          </p:grpSpPr>
          <p:pic>
            <p:nvPicPr>
              <p:cNvPr id="5" name="Picture 5" descr="C:\Users\jbarham\AppData\Local\Microsoft\Windows\Temporary Internet Files\Content.IE5\AJ3AJBKL\MC900303599[1].wmf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199" y="2319449"/>
                <a:ext cx="466950" cy="44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5" descr="C:\Users\jbarham\AppData\Local\Microsoft\Windows\Temporary Internet Files\Content.IE5\AJ3AJBKL\MC900303599[1].wmf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049" y="2380061"/>
                <a:ext cx="538497" cy="512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5" descr="C:\Users\jbarham\AppData\Local\Microsoft\Windows\Temporary Internet Files\Content.IE5\AJ3AJBKL\MC900303599[1].wmf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024" y="2854575"/>
                <a:ext cx="1039718" cy="989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5" descr="C:\Users\jbarham\AppData\Local\Microsoft\Windows\Temporary Internet Files\Content.IE5\AJ3AJBKL\MC900303599[1].wmf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3933" y="2901955"/>
                <a:ext cx="361948" cy="344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5" descr="C:\Users\jbarham\AppData\Local\Microsoft\Windows\Temporary Internet Files\Content.IE5\AJ3AJBKL\MC900303599[1].wmf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8482" y="2485089"/>
                <a:ext cx="318979" cy="303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 descr="C:\Users\jbarham\AppData\Local\Microsoft\Windows\Temporary Internet Files\Content.IE5\AJ3AJBKL\MC900303599[1].wmf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5195" y="1776937"/>
                <a:ext cx="645376" cy="614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5" descr="C:\Users\jbarham\AppData\Local\Microsoft\Windows\Temporary Internet Files\Content.IE5\AJ3AJBKL\MC900303599[1].wmf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8389" y="3856211"/>
                <a:ext cx="305606" cy="290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ight Arrow 31"/>
              <p:cNvSpPr/>
              <p:nvPr/>
            </p:nvSpPr>
            <p:spPr>
              <a:xfrm>
                <a:off x="5029200" y="2035821"/>
                <a:ext cx="3352800" cy="1965846"/>
              </a:xfrm>
              <a:prstGeom prst="rightArrow">
                <a:avLst>
                  <a:gd name="adj1" fmla="val 50000"/>
                  <a:gd name="adj2" fmla="val 73932"/>
                </a:avLst>
              </a:prstGeom>
              <a:solidFill>
                <a:schemeClr val="accent3">
                  <a:lumMod val="75000"/>
                  <a:alpha val="3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" name="Group 46"/>
              <p:cNvGrpSpPr/>
              <p:nvPr/>
            </p:nvGrpSpPr>
            <p:grpSpPr>
              <a:xfrm>
                <a:off x="200023" y="904354"/>
                <a:ext cx="8181977" cy="4121867"/>
                <a:chOff x="200023" y="904354"/>
                <a:chExt cx="8181977" cy="4121867"/>
              </a:xfrm>
            </p:grpSpPr>
            <p:sp>
              <p:nvSpPr>
                <p:cNvPr id="18" name="Trapezoid 17"/>
                <p:cNvSpPr/>
                <p:nvPr/>
              </p:nvSpPr>
              <p:spPr>
                <a:xfrm rot="5400000">
                  <a:off x="-175041" y="1279418"/>
                  <a:ext cx="4102928" cy="3352800"/>
                </a:xfrm>
                <a:prstGeom prst="trapezoid">
                  <a:avLst>
                    <a:gd name="adj" fmla="val 48279"/>
                  </a:avLst>
                </a:prstGeom>
                <a:solidFill>
                  <a:schemeClr val="accent3">
                    <a:lumMod val="75000"/>
                    <a:alpha val="30000"/>
                  </a:schemeClr>
                </a:solidFill>
                <a:ln w="12700" cap="rnd">
                  <a:solidFill>
                    <a:schemeClr val="accent3">
                      <a:lumMod val="75000"/>
                      <a:alpha val="96000"/>
                    </a:schemeClr>
                  </a:solidFill>
                  <a:round/>
                </a:ln>
                <a:effectLst>
                  <a:softEdge rad="31750"/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effectLst>
                      <a:glow rad="63500">
                        <a:srgbClr val="4F81BD">
                          <a:satMod val="175000"/>
                          <a:alpha val="40000"/>
                        </a:srgbClr>
                      </a:glow>
                    </a:effectLst>
                  </a:endParaRPr>
                </a:p>
              </p:txBody>
            </p:sp>
            <p:sp>
              <p:nvSpPr>
                <p:cNvPr id="31" name="Trapezoid 30"/>
                <p:cNvSpPr/>
                <p:nvPr/>
              </p:nvSpPr>
              <p:spPr>
                <a:xfrm rot="16200000">
                  <a:off x="4654136" y="1298357"/>
                  <a:ext cx="4102928" cy="3352800"/>
                </a:xfrm>
                <a:prstGeom prst="trapezoid">
                  <a:avLst>
                    <a:gd name="adj" fmla="val 48279"/>
                  </a:avLst>
                </a:prstGeom>
                <a:solidFill>
                  <a:schemeClr val="accent3">
                    <a:lumMod val="75000"/>
                    <a:alpha val="30000"/>
                  </a:schemeClr>
                </a:solidFill>
                <a:ln w="12700" cap="rnd">
                  <a:solidFill>
                    <a:schemeClr val="accent3">
                      <a:lumMod val="75000"/>
                      <a:alpha val="96000"/>
                    </a:schemeClr>
                  </a:solidFill>
                  <a:round/>
                </a:ln>
                <a:effectLst>
                  <a:softEdge rad="31750"/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effectLst>
                      <a:glow rad="63500">
                        <a:srgbClr val="4F81BD">
                          <a:satMod val="175000"/>
                          <a:alpha val="40000"/>
                        </a:srgbClr>
                      </a:glow>
                    </a:effectLst>
                  </a:endParaRPr>
                </a:p>
              </p:txBody>
            </p: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4" cstate="email">
                  <a:lum contrast="-2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398" y="2485089"/>
                  <a:ext cx="1447802" cy="979337"/>
                </a:xfrm>
                <a:prstGeom prst="rect">
                  <a:avLst/>
                </a:prstGeom>
                <a:ln w="190500" cap="sq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254000" algn="bl" rotWithShape="0">
                    <a:srgbClr val="000000">
                      <a:alpha val="43000"/>
                    </a:srgbClr>
                  </a:outerShdw>
                </a:effectLst>
                <a:scene3d>
                  <a:camera prst="perspectiveFront" fov="5400000"/>
                  <a:lightRig rig="threePt" dir="t">
                    <a:rot lat="0" lon="0" rev="21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10199" y="2365877"/>
                <a:ext cx="718991" cy="4228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29190" y="2827087"/>
                <a:ext cx="718991" cy="4228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7800" y="3018744"/>
                <a:ext cx="718991" cy="4228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8473" y="2725730"/>
                <a:ext cx="777757" cy="571892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37382" y="3360296"/>
                <a:ext cx="718987" cy="641371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 cstate="email">
                <a:lum bright="-40000" contrast="-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0799" y="1886502"/>
                <a:ext cx="705431" cy="75040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85448" y="1404819"/>
                <a:ext cx="948571" cy="464361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0" cstate="email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lum bright="20000" contras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1548" y="4038600"/>
                <a:ext cx="884682" cy="485089"/>
              </a:xfrm>
              <a:prstGeom prst="rect">
                <a:avLst/>
              </a:prstGeom>
            </p:spPr>
          </p:pic>
        </p:grpSp>
      </p:grpSp>
      <p:grpSp>
        <p:nvGrpSpPr>
          <p:cNvPr id="19" name="Group 45"/>
          <p:cNvGrpSpPr/>
          <p:nvPr/>
        </p:nvGrpSpPr>
        <p:grpSpPr>
          <a:xfrm>
            <a:off x="2360844" y="170333"/>
            <a:ext cx="4157125" cy="816379"/>
            <a:chOff x="567274" y="24019"/>
            <a:chExt cx="4754881" cy="1191030"/>
          </a:xfrm>
        </p:grpSpPr>
        <p:grpSp>
          <p:nvGrpSpPr>
            <p:cNvPr id="20" name="Group 44"/>
            <p:cNvGrpSpPr/>
            <p:nvPr/>
          </p:nvGrpSpPr>
          <p:grpSpPr>
            <a:xfrm>
              <a:off x="567274" y="24019"/>
              <a:ext cx="4754881" cy="1191030"/>
              <a:chOff x="567274" y="24019"/>
              <a:chExt cx="4754881" cy="119103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594711" y="76200"/>
                <a:ext cx="3727444" cy="105232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1" cstate="email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495069" y="96224"/>
                <a:ext cx="1191030" cy="104662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1637801" y="206797"/>
              <a:ext cx="3682035" cy="76333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" pitchFamily="34" charset="0"/>
                </a:rPr>
                <a:t>Regional Food Hubs</a:t>
              </a:r>
              <a:endParaRPr lang="en-US" sz="2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8282" y="4648200"/>
          <a:ext cx="8160237" cy="2118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{1FECB4D8-DB02-4DC6-A0A2-4F2EBAE1DC90}</a:tableStyleId>
              </a:tblPr>
              <a:tblGrid>
                <a:gridCol w="2978637"/>
                <a:gridCol w="2281881"/>
                <a:gridCol w="2899719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50" dirty="0" smtClean="0">
                          <a:ln w="13500">
                            <a:solidFill>
                              <a:schemeClr val="accent1">
                                <a:shade val="2500"/>
                                <a:alpha val="65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tint val="3000"/>
                              <a:alpha val="95000"/>
                            </a:schemeClr>
                          </a:solidFill>
                          <a:effectLst>
                            <a:innerShdw blurRad="50900" dist="38500" dir="13500000">
                              <a:srgbClr val="000000">
                                <a:alpha val="60000"/>
                              </a:srgbClr>
                            </a:innerShdw>
                          </a:effectLst>
                        </a:rPr>
                        <a:t>Produce</a:t>
                      </a:r>
                      <a:r>
                        <a:rPr lang="en-US" sz="1800" b="1" cap="none" spc="50" baseline="0" dirty="0" smtClean="0">
                          <a:ln w="13500">
                            <a:solidFill>
                              <a:schemeClr val="accent1">
                                <a:shade val="2500"/>
                                <a:alpha val="65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tint val="3000"/>
                              <a:alpha val="95000"/>
                            </a:schemeClr>
                          </a:solidFill>
                          <a:effectLst>
                            <a:innerShdw blurRad="50900" dist="38500" dir="13500000">
                              <a:srgbClr val="000000">
                                <a:alpha val="60000"/>
                              </a:srgbClr>
                            </a:innerShdw>
                          </a:effectLst>
                        </a:rPr>
                        <a:t>r Services</a:t>
                      </a:r>
                      <a:endParaRPr lang="en-US" sz="1800" b="1" cap="none" spc="50" dirty="0">
                        <a:ln w="13500">
                          <a:solidFill>
                            <a:schemeClr val="accent1">
                              <a:shade val="2500"/>
                              <a:alpha val="65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tint val="3000"/>
                            <a:alpha val="95000"/>
                          </a:schemeClr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50" dirty="0" smtClean="0">
                          <a:ln w="13500">
                            <a:solidFill>
                              <a:schemeClr val="accent1">
                                <a:shade val="2500"/>
                                <a:alpha val="65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tint val="3000"/>
                              <a:alpha val="95000"/>
                            </a:schemeClr>
                          </a:solidFill>
                          <a:effectLst>
                            <a:innerShdw blurRad="50900" dist="38500" dir="13500000">
                              <a:srgbClr val="000000">
                                <a:alpha val="60000"/>
                              </a:srgbClr>
                            </a:innerShdw>
                          </a:effectLst>
                        </a:rPr>
                        <a:t>Operational</a:t>
                      </a:r>
                      <a:r>
                        <a:rPr lang="en-US" sz="1800" b="1" cap="none" spc="50" baseline="0" dirty="0" smtClean="0">
                          <a:ln w="13500">
                            <a:solidFill>
                              <a:schemeClr val="accent1">
                                <a:shade val="2500"/>
                                <a:alpha val="65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tint val="3000"/>
                              <a:alpha val="95000"/>
                            </a:schemeClr>
                          </a:solidFill>
                          <a:effectLst>
                            <a:innerShdw blurRad="50900" dist="38500" dir="13500000">
                              <a:srgbClr val="000000">
                                <a:alpha val="60000"/>
                              </a:srgbClr>
                            </a:innerShdw>
                          </a:effectLst>
                        </a:rPr>
                        <a:t> Services</a:t>
                      </a:r>
                      <a:endParaRPr lang="en-US" sz="1800" b="1" cap="none" spc="50" dirty="0">
                        <a:ln w="13500">
                          <a:solidFill>
                            <a:schemeClr val="accent1">
                              <a:shade val="2500"/>
                              <a:alpha val="65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tint val="3000"/>
                            <a:alpha val="95000"/>
                          </a:schemeClr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50" dirty="0" smtClean="0">
                          <a:ln w="13500">
                            <a:solidFill>
                              <a:schemeClr val="accent1">
                                <a:shade val="2500"/>
                                <a:alpha val="65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tint val="3000"/>
                              <a:alpha val="95000"/>
                            </a:schemeClr>
                          </a:solidFill>
                          <a:effectLst>
                            <a:innerShdw blurRad="50900" dist="38500" dir="13500000">
                              <a:srgbClr val="000000">
                                <a:alpha val="60000"/>
                              </a:srgbClr>
                            </a:innerShdw>
                          </a:effectLst>
                        </a:rPr>
                        <a:t>Community Services</a:t>
                      </a:r>
                      <a:endParaRPr lang="en-US" sz="1800" b="1" cap="none" spc="50" dirty="0">
                        <a:ln w="13500">
                          <a:solidFill>
                            <a:schemeClr val="accent1">
                              <a:shade val="2500"/>
                              <a:alpha val="65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tint val="3000"/>
                            <a:alpha val="95000"/>
                          </a:schemeClr>
                        </a:solidFill>
                        <a:effectLst>
                          <a:innerShdw blurRad="50900" dist="38500" dir="13500000">
                            <a:srgbClr val="000000">
                              <a:alpha val="60000"/>
                            </a:srgbClr>
                          </a:inn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Actively</a:t>
                      </a:r>
                      <a:r>
                        <a:rPr lang="en-US" sz="1200" baseline="0" dirty="0" smtClean="0"/>
                        <a:t> linking producers to markets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On-farm pick up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Production and post-harvest handling training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Business management services and guidance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Value-added product development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Food safety and GAP training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Liability insurance</a:t>
                      </a:r>
                      <a:endParaRPr lang="en-US" sz="1200" dirty="0" smtClean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Aggregation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Distribution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Brokering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Branding and market development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Packaging and repacking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Light</a:t>
                      </a:r>
                      <a:r>
                        <a:rPr lang="en-US" sz="1200" baseline="0" dirty="0" smtClean="0"/>
                        <a:t> processing (trimming, cutting, freezing)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Product Storage</a:t>
                      </a:r>
                      <a:endParaRPr lang="en-US" sz="1200" dirty="0" smtClean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“Buy</a:t>
                      </a:r>
                      <a:r>
                        <a:rPr lang="en-US" sz="1200" baseline="0" dirty="0" smtClean="0"/>
                        <a:t> Local” campaigns </a:t>
                      </a:r>
                      <a:endParaRPr lang="en-US" sz="1200" dirty="0" smtClean="0"/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dirty="0" smtClean="0"/>
                        <a:t>Distributing</a:t>
                      </a:r>
                      <a:r>
                        <a:rPr lang="en-US" sz="1200" baseline="0" dirty="0" smtClean="0"/>
                        <a:t> to “food deserts”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Food bank donations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Health screenings, cooking demonstrations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SNAP redemptions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Educational programs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200" baseline="0" dirty="0" smtClean="0"/>
                        <a:t>Youth and community employment opportunities</a:t>
                      </a:r>
                      <a:endParaRPr lang="en-US" sz="1400" dirty="0" smtClean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8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382000" cy="685800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90000"/>
              </a:lnSpc>
              <a:buClr>
                <a:srgbClr val="A91E07"/>
              </a:buClr>
              <a:buNone/>
            </a:pPr>
            <a:r>
              <a:rPr lang="en-US" sz="3200" b="1" cap="small" dirty="0" smtClean="0">
                <a:latin typeface="+mj-lt"/>
              </a:rPr>
              <a:t>Defining Characteristics</a:t>
            </a:r>
            <a:endParaRPr lang="en-US" sz="3200" b="1" cap="small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228600" y="1828800"/>
            <a:ext cx="8382000" cy="4267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A91E07"/>
              </a:buClr>
              <a:buFont typeface="Wingdings" pitchFamily="2" charset="2"/>
              <a:buChar char="ü"/>
            </a:pPr>
            <a:r>
              <a:rPr lang="en-US" sz="2000" dirty="0"/>
              <a:t>Carrying out or coordinating the aggregation, distribution, and marketing of locally/regionally produced product </a:t>
            </a:r>
            <a:r>
              <a:rPr lang="en-US" sz="2000" b="1" dirty="0"/>
              <a:t>from </a:t>
            </a:r>
            <a:r>
              <a:rPr lang="en-US" sz="2000" b="1" i="1" dirty="0"/>
              <a:t>multiple producers </a:t>
            </a:r>
            <a:r>
              <a:rPr lang="en-US" sz="2000" b="1" dirty="0"/>
              <a:t>to </a:t>
            </a:r>
            <a:r>
              <a:rPr lang="en-US" sz="2000" b="1" i="1" dirty="0"/>
              <a:t>multiple markets</a:t>
            </a:r>
            <a:r>
              <a:rPr lang="en-US" sz="2000" b="1" dirty="0"/>
              <a:t>.</a:t>
            </a:r>
          </a:p>
          <a:p>
            <a:pPr>
              <a:lnSpc>
                <a:spcPct val="90000"/>
              </a:lnSpc>
              <a:buClr>
                <a:srgbClr val="A91E07"/>
              </a:buClr>
              <a:buFont typeface="Wingdings" pitchFamily="2" charset="2"/>
              <a:buChar char="ü"/>
            </a:pPr>
            <a:endParaRPr lang="en-US" sz="1300" b="1" dirty="0"/>
          </a:p>
          <a:p>
            <a:pPr lvl="0">
              <a:buClr>
                <a:srgbClr val="A91E07"/>
              </a:buClr>
              <a:buFont typeface="Wingdings" pitchFamily="2" charset="2"/>
              <a:buChar char="ü"/>
            </a:pPr>
            <a:r>
              <a:rPr lang="en-US" sz="2000" b="1" i="1" dirty="0"/>
              <a:t>Committed to buying from small to mid-sized local producers </a:t>
            </a:r>
            <a:r>
              <a:rPr lang="en-US" sz="2000" dirty="0"/>
              <a:t>whenever possible and considers these producers as core to their business model.</a:t>
            </a:r>
          </a:p>
          <a:p>
            <a:pPr lvl="0">
              <a:buClr>
                <a:srgbClr val="A91E07"/>
              </a:buClr>
              <a:buFont typeface="Wingdings" pitchFamily="2" charset="2"/>
              <a:buChar char="ü"/>
            </a:pPr>
            <a:endParaRPr lang="en-US" sz="1300" dirty="0"/>
          </a:p>
          <a:p>
            <a:pPr lvl="0">
              <a:buClr>
                <a:srgbClr val="A91E07"/>
              </a:buClr>
              <a:buFont typeface="Wingdings" pitchFamily="2" charset="2"/>
              <a:buChar char="ü"/>
            </a:pPr>
            <a:r>
              <a:rPr lang="en-US" sz="2000" b="1" i="1" dirty="0"/>
              <a:t>Utilizing one or more product differentiation strategies </a:t>
            </a:r>
            <a:r>
              <a:rPr lang="en-US" sz="2000" dirty="0"/>
              <a:t>(e.g. identity preservation, </a:t>
            </a:r>
            <a:r>
              <a:rPr lang="en-US" sz="2000" dirty="0" smtClean="0"/>
              <a:t>local, group </a:t>
            </a:r>
            <a:r>
              <a:rPr lang="en-US" sz="2000" dirty="0"/>
              <a:t>branding, sustainable production practices, etc</a:t>
            </a:r>
            <a:r>
              <a:rPr lang="en-US" sz="2000" dirty="0" smtClean="0"/>
              <a:t>.)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pPr lvl="0">
              <a:buClr>
                <a:srgbClr val="A91E07"/>
              </a:buClr>
              <a:buFont typeface="Wingdings" pitchFamily="2" charset="2"/>
              <a:buChar char="ü"/>
            </a:pPr>
            <a:endParaRPr lang="en-US" sz="1300" dirty="0"/>
          </a:p>
          <a:p>
            <a:pPr lvl="0">
              <a:buClr>
                <a:srgbClr val="A91E07"/>
              </a:buClr>
              <a:buFont typeface="Wingdings" pitchFamily="2" charset="2"/>
              <a:buChar char="ü"/>
            </a:pPr>
            <a:r>
              <a:rPr lang="en-US" sz="2000" b="1" i="1" dirty="0"/>
              <a:t>Working closely with producers </a:t>
            </a:r>
            <a:r>
              <a:rPr lang="en-US" sz="2000" dirty="0"/>
              <a:t>to ensure they can meet buyer requirements by either </a:t>
            </a:r>
            <a:r>
              <a:rPr lang="en-US" sz="2000" b="1" dirty="0"/>
              <a:t>providing direct technical assistance </a:t>
            </a:r>
            <a:r>
              <a:rPr lang="en-US" sz="2000" dirty="0"/>
              <a:t>or finding partners that can provide this technical assistance.</a:t>
            </a:r>
          </a:p>
          <a:p>
            <a:pPr lvl="0">
              <a:buClr>
                <a:srgbClr val="A91E07"/>
              </a:buClr>
              <a:buFont typeface="Wingdings" pitchFamily="2" charset="2"/>
              <a:buChar char="ü"/>
            </a:pPr>
            <a:endParaRPr lang="en-US" sz="1300" dirty="0"/>
          </a:p>
          <a:p>
            <a:pPr lvl="0">
              <a:buClr>
                <a:srgbClr val="A91E07"/>
              </a:buClr>
              <a:buFont typeface="Wingdings" pitchFamily="2" charset="2"/>
              <a:buChar char="ü"/>
            </a:pPr>
            <a:r>
              <a:rPr lang="en-US" sz="2000" b="1" i="1" dirty="0"/>
              <a:t>Aiming to be both financially viable and have positive economic, social, and/or environmental impacts </a:t>
            </a:r>
            <a:r>
              <a:rPr lang="en-US" sz="2000" dirty="0"/>
              <a:t>within their respective communities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5925234"/>
            <a:ext cx="65532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Over 60% of all food hubs have operational commitments to equity, increasing food access, and/or community development. </a:t>
            </a:r>
          </a:p>
        </p:txBody>
      </p:sp>
    </p:spTree>
    <p:extLst>
      <p:ext uri="{BB962C8B-B14F-4D97-AF65-F5344CB8AC3E}">
        <p14:creationId xmlns:p14="http://schemas.microsoft.com/office/powerpoint/2010/main" val="5658873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1295400" y="971549"/>
          <a:ext cx="6419850" cy="421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29039" y="5335424"/>
            <a:ext cx="5600700" cy="5078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prstClr val="black"/>
                </a:solidFill>
                <a:latin typeface="Calibri"/>
              </a:rPr>
              <a:t>At least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120 food hubs have started in the past five years (2008-2012), as well as 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at least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64 in the past three years (2010-2012)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5955323"/>
            <a:ext cx="617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prstClr val="black"/>
                </a:solidFill>
                <a:latin typeface="Calibri"/>
              </a:rPr>
              <a:t>*Based on a working list of 237 food hubs identified by the NGFN Food Hub Collaboration (June 2013)</a:t>
            </a:r>
          </a:p>
        </p:txBody>
      </p:sp>
      <p:pic>
        <p:nvPicPr>
          <p:cNvPr id="5" name="Picture 4" descr="USDA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3877" y="5843255"/>
            <a:ext cx="526503" cy="36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blue_logo_bu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472" y="5843255"/>
            <a:ext cx="44172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21091493">
            <a:off x="7834001" y="1242751"/>
            <a:ext cx="10617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79646">
                    <a:lumMod val="75000"/>
                  </a:srgbClr>
                </a:solidFill>
                <a:latin typeface="Arial Black" panose="020B0A04020102020204" pitchFamily="34" charset="0"/>
              </a:rPr>
              <a:t>Over 300 in 2014</a:t>
            </a:r>
          </a:p>
        </p:txBody>
      </p:sp>
    </p:spTree>
    <p:extLst>
      <p:ext uri="{BB962C8B-B14F-4D97-AF65-F5344CB8AC3E}">
        <p14:creationId xmlns:p14="http://schemas.microsoft.com/office/powerpoint/2010/main" val="34818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Food Hubs 2013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1219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378691"/>
            <a:ext cx="8724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  <a:latin typeface="Calibri"/>
              </a:rPr>
              <a:t>Based </a:t>
            </a:r>
            <a:r>
              <a:rPr lang="en-US" sz="1600" i="1" dirty="0">
                <a:solidFill>
                  <a:srgbClr val="0070C0"/>
                </a:solidFill>
                <a:latin typeface="Calibri"/>
              </a:rPr>
              <a:t>on a working list of </a:t>
            </a:r>
            <a:r>
              <a:rPr lang="en-US" sz="1600" i="1" dirty="0" smtClean="0">
                <a:solidFill>
                  <a:srgbClr val="0070C0"/>
                </a:solidFill>
                <a:latin typeface="Calibri"/>
              </a:rPr>
              <a:t>239 active </a:t>
            </a:r>
            <a:r>
              <a:rPr lang="en-US" sz="1600" i="1" dirty="0">
                <a:solidFill>
                  <a:srgbClr val="0070C0"/>
                </a:solidFill>
                <a:latin typeface="Calibri"/>
              </a:rPr>
              <a:t>regional food hubs identified by the NGFN Food Hub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21770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91297" y="2386011"/>
            <a:ext cx="8382000" cy="4267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Over 300 and growing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33% B-B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28% B-C </a:t>
            </a:r>
            <a:r>
              <a:rPr lang="en-US" sz="2400" u="sng" dirty="0"/>
              <a:t>and</a:t>
            </a:r>
            <a:r>
              <a:rPr lang="en-US" sz="2400" dirty="0"/>
              <a:t> to B-B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48% for-profits, 20% coops, &amp; 27% not for profits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62</a:t>
            </a:r>
            <a:r>
              <a:rPr lang="en-US" sz="2400" dirty="0"/>
              <a:t>% </a:t>
            </a:r>
            <a:r>
              <a:rPr lang="en-US" sz="2400" dirty="0" smtClean="0"/>
              <a:t>less </a:t>
            </a:r>
            <a:r>
              <a:rPr lang="en-US" sz="2400" dirty="0"/>
              <a:t>than 6 years </a:t>
            </a:r>
            <a:r>
              <a:rPr lang="en-US" sz="2400" dirty="0" smtClean="0"/>
              <a:t>old, 23% 6-15 years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Diverse product lines; most revenue from produce &amp; proteins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Typically 40 farmer suppliers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60% of a </a:t>
            </a:r>
            <a:r>
              <a:rPr lang="en-US" sz="2400" dirty="0" smtClean="0"/>
              <a:t>gross </a:t>
            </a:r>
            <a:r>
              <a:rPr lang="en-US" sz="2400" dirty="0"/>
              <a:t>sales </a:t>
            </a:r>
            <a:r>
              <a:rPr lang="en-US" sz="2400" dirty="0" smtClean="0"/>
              <a:t>from </a:t>
            </a:r>
            <a:r>
              <a:rPr lang="en-US" sz="2400" dirty="0"/>
              <a:t>small and mid-sized </a:t>
            </a:r>
            <a:r>
              <a:rPr lang="en-US" sz="2400" dirty="0" smtClean="0"/>
              <a:t>farms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5638800" y="1295400"/>
            <a:ext cx="2743200" cy="2590800"/>
            <a:chOff x="2013743" y="1437680"/>
            <a:chExt cx="5016500" cy="5089545"/>
          </a:xfrm>
        </p:grpSpPr>
        <p:pic>
          <p:nvPicPr>
            <p:cNvPr id="5" name="Picture 10" descr="MC900295988[1]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499" r="22498"/>
            <a:stretch>
              <a:fillRect/>
            </a:stretch>
          </p:blipFill>
          <p:spPr bwMode="auto">
            <a:xfrm>
              <a:off x="2013743" y="3923705"/>
              <a:ext cx="1577975" cy="2089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939654" y="1437680"/>
              <a:ext cx="4090589" cy="5089545"/>
              <a:chOff x="2939654" y="1437680"/>
              <a:chExt cx="4090589" cy="5089545"/>
            </a:xfrm>
          </p:grpSpPr>
          <p:pic>
            <p:nvPicPr>
              <p:cNvPr id="7" name="Picture 8" descr="MC900310274[1]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8406" y="1437680"/>
                <a:ext cx="1406525" cy="187007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939654" y="3020218"/>
                <a:ext cx="4090589" cy="3507007"/>
                <a:chOff x="2939654" y="3020218"/>
                <a:chExt cx="4090589" cy="3507007"/>
              </a:xfrm>
            </p:grpSpPr>
            <p:pic>
              <p:nvPicPr>
                <p:cNvPr id="9" name="Picture 9" descr="MC900089312[1]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681" y="3923704"/>
                  <a:ext cx="2214562" cy="1831975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0" name="AutoShape 12"/>
                <p:cNvCxnSpPr>
                  <a:cxnSpLocks noChangeShapeType="1"/>
                </p:cNvCxnSpPr>
                <p:nvPr/>
              </p:nvCxnSpPr>
              <p:spPr bwMode="auto">
                <a:xfrm>
                  <a:off x="5244305" y="3020218"/>
                  <a:ext cx="808038" cy="813991"/>
                </a:xfrm>
                <a:prstGeom prst="straightConnector1">
                  <a:avLst/>
                </a:prstGeom>
                <a:noFill/>
                <a:ln w="50800">
                  <a:solidFill>
                    <a:schemeClr val="accent3">
                      <a:lumMod val="75000"/>
                    </a:schemeClr>
                  </a:solidFill>
                  <a:round/>
                  <a:headEnd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" name="AutoShape 13"/>
                <p:cNvCxnSpPr>
                  <a:cxnSpLocks noChangeShapeType="1"/>
                </p:cNvCxnSpPr>
                <p:nvPr/>
              </p:nvCxnSpPr>
              <p:spPr bwMode="auto">
                <a:xfrm flipH="1">
                  <a:off x="3766343" y="4377730"/>
                  <a:ext cx="533400" cy="685800"/>
                </a:xfrm>
                <a:prstGeom prst="straightConnector1">
                  <a:avLst/>
                </a:prstGeom>
                <a:noFill/>
                <a:ln w="50800">
                  <a:solidFill>
                    <a:schemeClr val="accent3">
                      <a:lumMod val="75000"/>
                    </a:schemeClr>
                  </a:solidFill>
                  <a:round/>
                  <a:headEnd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" name="AutoShape 14"/>
                <p:cNvCxnSpPr>
                  <a:cxnSpLocks noChangeShapeType="1"/>
                </p:cNvCxnSpPr>
                <p:nvPr/>
              </p:nvCxnSpPr>
              <p:spPr bwMode="auto">
                <a:xfrm>
                  <a:off x="4299743" y="4368205"/>
                  <a:ext cx="438150" cy="695325"/>
                </a:xfrm>
                <a:prstGeom prst="straightConnector1">
                  <a:avLst/>
                </a:prstGeom>
                <a:noFill/>
                <a:ln w="50800">
                  <a:solidFill>
                    <a:schemeClr val="accent3">
                      <a:lumMod val="75000"/>
                    </a:schemeClr>
                  </a:solidFill>
                  <a:round/>
                  <a:headEnd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" name="AutoShape 15"/>
                <p:cNvCxnSpPr>
                  <a:cxnSpLocks noChangeShapeType="1"/>
                </p:cNvCxnSpPr>
                <p:nvPr/>
              </p:nvCxnSpPr>
              <p:spPr bwMode="auto">
                <a:xfrm>
                  <a:off x="4299743" y="3263305"/>
                  <a:ext cx="0" cy="1104900"/>
                </a:xfrm>
                <a:prstGeom prst="straightConnector1">
                  <a:avLst/>
                </a:prstGeom>
                <a:noFill/>
                <a:ln w="50800">
                  <a:solidFill>
                    <a:schemeClr val="accent3">
                      <a:lumMod val="75000"/>
                    </a:schemeClr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4" name="AutoShape 12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39654" y="3020218"/>
                  <a:ext cx="652064" cy="942182"/>
                </a:xfrm>
                <a:prstGeom prst="straightConnector1">
                  <a:avLst/>
                </a:prstGeom>
                <a:noFill/>
                <a:ln w="50800">
                  <a:solidFill>
                    <a:schemeClr val="accent3">
                      <a:lumMod val="75000"/>
                    </a:schemeClr>
                  </a:solidFill>
                  <a:round/>
                  <a:headEnd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3810000" y="5144868"/>
                  <a:ext cx="914399" cy="1382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18" name="Footer Placeholder 3"/>
          <p:cNvSpPr txBox="1">
            <a:spLocks/>
          </p:cNvSpPr>
          <p:nvPr/>
        </p:nvSpPr>
        <p:spPr>
          <a:xfrm>
            <a:off x="1676400" y="6193268"/>
            <a:ext cx="7096897" cy="35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332823"/>
                </a:solidFill>
              </a:rPr>
              <a:t>National Food Hub Survey 2013, MSU Center for Regional Food Systems &amp; The Wallace Center at Winrock Int.</a:t>
            </a:r>
            <a:endParaRPr lang="en-US" sz="1100" dirty="0">
              <a:solidFill>
                <a:srgbClr val="3328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828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2822</Words>
  <Application>Microsoft Office PowerPoint</Application>
  <PresentationFormat>On-screen Show (4:3)</PresentationFormat>
  <Paragraphs>554</Paragraphs>
  <Slides>47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  <vt:variant>
        <vt:lpstr>Custom Shows</vt:lpstr>
      </vt:variant>
      <vt:variant>
        <vt:i4>1</vt:i4>
      </vt:variant>
    </vt:vector>
  </HeadingPairs>
  <TitlesOfParts>
    <vt:vector size="50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Hubs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Growing Local/Regional 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FMI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E. McDonnell  (FMI)</dc:creator>
  <cp:lastModifiedBy>Teena M. Pham  (FMI)</cp:lastModifiedBy>
  <cp:revision>23</cp:revision>
  <dcterms:created xsi:type="dcterms:W3CDTF">2013-06-18T13:13:33Z</dcterms:created>
  <dcterms:modified xsi:type="dcterms:W3CDTF">2014-08-20T16:19:37Z</dcterms:modified>
</cp:coreProperties>
</file>