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77" r:id="rId3"/>
    <p:sldMasterId id="2147483690" r:id="rId4"/>
    <p:sldMasterId id="2147483703" r:id="rId5"/>
    <p:sldMasterId id="2147483715" r:id="rId6"/>
  </p:sldMasterIdLst>
  <p:notesMasterIdLst>
    <p:notesMasterId r:id="rId61"/>
  </p:notesMasterIdLst>
  <p:sldIdLst>
    <p:sldId id="256"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312" r:id="rId39"/>
    <p:sldId id="313" r:id="rId40"/>
    <p:sldId id="314" r:id="rId41"/>
    <p:sldId id="315" r:id="rId42"/>
    <p:sldId id="316" r:id="rId43"/>
    <p:sldId id="317" r:id="rId44"/>
    <p:sldId id="318" r:id="rId45"/>
    <p:sldId id="319" r:id="rId46"/>
    <p:sldId id="320" r:id="rId47"/>
    <p:sldId id="321" r:id="rId48"/>
    <p:sldId id="322" r:id="rId49"/>
    <p:sldId id="323" r:id="rId50"/>
    <p:sldId id="324" r:id="rId51"/>
    <p:sldId id="325" r:id="rId52"/>
    <p:sldId id="326" r:id="rId53"/>
    <p:sldId id="327" r:id="rId54"/>
    <p:sldId id="328" r:id="rId55"/>
    <p:sldId id="329" r:id="rId56"/>
    <p:sldId id="330" r:id="rId57"/>
    <p:sldId id="331" r:id="rId58"/>
    <p:sldId id="332" r:id="rId59"/>
    <p:sldId id="333" r:id="rId60"/>
  </p:sldIdLst>
  <p:sldSz cx="9144000" cy="6858000" type="screen4x3"/>
  <p:notesSz cx="6858000" cy="9144000"/>
  <p:custShowLst>
    <p:custShow name="Custom Show 1" id="0">
      <p:sldLst>
        <p:sld r:id="rId7"/>
      </p:sldLst>
    </p:custShow>
  </p:custShowLst>
  <p:defaultTex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FD5ED7-2B1F-4C14-BE7E-3BCCC30150FA}" type="doc">
      <dgm:prSet loTypeId="urn:microsoft.com/office/officeart/2005/8/layout/radial1" loCatId="relationship" qsTypeId="urn:microsoft.com/office/officeart/2005/8/quickstyle/simple1" qsCatId="simple" csTypeId="urn:microsoft.com/office/officeart/2005/8/colors/accent1_2" csCatId="accent1" phldr="1"/>
      <dgm:spPr/>
    </dgm:pt>
    <dgm:pt modelId="{42191488-4630-4BC5-95F8-179D89E5ED21}">
      <dgm:prSet custT="1"/>
      <dgm:spPr>
        <a:solidFill>
          <a:srgbClr val="666633"/>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effectLst/>
              <a:latin typeface="Arial" pitchFamily="34" charset="0"/>
            </a:rPr>
            <a:t>Channels</a:t>
          </a:r>
          <a:endParaRPr kumimoji="0" lang="en-US" sz="2000" b="0" i="0" u="none" strike="noStrike" cap="none" normalizeH="0" baseline="0" dirty="0" smtClean="0">
            <a:ln/>
            <a:effectLst/>
            <a:latin typeface="Tahoma" pitchFamily="34" charset="0"/>
          </a:endParaRPr>
        </a:p>
      </dgm:t>
    </dgm:pt>
    <dgm:pt modelId="{88C0DC8D-63C7-4821-ACB0-E2AEFD233F2A}" type="parTrans" cxnId="{98B650E0-0D21-4EBB-8E3E-4809B2A4B198}">
      <dgm:prSet/>
      <dgm:spPr/>
      <dgm:t>
        <a:bodyPr/>
        <a:lstStyle/>
        <a:p>
          <a:endParaRPr lang="en-GB"/>
        </a:p>
      </dgm:t>
    </dgm:pt>
    <dgm:pt modelId="{60A1BCEE-3B20-4F6E-934C-0B71CE5B010C}" type="sibTrans" cxnId="{98B650E0-0D21-4EBB-8E3E-4809B2A4B198}">
      <dgm:prSet/>
      <dgm:spPr/>
      <dgm:t>
        <a:bodyPr/>
        <a:lstStyle/>
        <a:p>
          <a:endParaRPr lang="en-GB"/>
        </a:p>
      </dgm:t>
    </dgm:pt>
    <dgm:pt modelId="{AC434DBC-8BE7-4BFE-AA14-14160CE3643D}">
      <dgm:prSet custT="1"/>
      <dgm:spPr>
        <a:solidFill>
          <a:srgbClr val="666633"/>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effectLst/>
              <a:latin typeface="Arial" pitchFamily="34" charset="0"/>
            </a:rPr>
            <a:t>Local Partnership Advisors</a:t>
          </a:r>
          <a:endParaRPr kumimoji="0" lang="en-US" sz="2000" b="0" i="0" u="none" strike="noStrike" cap="none" normalizeH="0" baseline="0" dirty="0" smtClean="0">
            <a:ln/>
            <a:effectLst/>
            <a:latin typeface="Tahoma" pitchFamily="34" charset="0"/>
          </a:endParaRPr>
        </a:p>
      </dgm:t>
    </dgm:pt>
    <dgm:pt modelId="{A814F4C1-FD01-4CAC-BF5C-DADC46BD6BA2}" type="parTrans" cxnId="{3FE4F1A6-E851-44AA-8818-BE3CE0D3E69B}">
      <dgm:prSet custT="1"/>
      <dgm:spPr>
        <a:ln>
          <a:solidFill>
            <a:srgbClr val="666633"/>
          </a:solidFill>
        </a:ln>
      </dgm:spPr>
      <dgm:t>
        <a:bodyPr/>
        <a:lstStyle/>
        <a:p>
          <a:endParaRPr lang="en-GB" sz="2000"/>
        </a:p>
      </dgm:t>
    </dgm:pt>
    <dgm:pt modelId="{3841CE8F-9805-45A3-A18F-76C7BA8D102E}" type="sibTrans" cxnId="{3FE4F1A6-E851-44AA-8818-BE3CE0D3E69B}">
      <dgm:prSet/>
      <dgm:spPr/>
      <dgm:t>
        <a:bodyPr/>
        <a:lstStyle/>
        <a:p>
          <a:endParaRPr lang="en-GB"/>
        </a:p>
      </dgm:t>
    </dgm:pt>
    <dgm:pt modelId="{DEBC5C3A-D513-4639-A61C-13C6259400C6}">
      <dgm:prSet custT="1"/>
      <dgm:spPr>
        <a:solidFill>
          <a:srgbClr val="666633"/>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effectLst/>
              <a:latin typeface="Tahoma" pitchFamily="34" charset="0"/>
              <a:ea typeface="Tahoma" pitchFamily="34" charset="0"/>
              <a:cs typeface="Tahoma" pitchFamily="34" charset="0"/>
            </a:rPr>
            <a:t>LFHW website</a:t>
          </a:r>
        </a:p>
      </dgm:t>
    </dgm:pt>
    <dgm:pt modelId="{6DC635C6-AAC0-4672-AC4F-C0B2E833CC88}" type="parTrans" cxnId="{802DCA3D-4A73-47AC-87B1-3610E4F56853}">
      <dgm:prSet custT="1"/>
      <dgm:spPr>
        <a:ln>
          <a:solidFill>
            <a:srgbClr val="666633"/>
          </a:solidFill>
        </a:ln>
      </dgm:spPr>
      <dgm:t>
        <a:bodyPr/>
        <a:lstStyle/>
        <a:p>
          <a:endParaRPr lang="en-GB" sz="2000"/>
        </a:p>
      </dgm:t>
    </dgm:pt>
    <dgm:pt modelId="{829177CA-15AC-44D4-8DCA-91ABA4AE835A}" type="sibTrans" cxnId="{802DCA3D-4A73-47AC-87B1-3610E4F56853}">
      <dgm:prSet/>
      <dgm:spPr/>
      <dgm:t>
        <a:bodyPr/>
        <a:lstStyle/>
        <a:p>
          <a:endParaRPr lang="en-GB"/>
        </a:p>
      </dgm:t>
    </dgm:pt>
    <dgm:pt modelId="{E78A593A-7F79-4D2E-8AFB-BCAB3D921F10}">
      <dgm:prSet custT="1"/>
      <dgm:spPr>
        <a:solidFill>
          <a:srgbClr val="666633"/>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effectLst/>
              <a:latin typeface="Tahoma" pitchFamily="34" charset="0"/>
              <a:ea typeface="Tahoma" pitchFamily="34" charset="0"/>
              <a:cs typeface="Tahoma" pitchFamily="34" charset="0"/>
            </a:rPr>
            <a:t>Local authorities</a:t>
          </a:r>
        </a:p>
      </dgm:t>
    </dgm:pt>
    <dgm:pt modelId="{B2C92732-61E9-4707-9923-A925E8A64D98}" type="parTrans" cxnId="{81435FC4-9142-42BA-83A6-2E903A35030F}">
      <dgm:prSet custT="1"/>
      <dgm:spPr>
        <a:ln>
          <a:solidFill>
            <a:srgbClr val="666633"/>
          </a:solidFill>
        </a:ln>
      </dgm:spPr>
      <dgm:t>
        <a:bodyPr/>
        <a:lstStyle/>
        <a:p>
          <a:endParaRPr lang="en-GB" sz="2000"/>
        </a:p>
      </dgm:t>
    </dgm:pt>
    <dgm:pt modelId="{200BB526-BB8F-4AA5-ADB5-455123D0D7F3}" type="sibTrans" cxnId="{81435FC4-9142-42BA-83A6-2E903A35030F}">
      <dgm:prSet/>
      <dgm:spPr/>
      <dgm:t>
        <a:bodyPr/>
        <a:lstStyle/>
        <a:p>
          <a:endParaRPr lang="en-GB"/>
        </a:p>
      </dgm:t>
    </dgm:pt>
    <dgm:pt modelId="{8930E565-9D9F-4F4E-8679-027E741B226C}">
      <dgm:prSet custT="1"/>
      <dgm:spPr>
        <a:solidFill>
          <a:srgbClr val="666633"/>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effectLst/>
              <a:latin typeface="Arial" pitchFamily="34" charset="0"/>
            </a:rPr>
            <a:t>Retailers, brands and industry bodies</a:t>
          </a:r>
          <a:endParaRPr kumimoji="0" lang="en-US" sz="2000" b="0" i="0" u="none" strike="noStrike" cap="none" normalizeH="0" baseline="0" dirty="0" smtClean="0">
            <a:ln/>
            <a:effectLst/>
            <a:latin typeface="Tahoma" pitchFamily="34" charset="0"/>
          </a:endParaRPr>
        </a:p>
      </dgm:t>
    </dgm:pt>
    <dgm:pt modelId="{37F65B72-F845-4145-A165-FB0A19D6C523}" type="parTrans" cxnId="{1C0855D1-31D1-4751-B31E-7368CEEE75AA}">
      <dgm:prSet custT="1"/>
      <dgm:spPr>
        <a:ln>
          <a:solidFill>
            <a:srgbClr val="666633"/>
          </a:solidFill>
        </a:ln>
      </dgm:spPr>
      <dgm:t>
        <a:bodyPr/>
        <a:lstStyle/>
        <a:p>
          <a:endParaRPr lang="en-GB" sz="2000"/>
        </a:p>
      </dgm:t>
    </dgm:pt>
    <dgm:pt modelId="{40D35867-D054-4392-A1C0-555FF021E4A7}" type="sibTrans" cxnId="{1C0855D1-31D1-4751-B31E-7368CEEE75AA}">
      <dgm:prSet/>
      <dgm:spPr/>
      <dgm:t>
        <a:bodyPr/>
        <a:lstStyle/>
        <a:p>
          <a:endParaRPr lang="en-GB"/>
        </a:p>
      </dgm:t>
    </dgm:pt>
    <dgm:pt modelId="{013D3B80-086B-4F01-B336-F3E008AE6E8E}">
      <dgm:prSet custT="1"/>
      <dgm:spPr>
        <a:solidFill>
          <a:srgbClr val="666633"/>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effectLst/>
              <a:latin typeface="Tahoma" pitchFamily="34" charset="0"/>
            </a:rPr>
            <a:t>Campaigning groups e.g. WWF</a:t>
          </a:r>
        </a:p>
      </dgm:t>
    </dgm:pt>
    <dgm:pt modelId="{7347C1C4-7ACD-45A8-AE2A-A8CA8E2D0190}" type="parTrans" cxnId="{DF8B5C04-EBBD-4F2C-BC10-86E3502918D0}">
      <dgm:prSet custT="1"/>
      <dgm:spPr>
        <a:ln>
          <a:solidFill>
            <a:srgbClr val="666633"/>
          </a:solidFill>
        </a:ln>
      </dgm:spPr>
      <dgm:t>
        <a:bodyPr/>
        <a:lstStyle/>
        <a:p>
          <a:endParaRPr lang="en-GB" sz="2000"/>
        </a:p>
      </dgm:t>
    </dgm:pt>
    <dgm:pt modelId="{9ED0258D-10C8-493A-BA86-D5B6017F8BA3}" type="sibTrans" cxnId="{DF8B5C04-EBBD-4F2C-BC10-86E3502918D0}">
      <dgm:prSet/>
      <dgm:spPr/>
      <dgm:t>
        <a:bodyPr/>
        <a:lstStyle/>
        <a:p>
          <a:endParaRPr lang="en-GB"/>
        </a:p>
      </dgm:t>
    </dgm:pt>
    <dgm:pt modelId="{75CF8074-D57A-46D6-89AD-8B8A314820B5}">
      <dgm:prSet custT="1"/>
      <dgm:spPr>
        <a:solidFill>
          <a:srgbClr val="666633"/>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effectLst/>
              <a:latin typeface="Arial" pitchFamily="34" charset="0"/>
            </a:rPr>
            <a:t>Community groups</a:t>
          </a:r>
          <a:endParaRPr kumimoji="0" lang="en-US" sz="2000" b="0" i="0" u="none" strike="noStrike" cap="none" normalizeH="0" baseline="0" dirty="0" smtClean="0">
            <a:ln/>
            <a:effectLst/>
            <a:latin typeface="Tahoma" pitchFamily="34" charset="0"/>
          </a:endParaRPr>
        </a:p>
      </dgm:t>
    </dgm:pt>
    <dgm:pt modelId="{499956CD-CCB6-425D-B4AB-A9C04620C1EC}" type="parTrans" cxnId="{822FEDC8-1525-406B-8661-961270933C94}">
      <dgm:prSet custT="1"/>
      <dgm:spPr>
        <a:ln>
          <a:solidFill>
            <a:srgbClr val="666633"/>
          </a:solidFill>
        </a:ln>
      </dgm:spPr>
      <dgm:t>
        <a:bodyPr/>
        <a:lstStyle/>
        <a:p>
          <a:endParaRPr lang="en-GB" sz="2000"/>
        </a:p>
      </dgm:t>
    </dgm:pt>
    <dgm:pt modelId="{FAE95DE3-58C2-48FF-AFCA-F48D12CD6343}" type="sibTrans" cxnId="{822FEDC8-1525-406B-8661-961270933C94}">
      <dgm:prSet/>
      <dgm:spPr/>
      <dgm:t>
        <a:bodyPr/>
        <a:lstStyle/>
        <a:p>
          <a:endParaRPr lang="en-GB"/>
        </a:p>
      </dgm:t>
    </dgm:pt>
    <dgm:pt modelId="{22D85F72-6338-486A-8E40-686B544EC38E}">
      <dgm:prSet custT="1"/>
      <dgm:spPr>
        <a:solidFill>
          <a:srgbClr val="666633"/>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effectLst/>
              <a:latin typeface="Tahoma" pitchFamily="34" charset="0"/>
            </a:rPr>
            <a:t>Press</a:t>
          </a:r>
        </a:p>
      </dgm:t>
    </dgm:pt>
    <dgm:pt modelId="{E0905132-D933-4B55-B642-9F99C3490728}" type="parTrans" cxnId="{6B4B86E2-A1AC-4F88-BBE9-E1C2CFA920AE}">
      <dgm:prSet custT="1"/>
      <dgm:spPr>
        <a:ln>
          <a:solidFill>
            <a:srgbClr val="666633"/>
          </a:solidFill>
        </a:ln>
      </dgm:spPr>
      <dgm:t>
        <a:bodyPr/>
        <a:lstStyle/>
        <a:p>
          <a:endParaRPr lang="en-GB" sz="2000"/>
        </a:p>
      </dgm:t>
    </dgm:pt>
    <dgm:pt modelId="{4AC1B6F9-8550-4778-B52F-99FEA0CBC6C4}" type="sibTrans" cxnId="{6B4B86E2-A1AC-4F88-BBE9-E1C2CFA920AE}">
      <dgm:prSet/>
      <dgm:spPr/>
      <dgm:t>
        <a:bodyPr/>
        <a:lstStyle/>
        <a:p>
          <a:endParaRPr lang="en-GB"/>
        </a:p>
      </dgm:t>
    </dgm:pt>
    <dgm:pt modelId="{07351714-3E19-4413-9244-E1560C79ECDF}">
      <dgm:prSet custT="1"/>
      <dgm:spPr>
        <a:solidFill>
          <a:srgbClr val="666633"/>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effectLst/>
              <a:latin typeface="Tahoma" pitchFamily="34" charset="0"/>
            </a:rPr>
            <a:t>Lifestyle media</a:t>
          </a:r>
        </a:p>
      </dgm:t>
    </dgm:pt>
    <dgm:pt modelId="{6C66751A-0F10-4B18-B851-6251872839A6}" type="parTrans" cxnId="{01C382F6-12F2-4A53-B9ED-8417F5E21838}">
      <dgm:prSet custT="1"/>
      <dgm:spPr>
        <a:ln>
          <a:solidFill>
            <a:srgbClr val="666633"/>
          </a:solidFill>
        </a:ln>
      </dgm:spPr>
      <dgm:t>
        <a:bodyPr/>
        <a:lstStyle/>
        <a:p>
          <a:endParaRPr lang="en-GB" sz="2000"/>
        </a:p>
      </dgm:t>
    </dgm:pt>
    <dgm:pt modelId="{BFC9B923-E7B5-4200-95FB-45CB4B92AE90}" type="sibTrans" cxnId="{01C382F6-12F2-4A53-B9ED-8417F5E21838}">
      <dgm:prSet/>
      <dgm:spPr/>
      <dgm:t>
        <a:bodyPr/>
        <a:lstStyle/>
        <a:p>
          <a:endParaRPr lang="en-GB"/>
        </a:p>
      </dgm:t>
    </dgm:pt>
    <dgm:pt modelId="{09CD24DB-A3F2-4605-9FF7-62D7D2783CC4}">
      <dgm:prSet custT="1"/>
      <dgm:spPr>
        <a:solidFill>
          <a:srgbClr val="666633"/>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effectLst/>
              <a:latin typeface="Arial" pitchFamily="34" charset="0"/>
            </a:rPr>
            <a:t>PR &amp; word of mouth</a:t>
          </a:r>
          <a:endParaRPr kumimoji="0" lang="en-US" sz="2000" b="0" i="0" u="none" strike="noStrike" cap="none" normalizeH="0" baseline="0" dirty="0" smtClean="0">
            <a:ln/>
            <a:effectLst/>
            <a:latin typeface="Tahoma" pitchFamily="34" charset="0"/>
          </a:endParaRPr>
        </a:p>
      </dgm:t>
    </dgm:pt>
    <dgm:pt modelId="{6C5EF45D-5D31-42F5-A205-C0396075D29F}" type="parTrans" cxnId="{153261E2-4AA1-412D-9172-4B24E03ACC57}">
      <dgm:prSet custT="1"/>
      <dgm:spPr>
        <a:ln>
          <a:solidFill>
            <a:srgbClr val="666633"/>
          </a:solidFill>
        </a:ln>
      </dgm:spPr>
      <dgm:t>
        <a:bodyPr/>
        <a:lstStyle/>
        <a:p>
          <a:endParaRPr lang="en-GB" sz="2000"/>
        </a:p>
      </dgm:t>
    </dgm:pt>
    <dgm:pt modelId="{05ADAD99-18C2-46DE-ACB6-311BF89AD539}" type="sibTrans" cxnId="{153261E2-4AA1-412D-9172-4B24E03ACC57}">
      <dgm:prSet/>
      <dgm:spPr/>
      <dgm:t>
        <a:bodyPr/>
        <a:lstStyle/>
        <a:p>
          <a:endParaRPr lang="en-GB"/>
        </a:p>
      </dgm:t>
    </dgm:pt>
    <dgm:pt modelId="{32C9FF7B-8D0B-45D1-A846-ED380637883D}">
      <dgm:prSet custT="1"/>
      <dgm:spPr>
        <a:solidFill>
          <a:srgbClr val="666633"/>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effectLst/>
              <a:latin typeface="Tahoma" pitchFamily="34" charset="0"/>
            </a:rPr>
            <a:t>Social media</a:t>
          </a:r>
        </a:p>
      </dgm:t>
    </dgm:pt>
    <dgm:pt modelId="{256460D4-CA1B-49AE-B6CB-BEC4D85BA322}" type="parTrans" cxnId="{BCC8A057-EC10-48E2-8D21-60D9A2D0A401}">
      <dgm:prSet custT="1"/>
      <dgm:spPr>
        <a:ln>
          <a:solidFill>
            <a:srgbClr val="666633"/>
          </a:solidFill>
        </a:ln>
      </dgm:spPr>
      <dgm:t>
        <a:bodyPr/>
        <a:lstStyle/>
        <a:p>
          <a:endParaRPr lang="en-GB" sz="2000"/>
        </a:p>
      </dgm:t>
    </dgm:pt>
    <dgm:pt modelId="{D590AC2D-102F-493C-AE84-B76347B2704A}" type="sibTrans" cxnId="{BCC8A057-EC10-48E2-8D21-60D9A2D0A401}">
      <dgm:prSet/>
      <dgm:spPr/>
      <dgm:t>
        <a:bodyPr/>
        <a:lstStyle/>
        <a:p>
          <a:endParaRPr lang="en-GB"/>
        </a:p>
      </dgm:t>
    </dgm:pt>
    <dgm:pt modelId="{32448393-55F8-4998-9D1C-1F1E062B6095}" type="pres">
      <dgm:prSet presAssocID="{14FD5ED7-2B1F-4C14-BE7E-3BCCC30150FA}" presName="cycle" presStyleCnt="0">
        <dgm:presLayoutVars>
          <dgm:chMax val="1"/>
          <dgm:dir/>
          <dgm:animLvl val="ctr"/>
          <dgm:resizeHandles val="exact"/>
        </dgm:presLayoutVars>
      </dgm:prSet>
      <dgm:spPr/>
    </dgm:pt>
    <dgm:pt modelId="{966455E6-F1FF-4DC4-A928-073AFD0AE9E2}" type="pres">
      <dgm:prSet presAssocID="{42191488-4630-4BC5-95F8-179D89E5ED21}" presName="centerShape" presStyleLbl="node0" presStyleIdx="0" presStyleCnt="1" custScaleX="133775" custScaleY="132934"/>
      <dgm:spPr/>
      <dgm:t>
        <a:bodyPr/>
        <a:lstStyle/>
        <a:p>
          <a:endParaRPr lang="en-GB"/>
        </a:p>
      </dgm:t>
    </dgm:pt>
    <dgm:pt modelId="{FE5D9B75-0610-4F8B-B2EA-069450203ED1}" type="pres">
      <dgm:prSet presAssocID="{A814F4C1-FD01-4CAC-BF5C-DADC46BD6BA2}" presName="Name9" presStyleLbl="parChTrans1D2" presStyleIdx="0" presStyleCnt="10" custScaleX="2000000" custScaleY="132932"/>
      <dgm:spPr/>
      <dgm:t>
        <a:bodyPr/>
        <a:lstStyle/>
        <a:p>
          <a:endParaRPr lang="en-GB"/>
        </a:p>
      </dgm:t>
    </dgm:pt>
    <dgm:pt modelId="{776B1636-C5AB-40A7-9E7E-409930FC86DE}" type="pres">
      <dgm:prSet presAssocID="{A814F4C1-FD01-4CAC-BF5C-DADC46BD6BA2}" presName="connTx" presStyleLbl="parChTrans1D2" presStyleIdx="0" presStyleCnt="10"/>
      <dgm:spPr/>
      <dgm:t>
        <a:bodyPr/>
        <a:lstStyle/>
        <a:p>
          <a:endParaRPr lang="en-GB"/>
        </a:p>
      </dgm:t>
    </dgm:pt>
    <dgm:pt modelId="{377BD7B8-A78E-484A-9113-8C490FF5D8AA}" type="pres">
      <dgm:prSet presAssocID="{AC434DBC-8BE7-4BFE-AA14-14160CE3643D}" presName="node" presStyleLbl="node1" presStyleIdx="0" presStyleCnt="10" custScaleX="145324" custScaleY="148895" custRadScaleRad="88537" custRadScaleInc="2614">
        <dgm:presLayoutVars>
          <dgm:bulletEnabled val="1"/>
        </dgm:presLayoutVars>
      </dgm:prSet>
      <dgm:spPr/>
      <dgm:t>
        <a:bodyPr/>
        <a:lstStyle/>
        <a:p>
          <a:endParaRPr lang="en-GB"/>
        </a:p>
      </dgm:t>
    </dgm:pt>
    <dgm:pt modelId="{3EB3C907-CB7B-4399-813B-DBD19781E607}" type="pres">
      <dgm:prSet presAssocID="{6DC635C6-AAC0-4672-AC4F-C0B2E833CC88}" presName="Name9" presStyleLbl="parChTrans1D2" presStyleIdx="1" presStyleCnt="10" custScaleX="2000000" custScaleY="132932"/>
      <dgm:spPr/>
      <dgm:t>
        <a:bodyPr/>
        <a:lstStyle/>
        <a:p>
          <a:endParaRPr lang="en-GB"/>
        </a:p>
      </dgm:t>
    </dgm:pt>
    <dgm:pt modelId="{EFED4F50-8426-4BEA-BB89-7D77BE2E8859}" type="pres">
      <dgm:prSet presAssocID="{6DC635C6-AAC0-4672-AC4F-C0B2E833CC88}" presName="connTx" presStyleLbl="parChTrans1D2" presStyleIdx="1" presStyleCnt="10"/>
      <dgm:spPr/>
      <dgm:t>
        <a:bodyPr/>
        <a:lstStyle/>
        <a:p>
          <a:endParaRPr lang="en-GB"/>
        </a:p>
      </dgm:t>
    </dgm:pt>
    <dgm:pt modelId="{49AEE042-1842-4F2B-A0F3-4C01CA16410B}" type="pres">
      <dgm:prSet presAssocID="{DEBC5C3A-D513-4639-A61C-13C6259400C6}" presName="node" presStyleLbl="node1" presStyleIdx="1" presStyleCnt="10" custScaleX="133775" custScaleY="132934" custRadScaleRad="101921" custRadScaleInc="8118">
        <dgm:presLayoutVars>
          <dgm:bulletEnabled val="1"/>
        </dgm:presLayoutVars>
      </dgm:prSet>
      <dgm:spPr/>
      <dgm:t>
        <a:bodyPr/>
        <a:lstStyle/>
        <a:p>
          <a:endParaRPr lang="en-GB"/>
        </a:p>
      </dgm:t>
    </dgm:pt>
    <dgm:pt modelId="{E4D2C301-B127-42C2-B00D-7D06F55C1DA4}" type="pres">
      <dgm:prSet presAssocID="{B2C92732-61E9-4707-9923-A925E8A64D98}" presName="Name9" presStyleLbl="parChTrans1D2" presStyleIdx="2" presStyleCnt="10" custScaleX="2000000" custScaleY="132932"/>
      <dgm:spPr/>
      <dgm:t>
        <a:bodyPr/>
        <a:lstStyle/>
        <a:p>
          <a:endParaRPr lang="en-GB"/>
        </a:p>
      </dgm:t>
    </dgm:pt>
    <dgm:pt modelId="{1694E564-B99F-4F9D-B8A5-CA81FBDA14F4}" type="pres">
      <dgm:prSet presAssocID="{B2C92732-61E9-4707-9923-A925E8A64D98}" presName="connTx" presStyleLbl="parChTrans1D2" presStyleIdx="2" presStyleCnt="10"/>
      <dgm:spPr/>
      <dgm:t>
        <a:bodyPr/>
        <a:lstStyle/>
        <a:p>
          <a:endParaRPr lang="en-GB"/>
        </a:p>
      </dgm:t>
    </dgm:pt>
    <dgm:pt modelId="{9AC97830-CE3A-4B97-9E4B-30CBD8093D60}" type="pres">
      <dgm:prSet presAssocID="{E78A593A-7F79-4D2E-8AFB-BCAB3D921F10}" presName="node" presStyleLbl="node1" presStyleIdx="2" presStyleCnt="10" custScaleX="133775" custScaleY="132934">
        <dgm:presLayoutVars>
          <dgm:bulletEnabled val="1"/>
        </dgm:presLayoutVars>
      </dgm:prSet>
      <dgm:spPr/>
      <dgm:t>
        <a:bodyPr/>
        <a:lstStyle/>
        <a:p>
          <a:endParaRPr lang="en-GB"/>
        </a:p>
      </dgm:t>
    </dgm:pt>
    <dgm:pt modelId="{5DD4B6AC-0B84-4703-8EC2-B4C6591DF6A2}" type="pres">
      <dgm:prSet presAssocID="{37F65B72-F845-4145-A165-FB0A19D6C523}" presName="Name9" presStyleLbl="parChTrans1D2" presStyleIdx="3" presStyleCnt="10" custScaleX="2000000" custScaleY="132932"/>
      <dgm:spPr/>
      <dgm:t>
        <a:bodyPr/>
        <a:lstStyle/>
        <a:p>
          <a:endParaRPr lang="en-GB"/>
        </a:p>
      </dgm:t>
    </dgm:pt>
    <dgm:pt modelId="{E5A64484-28B6-47C6-95A1-95CB73508166}" type="pres">
      <dgm:prSet presAssocID="{37F65B72-F845-4145-A165-FB0A19D6C523}" presName="connTx" presStyleLbl="parChTrans1D2" presStyleIdx="3" presStyleCnt="10"/>
      <dgm:spPr/>
      <dgm:t>
        <a:bodyPr/>
        <a:lstStyle/>
        <a:p>
          <a:endParaRPr lang="en-GB"/>
        </a:p>
      </dgm:t>
    </dgm:pt>
    <dgm:pt modelId="{89FE92BC-EF16-4812-9267-7F313F45139B}" type="pres">
      <dgm:prSet presAssocID="{8930E565-9D9F-4F4E-8679-027E741B226C}" presName="node" presStyleLbl="node1" presStyleIdx="3" presStyleCnt="10" custScaleX="150428" custScaleY="143488" custRadScaleRad="106856" custRadScaleInc="-6613">
        <dgm:presLayoutVars>
          <dgm:bulletEnabled val="1"/>
        </dgm:presLayoutVars>
      </dgm:prSet>
      <dgm:spPr/>
      <dgm:t>
        <a:bodyPr/>
        <a:lstStyle/>
        <a:p>
          <a:endParaRPr lang="en-GB"/>
        </a:p>
      </dgm:t>
    </dgm:pt>
    <dgm:pt modelId="{B587D2B9-0A6F-455D-A4B9-C40C094F5F88}" type="pres">
      <dgm:prSet presAssocID="{7347C1C4-7ACD-45A8-AE2A-A8CA8E2D0190}" presName="Name9" presStyleLbl="parChTrans1D2" presStyleIdx="4" presStyleCnt="10" custScaleX="2000000" custScaleY="132932"/>
      <dgm:spPr/>
      <dgm:t>
        <a:bodyPr/>
        <a:lstStyle/>
        <a:p>
          <a:endParaRPr lang="en-GB"/>
        </a:p>
      </dgm:t>
    </dgm:pt>
    <dgm:pt modelId="{15DB68D4-4617-45F9-BBB3-8C9A419DF000}" type="pres">
      <dgm:prSet presAssocID="{7347C1C4-7ACD-45A8-AE2A-A8CA8E2D0190}" presName="connTx" presStyleLbl="parChTrans1D2" presStyleIdx="4" presStyleCnt="10"/>
      <dgm:spPr/>
      <dgm:t>
        <a:bodyPr/>
        <a:lstStyle/>
        <a:p>
          <a:endParaRPr lang="en-GB"/>
        </a:p>
      </dgm:t>
    </dgm:pt>
    <dgm:pt modelId="{9E005CC8-5B51-4690-8975-F968CD666A4A}" type="pres">
      <dgm:prSet presAssocID="{013D3B80-086B-4F01-B336-F3E008AE6E8E}" presName="node" presStyleLbl="node1" presStyleIdx="4" presStyleCnt="10" custScaleX="160893" custScaleY="145759" custRadScaleRad="104384" custRadScaleInc="-17733">
        <dgm:presLayoutVars>
          <dgm:bulletEnabled val="1"/>
        </dgm:presLayoutVars>
      </dgm:prSet>
      <dgm:spPr/>
      <dgm:t>
        <a:bodyPr/>
        <a:lstStyle/>
        <a:p>
          <a:endParaRPr lang="en-GB"/>
        </a:p>
      </dgm:t>
    </dgm:pt>
    <dgm:pt modelId="{8ECFFEF1-1196-411F-8E8B-4320006D2DF6}" type="pres">
      <dgm:prSet presAssocID="{499956CD-CCB6-425D-B4AB-A9C04620C1EC}" presName="Name9" presStyleLbl="parChTrans1D2" presStyleIdx="5" presStyleCnt="10" custScaleX="2000000" custScaleY="132932"/>
      <dgm:spPr/>
      <dgm:t>
        <a:bodyPr/>
        <a:lstStyle/>
        <a:p>
          <a:endParaRPr lang="en-GB"/>
        </a:p>
      </dgm:t>
    </dgm:pt>
    <dgm:pt modelId="{95214A0D-EE10-46E9-AFF5-EF18F632BF1D}" type="pres">
      <dgm:prSet presAssocID="{499956CD-CCB6-425D-B4AB-A9C04620C1EC}" presName="connTx" presStyleLbl="parChTrans1D2" presStyleIdx="5" presStyleCnt="10"/>
      <dgm:spPr/>
      <dgm:t>
        <a:bodyPr/>
        <a:lstStyle/>
        <a:p>
          <a:endParaRPr lang="en-GB"/>
        </a:p>
      </dgm:t>
    </dgm:pt>
    <dgm:pt modelId="{CA8235E3-81ED-4D24-9145-A7B68E3D3674}" type="pres">
      <dgm:prSet presAssocID="{75CF8074-D57A-46D6-89AD-8B8A314820B5}" presName="node" presStyleLbl="node1" presStyleIdx="5" presStyleCnt="10" custScaleX="145324" custScaleY="144039" custRadScaleRad="89177" custRadScaleInc="-2595">
        <dgm:presLayoutVars>
          <dgm:bulletEnabled val="1"/>
        </dgm:presLayoutVars>
      </dgm:prSet>
      <dgm:spPr/>
      <dgm:t>
        <a:bodyPr/>
        <a:lstStyle/>
        <a:p>
          <a:endParaRPr lang="en-GB"/>
        </a:p>
      </dgm:t>
    </dgm:pt>
    <dgm:pt modelId="{BA19B64E-33A4-47FE-82BC-B2E4CD33105A}" type="pres">
      <dgm:prSet presAssocID="{E0905132-D933-4B55-B642-9F99C3490728}" presName="Name9" presStyleLbl="parChTrans1D2" presStyleIdx="6" presStyleCnt="10" custScaleX="2000000" custScaleY="132932"/>
      <dgm:spPr/>
      <dgm:t>
        <a:bodyPr/>
        <a:lstStyle/>
        <a:p>
          <a:endParaRPr lang="en-GB"/>
        </a:p>
      </dgm:t>
    </dgm:pt>
    <dgm:pt modelId="{8F1585B1-46F5-445B-BF53-A122FEA9BF51}" type="pres">
      <dgm:prSet presAssocID="{E0905132-D933-4B55-B642-9F99C3490728}" presName="connTx" presStyleLbl="parChTrans1D2" presStyleIdx="6" presStyleCnt="10"/>
      <dgm:spPr/>
      <dgm:t>
        <a:bodyPr/>
        <a:lstStyle/>
        <a:p>
          <a:endParaRPr lang="en-GB"/>
        </a:p>
      </dgm:t>
    </dgm:pt>
    <dgm:pt modelId="{E9EFF9CB-1499-4943-B0AC-B2988B7FE1DA}" type="pres">
      <dgm:prSet presAssocID="{22D85F72-6338-486A-8E40-686B544EC38E}" presName="node" presStyleLbl="node1" presStyleIdx="6" presStyleCnt="10" custScaleX="133775" custScaleY="132934" custRadScaleRad="95487" custRadScaleInc="11072">
        <dgm:presLayoutVars>
          <dgm:bulletEnabled val="1"/>
        </dgm:presLayoutVars>
      </dgm:prSet>
      <dgm:spPr/>
      <dgm:t>
        <a:bodyPr/>
        <a:lstStyle/>
        <a:p>
          <a:endParaRPr lang="en-GB"/>
        </a:p>
      </dgm:t>
    </dgm:pt>
    <dgm:pt modelId="{78512389-4470-4740-9889-ED6A7B818C27}" type="pres">
      <dgm:prSet presAssocID="{6C66751A-0F10-4B18-B851-6251872839A6}" presName="Name9" presStyleLbl="parChTrans1D2" presStyleIdx="7" presStyleCnt="10" custScaleX="2000000" custScaleY="132932"/>
      <dgm:spPr/>
      <dgm:t>
        <a:bodyPr/>
        <a:lstStyle/>
        <a:p>
          <a:endParaRPr lang="en-GB"/>
        </a:p>
      </dgm:t>
    </dgm:pt>
    <dgm:pt modelId="{383287F9-C660-4E78-8431-841AFFDF1793}" type="pres">
      <dgm:prSet presAssocID="{6C66751A-0F10-4B18-B851-6251872839A6}" presName="connTx" presStyleLbl="parChTrans1D2" presStyleIdx="7" presStyleCnt="10"/>
      <dgm:spPr/>
      <dgm:t>
        <a:bodyPr/>
        <a:lstStyle/>
        <a:p>
          <a:endParaRPr lang="en-GB"/>
        </a:p>
      </dgm:t>
    </dgm:pt>
    <dgm:pt modelId="{64AA5D95-3805-4EAF-A41C-C641366DCDCF}" type="pres">
      <dgm:prSet presAssocID="{07351714-3E19-4413-9244-E1560C79ECDF}" presName="node" presStyleLbl="node1" presStyleIdx="7" presStyleCnt="10" custScaleX="133775" custScaleY="132934">
        <dgm:presLayoutVars>
          <dgm:bulletEnabled val="1"/>
        </dgm:presLayoutVars>
      </dgm:prSet>
      <dgm:spPr/>
      <dgm:t>
        <a:bodyPr/>
        <a:lstStyle/>
        <a:p>
          <a:endParaRPr lang="en-GB"/>
        </a:p>
      </dgm:t>
    </dgm:pt>
    <dgm:pt modelId="{D51A1CD1-581A-49D6-A803-8CD2074CB5D0}" type="pres">
      <dgm:prSet presAssocID="{6C5EF45D-5D31-42F5-A205-C0396075D29F}" presName="Name9" presStyleLbl="parChTrans1D2" presStyleIdx="8" presStyleCnt="10" custScaleX="2000000" custScaleY="132932"/>
      <dgm:spPr/>
      <dgm:t>
        <a:bodyPr/>
        <a:lstStyle/>
        <a:p>
          <a:endParaRPr lang="en-GB"/>
        </a:p>
      </dgm:t>
    </dgm:pt>
    <dgm:pt modelId="{65B9B50E-205A-405E-9118-EBCA8919558E}" type="pres">
      <dgm:prSet presAssocID="{6C5EF45D-5D31-42F5-A205-C0396075D29F}" presName="connTx" presStyleLbl="parChTrans1D2" presStyleIdx="8" presStyleCnt="10"/>
      <dgm:spPr/>
      <dgm:t>
        <a:bodyPr/>
        <a:lstStyle/>
        <a:p>
          <a:endParaRPr lang="en-GB"/>
        </a:p>
      </dgm:t>
    </dgm:pt>
    <dgm:pt modelId="{9F0B6FCF-86B7-40A4-A79E-2DD6B6D988E9}" type="pres">
      <dgm:prSet presAssocID="{09CD24DB-A3F2-4605-9FF7-62D7D2783CC4}" presName="node" presStyleLbl="node1" presStyleIdx="8" presStyleCnt="10" custScaleX="133775" custScaleY="132934">
        <dgm:presLayoutVars>
          <dgm:bulletEnabled val="1"/>
        </dgm:presLayoutVars>
      </dgm:prSet>
      <dgm:spPr/>
      <dgm:t>
        <a:bodyPr/>
        <a:lstStyle/>
        <a:p>
          <a:endParaRPr lang="en-GB"/>
        </a:p>
      </dgm:t>
    </dgm:pt>
    <dgm:pt modelId="{66C39254-5AAA-4D62-A4B8-989D48B75B4D}" type="pres">
      <dgm:prSet presAssocID="{256460D4-CA1B-49AE-B6CB-BEC4D85BA322}" presName="Name9" presStyleLbl="parChTrans1D2" presStyleIdx="9" presStyleCnt="10" custScaleX="2000000" custScaleY="132932"/>
      <dgm:spPr/>
      <dgm:t>
        <a:bodyPr/>
        <a:lstStyle/>
        <a:p>
          <a:endParaRPr lang="en-GB"/>
        </a:p>
      </dgm:t>
    </dgm:pt>
    <dgm:pt modelId="{BD744C62-5588-43B3-9C9A-4F636845C411}" type="pres">
      <dgm:prSet presAssocID="{256460D4-CA1B-49AE-B6CB-BEC4D85BA322}" presName="connTx" presStyleLbl="parChTrans1D2" presStyleIdx="9" presStyleCnt="10"/>
      <dgm:spPr/>
      <dgm:t>
        <a:bodyPr/>
        <a:lstStyle/>
        <a:p>
          <a:endParaRPr lang="en-GB"/>
        </a:p>
      </dgm:t>
    </dgm:pt>
    <dgm:pt modelId="{C5F7B814-98E1-4B40-8AB1-DC6B8CE92D1D}" type="pres">
      <dgm:prSet presAssocID="{32C9FF7B-8D0B-45D1-A846-ED380637883D}" presName="node" presStyleLbl="node1" presStyleIdx="9" presStyleCnt="10" custScaleX="133775" custScaleY="132934" custRadScaleRad="97371" custRadScaleInc="-12822">
        <dgm:presLayoutVars>
          <dgm:bulletEnabled val="1"/>
        </dgm:presLayoutVars>
      </dgm:prSet>
      <dgm:spPr/>
      <dgm:t>
        <a:bodyPr/>
        <a:lstStyle/>
        <a:p>
          <a:endParaRPr lang="en-GB"/>
        </a:p>
      </dgm:t>
    </dgm:pt>
  </dgm:ptLst>
  <dgm:cxnLst>
    <dgm:cxn modelId="{E75AC995-914E-48D6-93E8-6BB4C1B8E5E3}" type="presOf" srcId="{42191488-4630-4BC5-95F8-179D89E5ED21}" destId="{966455E6-F1FF-4DC4-A928-073AFD0AE9E2}" srcOrd="0" destOrd="0" presId="urn:microsoft.com/office/officeart/2005/8/layout/radial1"/>
    <dgm:cxn modelId="{D8E9FA5C-9CA5-4D21-8AA2-9DAA1193CC0A}" type="presOf" srcId="{E0905132-D933-4B55-B642-9F99C3490728}" destId="{BA19B64E-33A4-47FE-82BC-B2E4CD33105A}" srcOrd="0" destOrd="0" presId="urn:microsoft.com/office/officeart/2005/8/layout/radial1"/>
    <dgm:cxn modelId="{66DF1E69-A1E0-41EA-89B3-91CBC01A2A94}" type="presOf" srcId="{14FD5ED7-2B1F-4C14-BE7E-3BCCC30150FA}" destId="{32448393-55F8-4998-9D1C-1F1E062B6095}" srcOrd="0" destOrd="0" presId="urn:microsoft.com/office/officeart/2005/8/layout/radial1"/>
    <dgm:cxn modelId="{F9F3DFDC-03EB-489B-B2B2-E16C437963B2}" type="presOf" srcId="{6DC635C6-AAC0-4672-AC4F-C0B2E833CC88}" destId="{3EB3C907-CB7B-4399-813B-DBD19781E607}" srcOrd="0" destOrd="0" presId="urn:microsoft.com/office/officeart/2005/8/layout/radial1"/>
    <dgm:cxn modelId="{BCC8A057-EC10-48E2-8D21-60D9A2D0A401}" srcId="{42191488-4630-4BC5-95F8-179D89E5ED21}" destId="{32C9FF7B-8D0B-45D1-A846-ED380637883D}" srcOrd="9" destOrd="0" parTransId="{256460D4-CA1B-49AE-B6CB-BEC4D85BA322}" sibTransId="{D590AC2D-102F-493C-AE84-B76347B2704A}"/>
    <dgm:cxn modelId="{153261E2-4AA1-412D-9172-4B24E03ACC57}" srcId="{42191488-4630-4BC5-95F8-179D89E5ED21}" destId="{09CD24DB-A3F2-4605-9FF7-62D7D2783CC4}" srcOrd="8" destOrd="0" parTransId="{6C5EF45D-5D31-42F5-A205-C0396075D29F}" sibTransId="{05ADAD99-18C2-46DE-ACB6-311BF89AD539}"/>
    <dgm:cxn modelId="{AA4A598E-372B-450E-8CB8-683EF8CF8499}" type="presOf" srcId="{22D85F72-6338-486A-8E40-686B544EC38E}" destId="{E9EFF9CB-1499-4943-B0AC-B2988B7FE1DA}" srcOrd="0" destOrd="0" presId="urn:microsoft.com/office/officeart/2005/8/layout/radial1"/>
    <dgm:cxn modelId="{5B8DD615-CCF0-4EA8-854B-B27D26FA3DF1}" type="presOf" srcId="{6C66751A-0F10-4B18-B851-6251872839A6}" destId="{78512389-4470-4740-9889-ED6A7B818C27}" srcOrd="0" destOrd="0" presId="urn:microsoft.com/office/officeart/2005/8/layout/radial1"/>
    <dgm:cxn modelId="{6B4B86E2-A1AC-4F88-BBE9-E1C2CFA920AE}" srcId="{42191488-4630-4BC5-95F8-179D89E5ED21}" destId="{22D85F72-6338-486A-8E40-686B544EC38E}" srcOrd="6" destOrd="0" parTransId="{E0905132-D933-4B55-B642-9F99C3490728}" sibTransId="{4AC1B6F9-8550-4778-B52F-99FEA0CBC6C4}"/>
    <dgm:cxn modelId="{822FEDC8-1525-406B-8661-961270933C94}" srcId="{42191488-4630-4BC5-95F8-179D89E5ED21}" destId="{75CF8074-D57A-46D6-89AD-8B8A314820B5}" srcOrd="5" destOrd="0" parTransId="{499956CD-CCB6-425D-B4AB-A9C04620C1EC}" sibTransId="{FAE95DE3-58C2-48FF-AFCA-F48D12CD6343}"/>
    <dgm:cxn modelId="{7FC9CA6D-F019-4593-9792-20D1FD395C88}" type="presOf" srcId="{AC434DBC-8BE7-4BFE-AA14-14160CE3643D}" destId="{377BD7B8-A78E-484A-9113-8C490FF5D8AA}" srcOrd="0" destOrd="0" presId="urn:microsoft.com/office/officeart/2005/8/layout/radial1"/>
    <dgm:cxn modelId="{0CE7D7B0-5CE5-4681-9270-EB492D772EC7}" type="presOf" srcId="{256460D4-CA1B-49AE-B6CB-BEC4D85BA322}" destId="{BD744C62-5588-43B3-9C9A-4F636845C411}" srcOrd="1" destOrd="0" presId="urn:microsoft.com/office/officeart/2005/8/layout/radial1"/>
    <dgm:cxn modelId="{C683A37D-0E5D-4F13-ACC9-B36F59001DB4}" type="presOf" srcId="{499956CD-CCB6-425D-B4AB-A9C04620C1EC}" destId="{8ECFFEF1-1196-411F-8E8B-4320006D2DF6}" srcOrd="0" destOrd="0" presId="urn:microsoft.com/office/officeart/2005/8/layout/radial1"/>
    <dgm:cxn modelId="{EA9DE418-25B6-4068-9375-80652FC42219}" type="presOf" srcId="{7347C1C4-7ACD-45A8-AE2A-A8CA8E2D0190}" destId="{15DB68D4-4617-45F9-BBB3-8C9A419DF000}" srcOrd="1" destOrd="0" presId="urn:microsoft.com/office/officeart/2005/8/layout/radial1"/>
    <dgm:cxn modelId="{6847A809-1630-46A8-8372-81F037B14212}" type="presOf" srcId="{37F65B72-F845-4145-A165-FB0A19D6C523}" destId="{E5A64484-28B6-47C6-95A1-95CB73508166}" srcOrd="1" destOrd="0" presId="urn:microsoft.com/office/officeart/2005/8/layout/radial1"/>
    <dgm:cxn modelId="{1010D1CD-C374-409C-8089-B190659A1983}" type="presOf" srcId="{37F65B72-F845-4145-A165-FB0A19D6C523}" destId="{5DD4B6AC-0B84-4703-8EC2-B4C6591DF6A2}" srcOrd="0" destOrd="0" presId="urn:microsoft.com/office/officeart/2005/8/layout/radial1"/>
    <dgm:cxn modelId="{906847B7-A9C4-4CA2-A732-B55FA3954FC1}" type="presOf" srcId="{A814F4C1-FD01-4CAC-BF5C-DADC46BD6BA2}" destId="{776B1636-C5AB-40A7-9E7E-409930FC86DE}" srcOrd="1" destOrd="0" presId="urn:microsoft.com/office/officeart/2005/8/layout/radial1"/>
    <dgm:cxn modelId="{802DCA3D-4A73-47AC-87B1-3610E4F56853}" srcId="{42191488-4630-4BC5-95F8-179D89E5ED21}" destId="{DEBC5C3A-D513-4639-A61C-13C6259400C6}" srcOrd="1" destOrd="0" parTransId="{6DC635C6-AAC0-4672-AC4F-C0B2E833CC88}" sibTransId="{829177CA-15AC-44D4-8DCA-91ABA4AE835A}"/>
    <dgm:cxn modelId="{DF8B5C04-EBBD-4F2C-BC10-86E3502918D0}" srcId="{42191488-4630-4BC5-95F8-179D89E5ED21}" destId="{013D3B80-086B-4F01-B336-F3E008AE6E8E}" srcOrd="4" destOrd="0" parTransId="{7347C1C4-7ACD-45A8-AE2A-A8CA8E2D0190}" sibTransId="{9ED0258D-10C8-493A-BA86-D5B6017F8BA3}"/>
    <dgm:cxn modelId="{CED7C84D-C831-4832-9EB7-696F269504D5}" type="presOf" srcId="{013D3B80-086B-4F01-B336-F3E008AE6E8E}" destId="{9E005CC8-5B51-4690-8975-F968CD666A4A}" srcOrd="0" destOrd="0" presId="urn:microsoft.com/office/officeart/2005/8/layout/radial1"/>
    <dgm:cxn modelId="{98B650E0-0D21-4EBB-8E3E-4809B2A4B198}" srcId="{14FD5ED7-2B1F-4C14-BE7E-3BCCC30150FA}" destId="{42191488-4630-4BC5-95F8-179D89E5ED21}" srcOrd="0" destOrd="0" parTransId="{88C0DC8D-63C7-4821-ACB0-E2AEFD233F2A}" sibTransId="{60A1BCEE-3B20-4F6E-934C-0B71CE5B010C}"/>
    <dgm:cxn modelId="{3EC32188-3B32-4D16-8416-8A934CD96D9F}" type="presOf" srcId="{09CD24DB-A3F2-4605-9FF7-62D7D2783CC4}" destId="{9F0B6FCF-86B7-40A4-A79E-2DD6B6D988E9}" srcOrd="0" destOrd="0" presId="urn:microsoft.com/office/officeart/2005/8/layout/radial1"/>
    <dgm:cxn modelId="{01C382F6-12F2-4A53-B9ED-8417F5E21838}" srcId="{42191488-4630-4BC5-95F8-179D89E5ED21}" destId="{07351714-3E19-4413-9244-E1560C79ECDF}" srcOrd="7" destOrd="0" parTransId="{6C66751A-0F10-4B18-B851-6251872839A6}" sibTransId="{BFC9B923-E7B5-4200-95FB-45CB4B92AE90}"/>
    <dgm:cxn modelId="{20724421-1B71-4E96-8768-25C717005553}" type="presOf" srcId="{E0905132-D933-4B55-B642-9F99C3490728}" destId="{8F1585B1-46F5-445B-BF53-A122FEA9BF51}" srcOrd="1" destOrd="0" presId="urn:microsoft.com/office/officeart/2005/8/layout/radial1"/>
    <dgm:cxn modelId="{451E9BBF-7EFF-4FB7-99CC-D6B8133108D6}" type="presOf" srcId="{6C5EF45D-5D31-42F5-A205-C0396075D29F}" destId="{D51A1CD1-581A-49D6-A803-8CD2074CB5D0}" srcOrd="0" destOrd="0" presId="urn:microsoft.com/office/officeart/2005/8/layout/radial1"/>
    <dgm:cxn modelId="{2D6EF530-E3DC-4351-9EB9-F5D091755996}" type="presOf" srcId="{32C9FF7B-8D0B-45D1-A846-ED380637883D}" destId="{C5F7B814-98E1-4B40-8AB1-DC6B8CE92D1D}" srcOrd="0" destOrd="0" presId="urn:microsoft.com/office/officeart/2005/8/layout/radial1"/>
    <dgm:cxn modelId="{3F49450D-80B1-4F89-A807-6021FEFA7B39}" type="presOf" srcId="{75CF8074-D57A-46D6-89AD-8B8A314820B5}" destId="{CA8235E3-81ED-4D24-9145-A7B68E3D3674}" srcOrd="0" destOrd="0" presId="urn:microsoft.com/office/officeart/2005/8/layout/radial1"/>
    <dgm:cxn modelId="{B272847F-3C24-4714-9486-DF05F4595A6F}" type="presOf" srcId="{7347C1C4-7ACD-45A8-AE2A-A8CA8E2D0190}" destId="{B587D2B9-0A6F-455D-A4B9-C40C094F5F88}" srcOrd="0" destOrd="0" presId="urn:microsoft.com/office/officeart/2005/8/layout/radial1"/>
    <dgm:cxn modelId="{570CE78F-6DBC-4D3F-80CD-17D7A1AFCD5A}" type="presOf" srcId="{B2C92732-61E9-4707-9923-A925E8A64D98}" destId="{E4D2C301-B127-42C2-B00D-7D06F55C1DA4}" srcOrd="0" destOrd="0" presId="urn:microsoft.com/office/officeart/2005/8/layout/radial1"/>
    <dgm:cxn modelId="{F5FF38D7-0CCA-45BC-BB27-DFC612368F7C}" type="presOf" srcId="{256460D4-CA1B-49AE-B6CB-BEC4D85BA322}" destId="{66C39254-5AAA-4D62-A4B8-989D48B75B4D}" srcOrd="0" destOrd="0" presId="urn:microsoft.com/office/officeart/2005/8/layout/radial1"/>
    <dgm:cxn modelId="{4830439E-9AA4-43D9-A5FA-546A70F4A1B1}" type="presOf" srcId="{07351714-3E19-4413-9244-E1560C79ECDF}" destId="{64AA5D95-3805-4EAF-A41C-C641366DCDCF}" srcOrd="0" destOrd="0" presId="urn:microsoft.com/office/officeart/2005/8/layout/radial1"/>
    <dgm:cxn modelId="{1C0855D1-31D1-4751-B31E-7368CEEE75AA}" srcId="{42191488-4630-4BC5-95F8-179D89E5ED21}" destId="{8930E565-9D9F-4F4E-8679-027E741B226C}" srcOrd="3" destOrd="0" parTransId="{37F65B72-F845-4145-A165-FB0A19D6C523}" sibTransId="{40D35867-D054-4392-A1C0-555FF021E4A7}"/>
    <dgm:cxn modelId="{81435FC4-9142-42BA-83A6-2E903A35030F}" srcId="{42191488-4630-4BC5-95F8-179D89E5ED21}" destId="{E78A593A-7F79-4D2E-8AFB-BCAB3D921F10}" srcOrd="2" destOrd="0" parTransId="{B2C92732-61E9-4707-9923-A925E8A64D98}" sibTransId="{200BB526-BB8F-4AA5-ADB5-455123D0D7F3}"/>
    <dgm:cxn modelId="{F07466AF-0446-4D8C-AA0C-F66911A27033}" type="presOf" srcId="{6DC635C6-AAC0-4672-AC4F-C0B2E833CC88}" destId="{EFED4F50-8426-4BEA-BB89-7D77BE2E8859}" srcOrd="1" destOrd="0" presId="urn:microsoft.com/office/officeart/2005/8/layout/radial1"/>
    <dgm:cxn modelId="{878A8065-7BA5-480F-BB89-00F835D433B2}" type="presOf" srcId="{E78A593A-7F79-4D2E-8AFB-BCAB3D921F10}" destId="{9AC97830-CE3A-4B97-9E4B-30CBD8093D60}" srcOrd="0" destOrd="0" presId="urn:microsoft.com/office/officeart/2005/8/layout/radial1"/>
    <dgm:cxn modelId="{1CF915D8-1BF1-485A-A022-1B01F9001605}" type="presOf" srcId="{A814F4C1-FD01-4CAC-BF5C-DADC46BD6BA2}" destId="{FE5D9B75-0610-4F8B-B2EA-069450203ED1}" srcOrd="0" destOrd="0" presId="urn:microsoft.com/office/officeart/2005/8/layout/radial1"/>
    <dgm:cxn modelId="{F791062B-A025-4CD8-AD78-C880E0A3C89A}" type="presOf" srcId="{6C66751A-0F10-4B18-B851-6251872839A6}" destId="{383287F9-C660-4E78-8431-841AFFDF1793}" srcOrd="1" destOrd="0" presId="urn:microsoft.com/office/officeart/2005/8/layout/radial1"/>
    <dgm:cxn modelId="{9CEE9DFD-8631-4417-B026-193BD8D41FC0}" type="presOf" srcId="{499956CD-CCB6-425D-B4AB-A9C04620C1EC}" destId="{95214A0D-EE10-46E9-AFF5-EF18F632BF1D}" srcOrd="1" destOrd="0" presId="urn:microsoft.com/office/officeart/2005/8/layout/radial1"/>
    <dgm:cxn modelId="{3FE4F1A6-E851-44AA-8818-BE3CE0D3E69B}" srcId="{42191488-4630-4BC5-95F8-179D89E5ED21}" destId="{AC434DBC-8BE7-4BFE-AA14-14160CE3643D}" srcOrd="0" destOrd="0" parTransId="{A814F4C1-FD01-4CAC-BF5C-DADC46BD6BA2}" sibTransId="{3841CE8F-9805-45A3-A18F-76C7BA8D102E}"/>
    <dgm:cxn modelId="{53EE3F92-6088-4E7A-B894-8DAD107590E8}" type="presOf" srcId="{6C5EF45D-5D31-42F5-A205-C0396075D29F}" destId="{65B9B50E-205A-405E-9118-EBCA8919558E}" srcOrd="1" destOrd="0" presId="urn:microsoft.com/office/officeart/2005/8/layout/radial1"/>
    <dgm:cxn modelId="{D906791F-6E1C-4193-A84B-2829F7D5820F}" type="presOf" srcId="{B2C92732-61E9-4707-9923-A925E8A64D98}" destId="{1694E564-B99F-4F9D-B8A5-CA81FBDA14F4}" srcOrd="1" destOrd="0" presId="urn:microsoft.com/office/officeart/2005/8/layout/radial1"/>
    <dgm:cxn modelId="{C4342D96-C430-482A-87D3-C1FD20AD6C4F}" type="presOf" srcId="{8930E565-9D9F-4F4E-8679-027E741B226C}" destId="{89FE92BC-EF16-4812-9267-7F313F45139B}" srcOrd="0" destOrd="0" presId="urn:microsoft.com/office/officeart/2005/8/layout/radial1"/>
    <dgm:cxn modelId="{3C3CA161-A568-4AA2-8113-9FF9ACA499B4}" type="presOf" srcId="{DEBC5C3A-D513-4639-A61C-13C6259400C6}" destId="{49AEE042-1842-4F2B-A0F3-4C01CA16410B}" srcOrd="0" destOrd="0" presId="urn:microsoft.com/office/officeart/2005/8/layout/radial1"/>
    <dgm:cxn modelId="{574CC3A9-C15A-4035-ADB0-BAF03CCF5EB3}" type="presParOf" srcId="{32448393-55F8-4998-9D1C-1F1E062B6095}" destId="{966455E6-F1FF-4DC4-A928-073AFD0AE9E2}" srcOrd="0" destOrd="0" presId="urn:microsoft.com/office/officeart/2005/8/layout/radial1"/>
    <dgm:cxn modelId="{A486CB7F-4DEF-4F40-9099-4B4705F1B181}" type="presParOf" srcId="{32448393-55F8-4998-9D1C-1F1E062B6095}" destId="{FE5D9B75-0610-4F8B-B2EA-069450203ED1}" srcOrd="1" destOrd="0" presId="urn:microsoft.com/office/officeart/2005/8/layout/radial1"/>
    <dgm:cxn modelId="{543D41A7-7CCB-4487-96D3-37E83746304E}" type="presParOf" srcId="{FE5D9B75-0610-4F8B-B2EA-069450203ED1}" destId="{776B1636-C5AB-40A7-9E7E-409930FC86DE}" srcOrd="0" destOrd="0" presId="urn:microsoft.com/office/officeart/2005/8/layout/radial1"/>
    <dgm:cxn modelId="{5CA6F47D-522D-4D9E-8AE9-88297FA6A150}" type="presParOf" srcId="{32448393-55F8-4998-9D1C-1F1E062B6095}" destId="{377BD7B8-A78E-484A-9113-8C490FF5D8AA}" srcOrd="2" destOrd="0" presId="urn:microsoft.com/office/officeart/2005/8/layout/radial1"/>
    <dgm:cxn modelId="{23070F25-F0BA-42C2-B4BD-F735EB96D301}" type="presParOf" srcId="{32448393-55F8-4998-9D1C-1F1E062B6095}" destId="{3EB3C907-CB7B-4399-813B-DBD19781E607}" srcOrd="3" destOrd="0" presId="urn:microsoft.com/office/officeart/2005/8/layout/radial1"/>
    <dgm:cxn modelId="{79D42639-6C96-4532-8167-BC4AC114FBBD}" type="presParOf" srcId="{3EB3C907-CB7B-4399-813B-DBD19781E607}" destId="{EFED4F50-8426-4BEA-BB89-7D77BE2E8859}" srcOrd="0" destOrd="0" presId="urn:microsoft.com/office/officeart/2005/8/layout/radial1"/>
    <dgm:cxn modelId="{795CF9F6-C5B4-4B88-B683-39A268683BBE}" type="presParOf" srcId="{32448393-55F8-4998-9D1C-1F1E062B6095}" destId="{49AEE042-1842-4F2B-A0F3-4C01CA16410B}" srcOrd="4" destOrd="0" presId="urn:microsoft.com/office/officeart/2005/8/layout/radial1"/>
    <dgm:cxn modelId="{EE7BA068-3CCD-4DF6-81CB-08BA1EBEC6CE}" type="presParOf" srcId="{32448393-55F8-4998-9D1C-1F1E062B6095}" destId="{E4D2C301-B127-42C2-B00D-7D06F55C1DA4}" srcOrd="5" destOrd="0" presId="urn:microsoft.com/office/officeart/2005/8/layout/radial1"/>
    <dgm:cxn modelId="{B78A89FC-C43B-4289-A1B5-9D1E0CE0F33C}" type="presParOf" srcId="{E4D2C301-B127-42C2-B00D-7D06F55C1DA4}" destId="{1694E564-B99F-4F9D-B8A5-CA81FBDA14F4}" srcOrd="0" destOrd="0" presId="urn:microsoft.com/office/officeart/2005/8/layout/radial1"/>
    <dgm:cxn modelId="{48803E7A-2304-48C1-97FF-DFB6426A7A5D}" type="presParOf" srcId="{32448393-55F8-4998-9D1C-1F1E062B6095}" destId="{9AC97830-CE3A-4B97-9E4B-30CBD8093D60}" srcOrd="6" destOrd="0" presId="urn:microsoft.com/office/officeart/2005/8/layout/radial1"/>
    <dgm:cxn modelId="{4046BFA9-4D1D-4AE0-96A4-4066FD5334DD}" type="presParOf" srcId="{32448393-55F8-4998-9D1C-1F1E062B6095}" destId="{5DD4B6AC-0B84-4703-8EC2-B4C6591DF6A2}" srcOrd="7" destOrd="0" presId="urn:microsoft.com/office/officeart/2005/8/layout/radial1"/>
    <dgm:cxn modelId="{CED6421A-8838-4C2A-8F98-D9A55CC34CCE}" type="presParOf" srcId="{5DD4B6AC-0B84-4703-8EC2-B4C6591DF6A2}" destId="{E5A64484-28B6-47C6-95A1-95CB73508166}" srcOrd="0" destOrd="0" presId="urn:microsoft.com/office/officeart/2005/8/layout/radial1"/>
    <dgm:cxn modelId="{B244508D-185C-432A-BDCF-F7CB5296EA28}" type="presParOf" srcId="{32448393-55F8-4998-9D1C-1F1E062B6095}" destId="{89FE92BC-EF16-4812-9267-7F313F45139B}" srcOrd="8" destOrd="0" presId="urn:microsoft.com/office/officeart/2005/8/layout/radial1"/>
    <dgm:cxn modelId="{D1692B5F-362B-450F-B8CD-6495ABA66000}" type="presParOf" srcId="{32448393-55F8-4998-9D1C-1F1E062B6095}" destId="{B587D2B9-0A6F-455D-A4B9-C40C094F5F88}" srcOrd="9" destOrd="0" presId="urn:microsoft.com/office/officeart/2005/8/layout/radial1"/>
    <dgm:cxn modelId="{A3EC409F-3002-43A2-AB4C-AFFB9206B95C}" type="presParOf" srcId="{B587D2B9-0A6F-455D-A4B9-C40C094F5F88}" destId="{15DB68D4-4617-45F9-BBB3-8C9A419DF000}" srcOrd="0" destOrd="0" presId="urn:microsoft.com/office/officeart/2005/8/layout/radial1"/>
    <dgm:cxn modelId="{E562967D-E817-4637-A4C9-50FBFED26978}" type="presParOf" srcId="{32448393-55F8-4998-9D1C-1F1E062B6095}" destId="{9E005CC8-5B51-4690-8975-F968CD666A4A}" srcOrd="10" destOrd="0" presId="urn:microsoft.com/office/officeart/2005/8/layout/radial1"/>
    <dgm:cxn modelId="{D216EE5F-407E-4A2F-986E-FAA6758C8B91}" type="presParOf" srcId="{32448393-55F8-4998-9D1C-1F1E062B6095}" destId="{8ECFFEF1-1196-411F-8E8B-4320006D2DF6}" srcOrd="11" destOrd="0" presId="urn:microsoft.com/office/officeart/2005/8/layout/radial1"/>
    <dgm:cxn modelId="{208660BC-D37D-4655-916B-DAA1674B66C3}" type="presParOf" srcId="{8ECFFEF1-1196-411F-8E8B-4320006D2DF6}" destId="{95214A0D-EE10-46E9-AFF5-EF18F632BF1D}" srcOrd="0" destOrd="0" presId="urn:microsoft.com/office/officeart/2005/8/layout/radial1"/>
    <dgm:cxn modelId="{88022F6B-A5EC-4716-BAB5-E7E974A468EC}" type="presParOf" srcId="{32448393-55F8-4998-9D1C-1F1E062B6095}" destId="{CA8235E3-81ED-4D24-9145-A7B68E3D3674}" srcOrd="12" destOrd="0" presId="urn:microsoft.com/office/officeart/2005/8/layout/radial1"/>
    <dgm:cxn modelId="{4298BF62-1F85-4EA4-BA84-CA7C10261FC0}" type="presParOf" srcId="{32448393-55F8-4998-9D1C-1F1E062B6095}" destId="{BA19B64E-33A4-47FE-82BC-B2E4CD33105A}" srcOrd="13" destOrd="0" presId="urn:microsoft.com/office/officeart/2005/8/layout/radial1"/>
    <dgm:cxn modelId="{C7765F32-55EC-407B-BEFE-9DD7F33EAE67}" type="presParOf" srcId="{BA19B64E-33A4-47FE-82BC-B2E4CD33105A}" destId="{8F1585B1-46F5-445B-BF53-A122FEA9BF51}" srcOrd="0" destOrd="0" presId="urn:microsoft.com/office/officeart/2005/8/layout/radial1"/>
    <dgm:cxn modelId="{B378A1A1-4D8B-464C-B9BC-C6735D85965B}" type="presParOf" srcId="{32448393-55F8-4998-9D1C-1F1E062B6095}" destId="{E9EFF9CB-1499-4943-B0AC-B2988B7FE1DA}" srcOrd="14" destOrd="0" presId="urn:microsoft.com/office/officeart/2005/8/layout/radial1"/>
    <dgm:cxn modelId="{FEE81C95-1290-48BF-8330-916A0F42B171}" type="presParOf" srcId="{32448393-55F8-4998-9D1C-1F1E062B6095}" destId="{78512389-4470-4740-9889-ED6A7B818C27}" srcOrd="15" destOrd="0" presId="urn:microsoft.com/office/officeart/2005/8/layout/radial1"/>
    <dgm:cxn modelId="{D4CA6DF4-BE42-4A4F-96E1-C55DB77E06CF}" type="presParOf" srcId="{78512389-4470-4740-9889-ED6A7B818C27}" destId="{383287F9-C660-4E78-8431-841AFFDF1793}" srcOrd="0" destOrd="0" presId="urn:microsoft.com/office/officeart/2005/8/layout/radial1"/>
    <dgm:cxn modelId="{8A357E60-7F5C-4A44-AB95-09F139BCB708}" type="presParOf" srcId="{32448393-55F8-4998-9D1C-1F1E062B6095}" destId="{64AA5D95-3805-4EAF-A41C-C641366DCDCF}" srcOrd="16" destOrd="0" presId="urn:microsoft.com/office/officeart/2005/8/layout/radial1"/>
    <dgm:cxn modelId="{238239B3-E398-4386-8208-6285500FCFFB}" type="presParOf" srcId="{32448393-55F8-4998-9D1C-1F1E062B6095}" destId="{D51A1CD1-581A-49D6-A803-8CD2074CB5D0}" srcOrd="17" destOrd="0" presId="urn:microsoft.com/office/officeart/2005/8/layout/radial1"/>
    <dgm:cxn modelId="{DED40F74-D327-4251-BFC0-DB0791167214}" type="presParOf" srcId="{D51A1CD1-581A-49D6-A803-8CD2074CB5D0}" destId="{65B9B50E-205A-405E-9118-EBCA8919558E}" srcOrd="0" destOrd="0" presId="urn:microsoft.com/office/officeart/2005/8/layout/radial1"/>
    <dgm:cxn modelId="{F634D537-14CB-416F-AFDB-D112D80913BD}" type="presParOf" srcId="{32448393-55F8-4998-9D1C-1F1E062B6095}" destId="{9F0B6FCF-86B7-40A4-A79E-2DD6B6D988E9}" srcOrd="18" destOrd="0" presId="urn:microsoft.com/office/officeart/2005/8/layout/radial1"/>
    <dgm:cxn modelId="{1D85C226-34C9-4C55-8FA4-E74EBF32D1A8}" type="presParOf" srcId="{32448393-55F8-4998-9D1C-1F1E062B6095}" destId="{66C39254-5AAA-4D62-A4B8-989D48B75B4D}" srcOrd="19" destOrd="0" presId="urn:microsoft.com/office/officeart/2005/8/layout/radial1"/>
    <dgm:cxn modelId="{507B290E-7C34-48B2-8F49-977E00F9460B}" type="presParOf" srcId="{66C39254-5AAA-4D62-A4B8-989D48B75B4D}" destId="{BD744C62-5588-43B3-9C9A-4F636845C411}" srcOrd="0" destOrd="0" presId="urn:microsoft.com/office/officeart/2005/8/layout/radial1"/>
    <dgm:cxn modelId="{E38F719E-D82C-440A-8D35-2BF640DAC534}" type="presParOf" srcId="{32448393-55F8-4998-9D1C-1F1E062B6095}" destId="{C5F7B814-98E1-4B40-8AB1-DC6B8CE92D1D}" srcOrd="2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455E6-F1FF-4DC4-A928-073AFD0AE9E2}">
      <dsp:nvSpPr>
        <dsp:cNvPr id="0" name=""/>
        <dsp:cNvSpPr/>
      </dsp:nvSpPr>
      <dsp:spPr>
        <a:xfrm>
          <a:off x="4124932" y="2571547"/>
          <a:ext cx="1757860" cy="1746809"/>
        </a:xfrm>
        <a:prstGeom prst="ellipse">
          <a:avLst/>
        </a:prstGeom>
        <a:solidFill>
          <a:srgbClr val="6666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kern="1200" cap="none" normalizeH="0" baseline="0" dirty="0" smtClean="0">
              <a:ln/>
              <a:effectLst/>
              <a:latin typeface="Arial" pitchFamily="34" charset="0"/>
            </a:rPr>
            <a:t>Channels</a:t>
          </a:r>
          <a:endParaRPr kumimoji="0" lang="en-US" sz="2000" b="0" i="0" u="none" strike="noStrike" kern="1200" cap="none" normalizeH="0" baseline="0" dirty="0" smtClean="0">
            <a:ln/>
            <a:effectLst/>
            <a:latin typeface="Tahoma" pitchFamily="34" charset="0"/>
          </a:endParaRPr>
        </a:p>
      </dsp:txBody>
      <dsp:txXfrm>
        <a:off x="4382365" y="2827361"/>
        <a:ext cx="1242994" cy="1235181"/>
      </dsp:txXfrm>
    </dsp:sp>
    <dsp:sp modelId="{FE5D9B75-0610-4F8B-B2EA-069450203ED1}">
      <dsp:nvSpPr>
        <dsp:cNvPr id="0" name=""/>
        <dsp:cNvSpPr/>
      </dsp:nvSpPr>
      <dsp:spPr>
        <a:xfrm rot="16228231">
          <a:off x="4714794" y="2261204"/>
          <a:ext cx="597386" cy="23378"/>
        </a:xfrm>
        <a:custGeom>
          <a:avLst/>
          <a:gdLst/>
          <a:ahLst/>
          <a:cxnLst/>
          <a:rect l="0" t="0" r="0" b="0"/>
          <a:pathLst>
            <a:path>
              <a:moveTo>
                <a:pt x="0" y="11689"/>
              </a:moveTo>
              <a:lnTo>
                <a:pt x="597386" y="11689"/>
              </a:lnTo>
            </a:path>
          </a:pathLst>
        </a:custGeom>
        <a:noFill/>
        <a:ln w="25400" cap="flat" cmpd="sng" algn="ctr">
          <a:solidFill>
            <a:srgbClr val="6666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GB" sz="2000" kern="1200"/>
        </a:p>
      </dsp:txBody>
      <dsp:txXfrm>
        <a:off x="4714794" y="2253041"/>
        <a:ext cx="597386" cy="39705"/>
      </dsp:txXfrm>
    </dsp:sp>
    <dsp:sp modelId="{377BD7B8-A78E-484A-9113-8C490FF5D8AA}">
      <dsp:nvSpPr>
        <dsp:cNvPr id="0" name=""/>
        <dsp:cNvSpPr/>
      </dsp:nvSpPr>
      <dsp:spPr>
        <a:xfrm>
          <a:off x="4069164" y="17702"/>
          <a:ext cx="1909618" cy="1956543"/>
        </a:xfrm>
        <a:prstGeom prst="ellipse">
          <a:avLst/>
        </a:prstGeom>
        <a:solidFill>
          <a:srgbClr val="6666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kern="1200" cap="none" normalizeH="0" baseline="0" dirty="0" smtClean="0">
              <a:ln/>
              <a:effectLst/>
              <a:latin typeface="Arial" pitchFamily="34" charset="0"/>
            </a:rPr>
            <a:t>Local Partnership Advisors</a:t>
          </a:r>
          <a:endParaRPr kumimoji="0" lang="en-US" sz="2000" b="0" i="0" u="none" strike="noStrike" kern="1200" cap="none" normalizeH="0" baseline="0" dirty="0" smtClean="0">
            <a:ln/>
            <a:effectLst/>
            <a:latin typeface="Tahoma" pitchFamily="34" charset="0"/>
          </a:endParaRPr>
        </a:p>
      </dsp:txBody>
      <dsp:txXfrm>
        <a:off x="4348821" y="304231"/>
        <a:ext cx="1350304" cy="1383485"/>
      </dsp:txXfrm>
    </dsp:sp>
    <dsp:sp modelId="{3EB3C907-CB7B-4399-813B-DBD19781E607}">
      <dsp:nvSpPr>
        <dsp:cNvPr id="0" name=""/>
        <dsp:cNvSpPr/>
      </dsp:nvSpPr>
      <dsp:spPr>
        <a:xfrm rot="18447674">
          <a:off x="5327035" y="2314339"/>
          <a:ext cx="1068408" cy="23378"/>
        </a:xfrm>
        <a:custGeom>
          <a:avLst/>
          <a:gdLst/>
          <a:ahLst/>
          <a:cxnLst/>
          <a:rect l="0" t="0" r="0" b="0"/>
          <a:pathLst>
            <a:path>
              <a:moveTo>
                <a:pt x="0" y="11689"/>
              </a:moveTo>
              <a:lnTo>
                <a:pt x="1068408" y="11689"/>
              </a:lnTo>
            </a:path>
          </a:pathLst>
        </a:custGeom>
        <a:noFill/>
        <a:ln w="25400" cap="flat" cmpd="sng" algn="ctr">
          <a:solidFill>
            <a:srgbClr val="6666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GB" sz="2000" kern="1200"/>
        </a:p>
      </dsp:txBody>
      <dsp:txXfrm>
        <a:off x="5327035" y="2290522"/>
        <a:ext cx="1068408" cy="71012"/>
      </dsp:txXfrm>
    </dsp:sp>
    <dsp:sp modelId="{49AEE042-1842-4F2B-A0F3-4C01CA16410B}">
      <dsp:nvSpPr>
        <dsp:cNvPr id="0" name=""/>
        <dsp:cNvSpPr/>
      </dsp:nvSpPr>
      <dsp:spPr>
        <a:xfrm>
          <a:off x="5839688" y="333700"/>
          <a:ext cx="1757860" cy="1746809"/>
        </a:xfrm>
        <a:prstGeom prst="ellipse">
          <a:avLst/>
        </a:prstGeom>
        <a:solidFill>
          <a:srgbClr val="6666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kern="1200" cap="none" normalizeH="0" baseline="0" dirty="0" smtClean="0">
              <a:ln/>
              <a:effectLst/>
              <a:latin typeface="Tahoma" pitchFamily="34" charset="0"/>
              <a:ea typeface="Tahoma" pitchFamily="34" charset="0"/>
              <a:cs typeface="Tahoma" pitchFamily="34" charset="0"/>
            </a:rPr>
            <a:t>LFHW website</a:t>
          </a:r>
        </a:p>
      </dsp:txBody>
      <dsp:txXfrm>
        <a:off x="6097121" y="589514"/>
        <a:ext cx="1242994" cy="1235181"/>
      </dsp:txXfrm>
    </dsp:sp>
    <dsp:sp modelId="{E4D2C301-B127-42C2-B00D-7D06F55C1DA4}">
      <dsp:nvSpPr>
        <dsp:cNvPr id="0" name=""/>
        <dsp:cNvSpPr/>
      </dsp:nvSpPr>
      <dsp:spPr>
        <a:xfrm rot="20520000">
          <a:off x="5814567" y="3005870"/>
          <a:ext cx="1009348" cy="23378"/>
        </a:xfrm>
        <a:custGeom>
          <a:avLst/>
          <a:gdLst/>
          <a:ahLst/>
          <a:cxnLst/>
          <a:rect l="0" t="0" r="0" b="0"/>
          <a:pathLst>
            <a:path>
              <a:moveTo>
                <a:pt x="0" y="11689"/>
              </a:moveTo>
              <a:lnTo>
                <a:pt x="1009348" y="11689"/>
              </a:lnTo>
            </a:path>
          </a:pathLst>
        </a:custGeom>
        <a:noFill/>
        <a:ln w="25400" cap="flat" cmpd="sng" algn="ctr">
          <a:solidFill>
            <a:srgbClr val="6666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GB" sz="2000" kern="1200"/>
        </a:p>
      </dsp:txBody>
      <dsp:txXfrm>
        <a:off x="5814567" y="2984016"/>
        <a:ext cx="1009348" cy="67087"/>
      </dsp:txXfrm>
    </dsp:sp>
    <dsp:sp modelId="{9AC97830-CE3A-4B97-9E4B-30CBD8093D60}">
      <dsp:nvSpPr>
        <dsp:cNvPr id="0" name=""/>
        <dsp:cNvSpPr/>
      </dsp:nvSpPr>
      <dsp:spPr>
        <a:xfrm>
          <a:off x="6755691" y="1716762"/>
          <a:ext cx="1757860" cy="1746809"/>
        </a:xfrm>
        <a:prstGeom prst="ellipse">
          <a:avLst/>
        </a:prstGeom>
        <a:solidFill>
          <a:srgbClr val="6666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kern="1200" cap="none" normalizeH="0" baseline="0" dirty="0" smtClean="0">
              <a:ln/>
              <a:effectLst/>
              <a:latin typeface="Tahoma" pitchFamily="34" charset="0"/>
              <a:ea typeface="Tahoma" pitchFamily="34" charset="0"/>
              <a:cs typeface="Tahoma" pitchFamily="34" charset="0"/>
            </a:rPr>
            <a:t>Local authorities</a:t>
          </a:r>
        </a:p>
      </dsp:txBody>
      <dsp:txXfrm>
        <a:off x="7013124" y="1972576"/>
        <a:ext cx="1242994" cy="1235181"/>
      </dsp:txXfrm>
    </dsp:sp>
    <dsp:sp modelId="{5DD4B6AC-0B84-4703-8EC2-B4C6591DF6A2}">
      <dsp:nvSpPr>
        <dsp:cNvPr id="0" name=""/>
        <dsp:cNvSpPr/>
      </dsp:nvSpPr>
      <dsp:spPr>
        <a:xfrm rot="1008580">
          <a:off x="5821437" y="3845360"/>
          <a:ext cx="1093052" cy="23378"/>
        </a:xfrm>
        <a:custGeom>
          <a:avLst/>
          <a:gdLst/>
          <a:ahLst/>
          <a:cxnLst/>
          <a:rect l="0" t="0" r="0" b="0"/>
          <a:pathLst>
            <a:path>
              <a:moveTo>
                <a:pt x="0" y="11689"/>
              </a:moveTo>
              <a:lnTo>
                <a:pt x="1093052" y="11689"/>
              </a:lnTo>
            </a:path>
          </a:pathLst>
        </a:custGeom>
        <a:noFill/>
        <a:ln w="25400" cap="flat" cmpd="sng" algn="ctr">
          <a:solidFill>
            <a:srgbClr val="6666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GB" sz="2000" kern="1200"/>
        </a:p>
      </dsp:txBody>
      <dsp:txXfrm>
        <a:off x="5821437" y="3820724"/>
        <a:ext cx="1093052" cy="72650"/>
      </dsp:txXfrm>
    </dsp:sp>
    <dsp:sp modelId="{89FE92BC-EF16-4812-9267-7F313F45139B}">
      <dsp:nvSpPr>
        <dsp:cNvPr id="0" name=""/>
        <dsp:cNvSpPr/>
      </dsp:nvSpPr>
      <dsp:spPr>
        <a:xfrm>
          <a:off x="6845010" y="3357000"/>
          <a:ext cx="1976687" cy="1885493"/>
        </a:xfrm>
        <a:prstGeom prst="ellipse">
          <a:avLst/>
        </a:prstGeom>
        <a:solidFill>
          <a:srgbClr val="6666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kern="1200" cap="none" normalizeH="0" baseline="0" dirty="0" smtClean="0">
              <a:ln/>
              <a:effectLst/>
              <a:latin typeface="Arial" pitchFamily="34" charset="0"/>
            </a:rPr>
            <a:t>Retailers, brands and industry bodies</a:t>
          </a:r>
          <a:endParaRPr kumimoji="0" lang="en-US" sz="2000" b="0" i="0" u="none" strike="noStrike" kern="1200" cap="none" normalizeH="0" baseline="0" dirty="0" smtClean="0">
            <a:ln/>
            <a:effectLst/>
            <a:latin typeface="Tahoma" pitchFamily="34" charset="0"/>
          </a:endParaRPr>
        </a:p>
      </dsp:txBody>
      <dsp:txXfrm>
        <a:off x="7134489" y="3633124"/>
        <a:ext cx="1397729" cy="1333245"/>
      </dsp:txXfrm>
    </dsp:sp>
    <dsp:sp modelId="{B587D2B9-0A6F-455D-A4B9-C40C094F5F88}">
      <dsp:nvSpPr>
        <dsp:cNvPr id="0" name=""/>
        <dsp:cNvSpPr/>
      </dsp:nvSpPr>
      <dsp:spPr>
        <a:xfrm rot="3048484">
          <a:off x="5369834" y="4506337"/>
          <a:ext cx="1017908" cy="23378"/>
        </a:xfrm>
        <a:custGeom>
          <a:avLst/>
          <a:gdLst/>
          <a:ahLst/>
          <a:cxnLst/>
          <a:rect l="0" t="0" r="0" b="0"/>
          <a:pathLst>
            <a:path>
              <a:moveTo>
                <a:pt x="0" y="11689"/>
              </a:moveTo>
              <a:lnTo>
                <a:pt x="1017908" y="11689"/>
              </a:lnTo>
            </a:path>
          </a:pathLst>
        </a:custGeom>
        <a:noFill/>
        <a:ln w="25400" cap="flat" cmpd="sng" algn="ctr">
          <a:solidFill>
            <a:srgbClr val="6666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GB" sz="2000" kern="1200"/>
        </a:p>
      </dsp:txBody>
      <dsp:txXfrm>
        <a:off x="5369834" y="4484198"/>
        <a:ext cx="1017908" cy="67656"/>
      </dsp:txXfrm>
    </dsp:sp>
    <dsp:sp modelId="{9E005CC8-5B51-4690-8975-F968CD666A4A}">
      <dsp:nvSpPr>
        <dsp:cNvPr id="0" name=""/>
        <dsp:cNvSpPr/>
      </dsp:nvSpPr>
      <dsp:spPr>
        <a:xfrm>
          <a:off x="5771375" y="4725125"/>
          <a:ext cx="2114202" cy="1915334"/>
        </a:xfrm>
        <a:prstGeom prst="ellipse">
          <a:avLst/>
        </a:prstGeom>
        <a:solidFill>
          <a:srgbClr val="6666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kern="1200" cap="none" normalizeH="0" baseline="0" dirty="0" smtClean="0">
              <a:ln/>
              <a:effectLst/>
              <a:latin typeface="Tahoma" pitchFamily="34" charset="0"/>
            </a:rPr>
            <a:t>Campaigning groups e.g. WWF</a:t>
          </a:r>
        </a:p>
      </dsp:txBody>
      <dsp:txXfrm>
        <a:off x="6080993" y="5005619"/>
        <a:ext cx="1494966" cy="1354346"/>
      </dsp:txXfrm>
    </dsp:sp>
    <dsp:sp modelId="{8ECFFEF1-1196-411F-8E8B-4320006D2DF6}">
      <dsp:nvSpPr>
        <dsp:cNvPr id="0" name=""/>
        <dsp:cNvSpPr/>
      </dsp:nvSpPr>
      <dsp:spPr>
        <a:xfrm rot="5371974">
          <a:off x="4690123" y="4630124"/>
          <a:ext cx="646992" cy="23378"/>
        </a:xfrm>
        <a:custGeom>
          <a:avLst/>
          <a:gdLst/>
          <a:ahLst/>
          <a:cxnLst/>
          <a:rect l="0" t="0" r="0" b="0"/>
          <a:pathLst>
            <a:path>
              <a:moveTo>
                <a:pt x="0" y="11689"/>
              </a:moveTo>
              <a:lnTo>
                <a:pt x="646992" y="11689"/>
              </a:lnTo>
            </a:path>
          </a:pathLst>
        </a:custGeom>
        <a:noFill/>
        <a:ln w="25400" cap="flat" cmpd="sng" algn="ctr">
          <a:solidFill>
            <a:srgbClr val="6666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GB" sz="2000" kern="1200"/>
        </a:p>
      </dsp:txBody>
      <dsp:txXfrm>
        <a:off x="4690123" y="4620312"/>
        <a:ext cx="646992" cy="43002"/>
      </dsp:txXfrm>
    </dsp:sp>
    <dsp:sp modelId="{CA8235E3-81ED-4D24-9145-A7B68E3D3674}">
      <dsp:nvSpPr>
        <dsp:cNvPr id="0" name=""/>
        <dsp:cNvSpPr/>
      </dsp:nvSpPr>
      <dsp:spPr>
        <a:xfrm>
          <a:off x="4069162" y="4965268"/>
          <a:ext cx="1909618" cy="1892733"/>
        </a:xfrm>
        <a:prstGeom prst="ellipse">
          <a:avLst/>
        </a:prstGeom>
        <a:solidFill>
          <a:srgbClr val="6666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kern="1200" cap="none" normalizeH="0" baseline="0" dirty="0" smtClean="0">
              <a:ln/>
              <a:effectLst/>
              <a:latin typeface="Arial" pitchFamily="34" charset="0"/>
            </a:rPr>
            <a:t>Community groups</a:t>
          </a:r>
          <a:endParaRPr kumimoji="0" lang="en-US" sz="2000" b="0" i="0" u="none" strike="noStrike" kern="1200" cap="none" normalizeH="0" baseline="0" dirty="0" smtClean="0">
            <a:ln/>
            <a:effectLst/>
            <a:latin typeface="Tahoma" pitchFamily="34" charset="0"/>
          </a:endParaRPr>
        </a:p>
      </dsp:txBody>
      <dsp:txXfrm>
        <a:off x="4348819" y="5242452"/>
        <a:ext cx="1350304" cy="1338365"/>
      </dsp:txXfrm>
    </dsp:sp>
    <dsp:sp modelId="{BA19B64E-33A4-47FE-82BC-B2E4CD33105A}">
      <dsp:nvSpPr>
        <dsp:cNvPr id="0" name=""/>
        <dsp:cNvSpPr/>
      </dsp:nvSpPr>
      <dsp:spPr>
        <a:xfrm rot="7679578">
          <a:off x="3745746" y="4474052"/>
          <a:ext cx="890335" cy="23378"/>
        </a:xfrm>
        <a:custGeom>
          <a:avLst/>
          <a:gdLst/>
          <a:ahLst/>
          <a:cxnLst/>
          <a:rect l="0" t="0" r="0" b="0"/>
          <a:pathLst>
            <a:path>
              <a:moveTo>
                <a:pt x="0" y="11689"/>
              </a:moveTo>
              <a:lnTo>
                <a:pt x="890335" y="11689"/>
              </a:lnTo>
            </a:path>
          </a:pathLst>
        </a:custGeom>
        <a:noFill/>
        <a:ln w="25400" cap="flat" cmpd="sng" algn="ctr">
          <a:solidFill>
            <a:srgbClr val="6666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GB" sz="2000" kern="1200"/>
        </a:p>
      </dsp:txBody>
      <dsp:txXfrm rot="10800000">
        <a:off x="3745746" y="4456153"/>
        <a:ext cx="890335" cy="59177"/>
      </dsp:txXfrm>
    </dsp:sp>
    <dsp:sp modelId="{E9EFF9CB-1499-4943-B0AC-B2988B7FE1DA}">
      <dsp:nvSpPr>
        <dsp:cNvPr id="0" name=""/>
        <dsp:cNvSpPr/>
      </dsp:nvSpPr>
      <dsp:spPr>
        <a:xfrm>
          <a:off x="2499036" y="4653126"/>
          <a:ext cx="1757860" cy="1746809"/>
        </a:xfrm>
        <a:prstGeom prst="ellipse">
          <a:avLst/>
        </a:prstGeom>
        <a:solidFill>
          <a:srgbClr val="6666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kern="1200" cap="none" normalizeH="0" baseline="0" dirty="0" smtClean="0">
              <a:ln/>
              <a:effectLst/>
              <a:latin typeface="Tahoma" pitchFamily="34" charset="0"/>
            </a:rPr>
            <a:t>Press</a:t>
          </a:r>
        </a:p>
      </dsp:txBody>
      <dsp:txXfrm>
        <a:off x="2756469" y="4908940"/>
        <a:ext cx="1242994" cy="1235181"/>
      </dsp:txXfrm>
    </dsp:sp>
    <dsp:sp modelId="{78512389-4470-4740-9889-ED6A7B818C27}">
      <dsp:nvSpPr>
        <dsp:cNvPr id="0" name=""/>
        <dsp:cNvSpPr/>
      </dsp:nvSpPr>
      <dsp:spPr>
        <a:xfrm rot="9720000">
          <a:off x="3183808" y="3860655"/>
          <a:ext cx="1009348" cy="23378"/>
        </a:xfrm>
        <a:custGeom>
          <a:avLst/>
          <a:gdLst/>
          <a:ahLst/>
          <a:cxnLst/>
          <a:rect l="0" t="0" r="0" b="0"/>
          <a:pathLst>
            <a:path>
              <a:moveTo>
                <a:pt x="0" y="11689"/>
              </a:moveTo>
              <a:lnTo>
                <a:pt x="1009348" y="11689"/>
              </a:lnTo>
            </a:path>
          </a:pathLst>
        </a:custGeom>
        <a:noFill/>
        <a:ln w="25400" cap="flat" cmpd="sng" algn="ctr">
          <a:solidFill>
            <a:srgbClr val="6666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GB" sz="2000" kern="1200"/>
        </a:p>
      </dsp:txBody>
      <dsp:txXfrm rot="10800000">
        <a:off x="3183808" y="3838801"/>
        <a:ext cx="1009348" cy="67087"/>
      </dsp:txXfrm>
    </dsp:sp>
    <dsp:sp modelId="{64AA5D95-3805-4EAF-A41C-C641366DCDCF}">
      <dsp:nvSpPr>
        <dsp:cNvPr id="0" name=""/>
        <dsp:cNvSpPr/>
      </dsp:nvSpPr>
      <dsp:spPr>
        <a:xfrm>
          <a:off x="1494172" y="3426333"/>
          <a:ext cx="1757860" cy="1746809"/>
        </a:xfrm>
        <a:prstGeom prst="ellipse">
          <a:avLst/>
        </a:prstGeom>
        <a:solidFill>
          <a:srgbClr val="6666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kern="1200" cap="none" normalizeH="0" baseline="0" dirty="0" smtClean="0">
              <a:ln/>
              <a:effectLst/>
              <a:latin typeface="Tahoma" pitchFamily="34" charset="0"/>
            </a:rPr>
            <a:t>Lifestyle media</a:t>
          </a:r>
        </a:p>
      </dsp:txBody>
      <dsp:txXfrm>
        <a:off x="1751605" y="3682147"/>
        <a:ext cx="1242994" cy="1235181"/>
      </dsp:txXfrm>
    </dsp:sp>
    <dsp:sp modelId="{D51A1CD1-581A-49D6-A803-8CD2074CB5D0}">
      <dsp:nvSpPr>
        <dsp:cNvPr id="0" name=""/>
        <dsp:cNvSpPr/>
      </dsp:nvSpPr>
      <dsp:spPr>
        <a:xfrm rot="11880000">
          <a:off x="3183808" y="3005870"/>
          <a:ext cx="1009348" cy="23378"/>
        </a:xfrm>
        <a:custGeom>
          <a:avLst/>
          <a:gdLst/>
          <a:ahLst/>
          <a:cxnLst/>
          <a:rect l="0" t="0" r="0" b="0"/>
          <a:pathLst>
            <a:path>
              <a:moveTo>
                <a:pt x="0" y="11689"/>
              </a:moveTo>
              <a:lnTo>
                <a:pt x="1009348" y="11689"/>
              </a:lnTo>
            </a:path>
          </a:pathLst>
        </a:custGeom>
        <a:noFill/>
        <a:ln w="25400" cap="flat" cmpd="sng" algn="ctr">
          <a:solidFill>
            <a:srgbClr val="6666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GB" sz="2000" kern="1200"/>
        </a:p>
      </dsp:txBody>
      <dsp:txXfrm rot="10800000">
        <a:off x="3183808" y="2984016"/>
        <a:ext cx="1009348" cy="67087"/>
      </dsp:txXfrm>
    </dsp:sp>
    <dsp:sp modelId="{9F0B6FCF-86B7-40A4-A79E-2DD6B6D988E9}">
      <dsp:nvSpPr>
        <dsp:cNvPr id="0" name=""/>
        <dsp:cNvSpPr/>
      </dsp:nvSpPr>
      <dsp:spPr>
        <a:xfrm>
          <a:off x="1494172" y="1716762"/>
          <a:ext cx="1757860" cy="1746809"/>
        </a:xfrm>
        <a:prstGeom prst="ellipse">
          <a:avLst/>
        </a:prstGeom>
        <a:solidFill>
          <a:srgbClr val="6666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kern="1200" cap="none" normalizeH="0" baseline="0" dirty="0" smtClean="0">
              <a:ln/>
              <a:effectLst/>
              <a:latin typeface="Arial" pitchFamily="34" charset="0"/>
            </a:rPr>
            <a:t>PR &amp; word of mouth</a:t>
          </a:r>
          <a:endParaRPr kumimoji="0" lang="en-US" sz="2000" b="0" i="0" u="none" strike="noStrike" kern="1200" cap="none" normalizeH="0" baseline="0" dirty="0" smtClean="0">
            <a:ln/>
            <a:effectLst/>
            <a:latin typeface="Tahoma" pitchFamily="34" charset="0"/>
          </a:endParaRPr>
        </a:p>
      </dsp:txBody>
      <dsp:txXfrm>
        <a:off x="1751605" y="1972576"/>
        <a:ext cx="1242994" cy="1235181"/>
      </dsp:txXfrm>
    </dsp:sp>
    <dsp:sp modelId="{66C39254-5AAA-4D62-A4B8-989D48B75B4D}">
      <dsp:nvSpPr>
        <dsp:cNvPr id="0" name=""/>
        <dsp:cNvSpPr/>
      </dsp:nvSpPr>
      <dsp:spPr>
        <a:xfrm rot="13901522">
          <a:off x="3697856" y="2376511"/>
          <a:ext cx="942391" cy="23378"/>
        </a:xfrm>
        <a:custGeom>
          <a:avLst/>
          <a:gdLst/>
          <a:ahLst/>
          <a:cxnLst/>
          <a:rect l="0" t="0" r="0" b="0"/>
          <a:pathLst>
            <a:path>
              <a:moveTo>
                <a:pt x="0" y="11689"/>
              </a:moveTo>
              <a:lnTo>
                <a:pt x="942391" y="11689"/>
              </a:lnTo>
            </a:path>
          </a:pathLst>
        </a:custGeom>
        <a:noFill/>
        <a:ln w="25400" cap="flat" cmpd="sng" algn="ctr">
          <a:solidFill>
            <a:srgbClr val="6666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GB" sz="2000" kern="1200"/>
        </a:p>
      </dsp:txBody>
      <dsp:txXfrm rot="10800000">
        <a:off x="3697856" y="2356882"/>
        <a:ext cx="942391" cy="62636"/>
      </dsp:txXfrm>
    </dsp:sp>
    <dsp:sp modelId="{C5F7B814-98E1-4B40-8AB1-DC6B8CE92D1D}">
      <dsp:nvSpPr>
        <dsp:cNvPr id="0" name=""/>
        <dsp:cNvSpPr/>
      </dsp:nvSpPr>
      <dsp:spPr>
        <a:xfrm>
          <a:off x="2455311" y="458045"/>
          <a:ext cx="1757860" cy="1746809"/>
        </a:xfrm>
        <a:prstGeom prst="ellipse">
          <a:avLst/>
        </a:prstGeom>
        <a:solidFill>
          <a:srgbClr val="6666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kern="1200" cap="none" normalizeH="0" baseline="0" dirty="0" smtClean="0">
              <a:ln/>
              <a:effectLst/>
              <a:latin typeface="Tahoma" pitchFamily="34" charset="0"/>
            </a:rPr>
            <a:t>Social media</a:t>
          </a:r>
        </a:p>
      </dsp:txBody>
      <dsp:txXfrm>
        <a:off x="2712744" y="713859"/>
        <a:ext cx="1242994" cy="1235181"/>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5704E0-5928-4FE9-B3BC-ABB2F0944BE0}" type="datetimeFigureOut">
              <a:rPr lang="en-US" smtClean="0"/>
              <a:pPr/>
              <a:t>8/20/2014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C5DB53-6A7E-49BF-9FF1-0C46B8345F8B}" type="slidenum">
              <a:rPr lang="en-US" smtClean="0"/>
              <a:pPr/>
              <a:t>‹#›</a:t>
            </a:fld>
            <a:endParaRPr lang="en-US"/>
          </a:p>
        </p:txBody>
      </p:sp>
    </p:spTree>
    <p:extLst>
      <p:ext uri="{BB962C8B-B14F-4D97-AF65-F5344CB8AC3E}">
        <p14:creationId xmlns:p14="http://schemas.microsoft.com/office/powerpoint/2010/main" val="3403926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en.wikipedia.org/wiki/New_York_metropolitan_area" TargetMode="External"/><Relationship Id="rId3" Type="http://schemas.openxmlformats.org/officeDocument/2006/relationships/hyperlink" Target="http://en.wikipedia.org/wiki/MetLife" TargetMode="External"/><Relationship Id="rId7" Type="http://schemas.openxmlformats.org/officeDocument/2006/relationships/hyperlink" Target="http://en.wikipedia.org/wiki/Super_Bowl"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en.wikipedia.org/wiki/Super_Bowl_XLVIII" TargetMode="External"/><Relationship Id="rId5" Type="http://schemas.openxmlformats.org/officeDocument/2006/relationships/hyperlink" Target="http://en.wikipedia.org/wiki/List_of_stadiums_by_capacity" TargetMode="External"/><Relationship Id="rId4" Type="http://schemas.openxmlformats.org/officeDocument/2006/relationships/hyperlink" Target="http://en.wikipedia.org/wiki/New_York_City"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ers.usda.gov/publications/eib-economic-information-bulletin/eib121.aspx"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eaLnBrk="0" hangingPunct="0">
              <a:defRPr sz="2400">
                <a:solidFill>
                  <a:schemeClr val="tx1"/>
                </a:solidFill>
                <a:latin typeface="Tahoma" pitchFamily="34" charset="0"/>
              </a:defRPr>
            </a:lvl1pPr>
            <a:lvl2pPr marL="742781" indent="-285686" eaLnBrk="0" hangingPunct="0">
              <a:defRPr sz="2400">
                <a:solidFill>
                  <a:schemeClr val="tx1"/>
                </a:solidFill>
                <a:latin typeface="Tahoma" pitchFamily="34" charset="0"/>
              </a:defRPr>
            </a:lvl2pPr>
            <a:lvl3pPr marL="1142740" indent="-228548" eaLnBrk="0" hangingPunct="0">
              <a:defRPr sz="2400">
                <a:solidFill>
                  <a:schemeClr val="tx1"/>
                </a:solidFill>
                <a:latin typeface="Tahoma" pitchFamily="34" charset="0"/>
              </a:defRPr>
            </a:lvl3pPr>
            <a:lvl4pPr marL="1599835" indent="-228548" eaLnBrk="0" hangingPunct="0">
              <a:defRPr sz="2400">
                <a:solidFill>
                  <a:schemeClr val="tx1"/>
                </a:solidFill>
                <a:latin typeface="Tahoma" pitchFamily="34" charset="0"/>
              </a:defRPr>
            </a:lvl4pPr>
            <a:lvl5pPr marL="2056932" indent="-228548" eaLnBrk="0" hangingPunct="0">
              <a:defRPr sz="2400">
                <a:solidFill>
                  <a:schemeClr val="tx1"/>
                </a:solidFill>
                <a:latin typeface="Tahoma" pitchFamily="34" charset="0"/>
              </a:defRPr>
            </a:lvl5pPr>
            <a:lvl6pPr marL="2514028" indent="-228548" eaLnBrk="0" fontAlgn="base" hangingPunct="0">
              <a:spcBef>
                <a:spcPct val="0"/>
              </a:spcBef>
              <a:spcAft>
                <a:spcPct val="0"/>
              </a:spcAft>
              <a:defRPr sz="2400">
                <a:solidFill>
                  <a:schemeClr val="tx1"/>
                </a:solidFill>
                <a:latin typeface="Tahoma" pitchFamily="34" charset="0"/>
              </a:defRPr>
            </a:lvl6pPr>
            <a:lvl7pPr marL="2971123" indent="-228548" eaLnBrk="0" fontAlgn="base" hangingPunct="0">
              <a:spcBef>
                <a:spcPct val="0"/>
              </a:spcBef>
              <a:spcAft>
                <a:spcPct val="0"/>
              </a:spcAft>
              <a:defRPr sz="2400">
                <a:solidFill>
                  <a:schemeClr val="tx1"/>
                </a:solidFill>
                <a:latin typeface="Tahoma" pitchFamily="34" charset="0"/>
              </a:defRPr>
            </a:lvl7pPr>
            <a:lvl8pPr marL="3428220" indent="-228548" eaLnBrk="0" fontAlgn="base" hangingPunct="0">
              <a:spcBef>
                <a:spcPct val="0"/>
              </a:spcBef>
              <a:spcAft>
                <a:spcPct val="0"/>
              </a:spcAft>
              <a:defRPr sz="2400">
                <a:solidFill>
                  <a:schemeClr val="tx1"/>
                </a:solidFill>
                <a:latin typeface="Tahoma" pitchFamily="34" charset="0"/>
              </a:defRPr>
            </a:lvl8pPr>
            <a:lvl9pPr marL="3885315" indent="-228548" eaLnBrk="0" fontAlgn="base" hangingPunct="0">
              <a:spcBef>
                <a:spcPct val="0"/>
              </a:spcBef>
              <a:spcAft>
                <a:spcPct val="0"/>
              </a:spcAft>
              <a:defRPr sz="2400">
                <a:solidFill>
                  <a:schemeClr val="tx1"/>
                </a:solidFill>
                <a:latin typeface="Tahoma" pitchFamily="34" charset="0"/>
              </a:defRPr>
            </a:lvl9pPr>
          </a:lstStyle>
          <a:p>
            <a:pPr eaLnBrk="1" hangingPunct="1"/>
            <a:fld id="{7801C53E-4838-4CFD-8520-AC8DD6123079}" type="slidenum">
              <a:rPr lang="en-US" sz="1200">
                <a:solidFill>
                  <a:prstClr val="black"/>
                </a:solidFill>
              </a:rPr>
              <a:pPr eaLnBrk="1" hangingPunct="1"/>
              <a:t>2</a:t>
            </a:fld>
            <a:endParaRPr lang="en-US" sz="1200">
              <a:solidFill>
                <a:prstClr val="black"/>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en-GB" smtClean="0">
              <a:latin typeface="Times New Roman" pitchFamily="18" charset="0"/>
            </a:endParaRPr>
          </a:p>
          <a:p>
            <a:pPr eaLnBrk="1" hangingPunct="1"/>
            <a:endParaRPr lang="en-GB"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EBFD17E-853B-4F39-8F5D-C1940D4F6AB7}" type="slidenum">
              <a:rPr lang="en-US" altLang="en-US" smtClean="0">
                <a:solidFill>
                  <a:prstClr val="black"/>
                </a:solidFill>
                <a:latin typeface="Tahoma" pitchFamily="34" charset="0"/>
              </a:rPr>
              <a:pPr eaLnBrk="1" hangingPunct="1">
                <a:spcBef>
                  <a:spcPct val="0"/>
                </a:spcBef>
              </a:pPr>
              <a:t>16</a:t>
            </a:fld>
            <a:endParaRPr lang="en-US" altLang="en-US" smtClean="0">
              <a:solidFill>
                <a:prstClr val="black"/>
              </a:solidFill>
              <a:latin typeface="Tahoma" pitchFamily="34" charset="0"/>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E9B53B8D-7CAA-4696-BC70-78304EF73AB0}" type="slidenum">
              <a:rPr lang="en-GB">
                <a:solidFill>
                  <a:prstClr val="black"/>
                </a:solidFill>
              </a:rPr>
              <a:pPr>
                <a:defRPr/>
              </a:pPr>
              <a:t>17</a:t>
            </a:fld>
            <a:endParaRPr lang="en-GB">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p:spPr>
        <p:txBody>
          <a:bodyPr/>
          <a:lstStyle/>
          <a:p>
            <a:r>
              <a:rPr lang="en-GB" dirty="0" smtClean="0"/>
              <a:t>Welcome, many familiar faces</a:t>
            </a:r>
            <a:r>
              <a:rPr lang="en-GB" baseline="0" dirty="0" smtClean="0"/>
              <a:t> from signatories who have been signatories for several years and also like  to welcome some new companies – Kingsland Wine, </a:t>
            </a:r>
            <a:r>
              <a:rPr lang="en-GB" baseline="0" dirty="0" err="1" smtClean="0"/>
              <a:t>Aldi</a:t>
            </a:r>
            <a:r>
              <a:rPr lang="en-GB" baseline="0" dirty="0" smtClean="0"/>
              <a:t>, Highland Spring, </a:t>
            </a:r>
            <a:r>
              <a:rPr lang="en-GB" baseline="0" dirty="0" err="1" smtClean="0"/>
              <a:t>Dawnfresh</a:t>
            </a:r>
            <a:r>
              <a:rPr lang="en-GB" baseline="0" dirty="0" smtClean="0"/>
              <a:t>.</a:t>
            </a:r>
          </a:p>
          <a:p>
            <a:endParaRPr lang="en-GB" baseline="0" dirty="0" smtClean="0"/>
          </a:p>
          <a:p>
            <a:r>
              <a:rPr lang="en-GB" baseline="0" dirty="0" smtClean="0"/>
              <a:t>We are not stopping at 45 with several more new signatories expecting to sign in coming few months.</a:t>
            </a:r>
            <a:endParaRPr lang="en-GB" dirty="0" smtClean="0"/>
          </a:p>
        </p:txBody>
      </p:sp>
      <p:sp>
        <p:nvSpPr>
          <p:cNvPr id="27652" name="Slide Number Placeholder 3"/>
          <p:cNvSpPr>
            <a:spLocks noGrp="1"/>
          </p:cNvSpPr>
          <p:nvPr>
            <p:ph type="sldNum" sz="quarter" idx="5"/>
          </p:nvPr>
        </p:nvSpPr>
        <p:spPr>
          <a:noFill/>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B386BB2-E4FF-479B-97EB-EE2F14AED544}" type="slidenum">
              <a:rPr lang="en-GB" sz="1200" smtClean="0">
                <a:solidFill>
                  <a:prstClr val="black"/>
                </a:solidFill>
                <a:latin typeface="Times New Roman" pitchFamily="18" charset="0"/>
              </a:rPr>
              <a:pPr eaLnBrk="1" hangingPunct="1"/>
              <a:t>22</a:t>
            </a:fld>
            <a:endParaRPr lang="en-GB" sz="1200" smtClean="0">
              <a:solidFill>
                <a:prstClr val="black"/>
              </a:solidFill>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eaLnBrk="0" hangingPunct="0">
              <a:defRPr sz="4000">
                <a:solidFill>
                  <a:schemeClr val="tx1"/>
                </a:solidFill>
                <a:latin typeface="Tahoma" pitchFamily="34" charset="0"/>
                <a:cs typeface="Arial" pitchFamily="34" charset="0"/>
              </a:defRPr>
            </a:lvl1pPr>
            <a:lvl2pPr marL="742950" indent="-285750" defTabSz="949325" eaLnBrk="0" hangingPunct="0">
              <a:defRPr sz="4000">
                <a:solidFill>
                  <a:schemeClr val="tx1"/>
                </a:solidFill>
                <a:latin typeface="Tahoma" pitchFamily="34" charset="0"/>
                <a:cs typeface="Arial" pitchFamily="34" charset="0"/>
              </a:defRPr>
            </a:lvl2pPr>
            <a:lvl3pPr marL="1143000" indent="-228600" defTabSz="949325" eaLnBrk="0" hangingPunct="0">
              <a:defRPr sz="4000">
                <a:solidFill>
                  <a:schemeClr val="tx1"/>
                </a:solidFill>
                <a:latin typeface="Tahoma" pitchFamily="34" charset="0"/>
                <a:cs typeface="Arial" pitchFamily="34" charset="0"/>
              </a:defRPr>
            </a:lvl3pPr>
            <a:lvl4pPr marL="1600200" indent="-228600" defTabSz="949325" eaLnBrk="0" hangingPunct="0">
              <a:defRPr sz="4000">
                <a:solidFill>
                  <a:schemeClr val="tx1"/>
                </a:solidFill>
                <a:latin typeface="Tahoma" pitchFamily="34" charset="0"/>
                <a:cs typeface="Arial" pitchFamily="34" charset="0"/>
              </a:defRPr>
            </a:lvl4pPr>
            <a:lvl5pPr marL="2057400" indent="-228600" defTabSz="949325" eaLnBrk="0" hangingPunct="0">
              <a:defRPr sz="4000">
                <a:solidFill>
                  <a:schemeClr val="tx1"/>
                </a:solidFill>
                <a:latin typeface="Tahoma" pitchFamily="34" charset="0"/>
                <a:cs typeface="Arial" pitchFamily="34" charset="0"/>
              </a:defRPr>
            </a:lvl5pPr>
            <a:lvl6pPr marL="2514600" indent="-228600" defTabSz="949325" eaLnBrk="0" fontAlgn="base" hangingPunct="0">
              <a:spcBef>
                <a:spcPct val="0"/>
              </a:spcBef>
              <a:spcAft>
                <a:spcPct val="0"/>
              </a:spcAft>
              <a:defRPr sz="4000">
                <a:solidFill>
                  <a:schemeClr val="tx1"/>
                </a:solidFill>
                <a:latin typeface="Tahoma" pitchFamily="34" charset="0"/>
                <a:cs typeface="Arial" pitchFamily="34" charset="0"/>
              </a:defRPr>
            </a:lvl6pPr>
            <a:lvl7pPr marL="2971800" indent="-228600" defTabSz="949325" eaLnBrk="0" fontAlgn="base" hangingPunct="0">
              <a:spcBef>
                <a:spcPct val="0"/>
              </a:spcBef>
              <a:spcAft>
                <a:spcPct val="0"/>
              </a:spcAft>
              <a:defRPr sz="4000">
                <a:solidFill>
                  <a:schemeClr val="tx1"/>
                </a:solidFill>
                <a:latin typeface="Tahoma" pitchFamily="34" charset="0"/>
                <a:cs typeface="Arial" pitchFamily="34" charset="0"/>
              </a:defRPr>
            </a:lvl7pPr>
            <a:lvl8pPr marL="3429000" indent="-228600" defTabSz="949325" eaLnBrk="0" fontAlgn="base" hangingPunct="0">
              <a:spcBef>
                <a:spcPct val="0"/>
              </a:spcBef>
              <a:spcAft>
                <a:spcPct val="0"/>
              </a:spcAft>
              <a:defRPr sz="4000">
                <a:solidFill>
                  <a:schemeClr val="tx1"/>
                </a:solidFill>
                <a:latin typeface="Tahoma" pitchFamily="34" charset="0"/>
                <a:cs typeface="Arial" pitchFamily="34" charset="0"/>
              </a:defRPr>
            </a:lvl8pPr>
            <a:lvl9pPr marL="3886200" indent="-228600" defTabSz="949325" eaLnBrk="0" fontAlgn="base" hangingPunct="0">
              <a:spcBef>
                <a:spcPct val="0"/>
              </a:spcBef>
              <a:spcAft>
                <a:spcPct val="0"/>
              </a:spcAft>
              <a:defRPr sz="4000">
                <a:solidFill>
                  <a:schemeClr val="tx1"/>
                </a:solidFill>
                <a:latin typeface="Tahoma" pitchFamily="34" charset="0"/>
                <a:cs typeface="Arial" pitchFamily="34" charset="0"/>
              </a:defRPr>
            </a:lvl9pPr>
          </a:lstStyle>
          <a:p>
            <a:pPr eaLnBrk="1" hangingPunct="1"/>
            <a:fld id="{7EA51E25-D245-4594-8497-CC52A16FB995}" type="slidenum">
              <a:rPr lang="en-GB" altLang="en-US" sz="1200" smtClean="0">
                <a:solidFill>
                  <a:prstClr val="black"/>
                </a:solidFill>
                <a:latin typeface="Times New Roman" pitchFamily="18" charset="0"/>
              </a:rPr>
              <a:pPr eaLnBrk="1" hangingPunct="1"/>
              <a:t>23</a:t>
            </a:fld>
            <a:endParaRPr lang="en-GB" altLang="en-US" sz="1200" smtClean="0">
              <a:solidFill>
                <a:prstClr val="black"/>
              </a:solidFill>
              <a:latin typeface="Times New Roman" pitchFamily="18" charset="0"/>
            </a:endParaRPr>
          </a:p>
        </p:txBody>
      </p:sp>
      <p:sp>
        <p:nvSpPr>
          <p:cNvPr id="57347" name="Rectangle 2"/>
          <p:cNvSpPr>
            <a:spLocks noGrp="1" noRot="1" noChangeAspect="1" noChangeArrowheads="1" noTextEdit="1"/>
          </p:cNvSpPr>
          <p:nvPr>
            <p:ph type="sldImg"/>
          </p:nvPr>
        </p:nvSpPr>
        <p:spPr>
          <a:xfrm>
            <a:off x="1147763" y="687388"/>
            <a:ext cx="4567237" cy="3425825"/>
          </a:xfrm>
          <a:ln/>
        </p:spPr>
      </p:sp>
      <p:sp>
        <p:nvSpPr>
          <p:cNvPr id="573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GB" dirty="0" smtClean="0"/>
          </a:p>
          <a:p>
            <a:r>
              <a:rPr lang="en-GB" dirty="0"/>
              <a:t>The best fitting stadium I can find is the MetLife (new Giants) Stadium in New Jersey, home of the NY Giants and NY Jets.  This sits adjacent to the old Giants Stadium.</a:t>
            </a:r>
          </a:p>
          <a:p>
            <a:r>
              <a:rPr lang="en-GB" dirty="0"/>
              <a:t> </a:t>
            </a:r>
          </a:p>
          <a:p>
            <a:r>
              <a:rPr lang="en-GB" i="1" dirty="0"/>
              <a:t>A few interesting facts should you need them: According to Wikipedia: In 2011, </a:t>
            </a:r>
            <a:r>
              <a:rPr lang="en-GB" i="1" dirty="0">
                <a:hlinkClick r:id="rId3" tooltip="MetLife"/>
              </a:rPr>
              <a:t>MetLife</a:t>
            </a:r>
            <a:r>
              <a:rPr lang="en-GB" i="1" dirty="0"/>
              <a:t>, an insurance company based in </a:t>
            </a:r>
            <a:r>
              <a:rPr lang="en-GB" i="1" dirty="0">
                <a:hlinkClick r:id="rId4" tooltip="New York City"/>
              </a:rPr>
              <a:t>New York City</a:t>
            </a:r>
            <a:r>
              <a:rPr lang="en-GB" i="1" dirty="0"/>
              <a:t>, acquired the naming rights to the stadium. At a construction cost of approximately $1.6 billion, it is the most expensive stadium ever built and is the largest stadium in the NFL in terms of </a:t>
            </a:r>
            <a:r>
              <a:rPr lang="en-GB" i="1" dirty="0">
                <a:hlinkClick r:id="rId5" tooltip="List of stadiums by capacity"/>
              </a:rPr>
              <a:t>permanent seating capacity</a:t>
            </a:r>
            <a:r>
              <a:rPr lang="en-GB" i="1" dirty="0"/>
              <a:t>. On May 25, 2010, it was announced that </a:t>
            </a:r>
            <a:r>
              <a:rPr lang="en-GB" i="1" dirty="0">
                <a:hlinkClick r:id="rId6" tooltip="Super Bowl XLVIII"/>
              </a:rPr>
              <a:t>Super Bowl XLVIII</a:t>
            </a:r>
            <a:r>
              <a:rPr lang="en-GB" i="1" dirty="0"/>
              <a:t>, to take place in 2014, was awarded to the stadium, the first time a </a:t>
            </a:r>
            <a:r>
              <a:rPr lang="en-GB" i="1" dirty="0">
                <a:hlinkClick r:id="rId7" tooltip="Super Bowl"/>
              </a:rPr>
              <a:t>Super Bowl</a:t>
            </a:r>
            <a:r>
              <a:rPr lang="en-GB" i="1" dirty="0"/>
              <a:t> would be played in the </a:t>
            </a:r>
            <a:r>
              <a:rPr lang="en-GB" i="1" dirty="0">
                <a:hlinkClick r:id="rId8" tooltip="New York metropolitan area"/>
              </a:rPr>
              <a:t>New York metropolitan area</a:t>
            </a:r>
            <a:r>
              <a:rPr lang="en-GB" i="1" dirty="0"/>
              <a:t>, and the first time that a non-domed stadium in a cold-weather city would host it.</a:t>
            </a:r>
            <a:endParaRPr lang="en-GB" dirty="0"/>
          </a:p>
          <a:p>
            <a:r>
              <a:rPr lang="en-GB" dirty="0"/>
              <a:t> </a:t>
            </a:r>
          </a:p>
          <a:p>
            <a:r>
              <a:rPr lang="en-GB" dirty="0"/>
              <a:t>It has a total volume of 1,830,000m</a:t>
            </a:r>
            <a:r>
              <a:rPr lang="en-GB" baseline="30000" dirty="0"/>
              <a:t>3</a:t>
            </a:r>
            <a:r>
              <a:rPr lang="en-GB" dirty="0"/>
              <a:t> which is just under half of the volume for Wembley, (4,000,000m</a:t>
            </a:r>
            <a:r>
              <a:rPr lang="en-GB" baseline="30000" dirty="0"/>
              <a:t>3</a:t>
            </a:r>
            <a:r>
              <a:rPr lang="en-GB" dirty="0"/>
              <a:t>).</a:t>
            </a:r>
          </a:p>
          <a:p>
            <a:r>
              <a:rPr lang="en-GB" dirty="0"/>
              <a:t> </a:t>
            </a:r>
          </a:p>
          <a:p>
            <a:r>
              <a:rPr lang="en-GB" dirty="0"/>
              <a:t>This means 1 (new) Wembley Stadium = 2.2 Giants Stadiums, (just over double</a:t>
            </a:r>
            <a:r>
              <a:rPr lang="en-GB" dirty="0" smtClean="0"/>
              <a:t>).</a:t>
            </a:r>
            <a:endParaRPr lang="en-GB" dirty="0"/>
          </a:p>
          <a:p>
            <a:pPr>
              <a:defRPr/>
            </a:pPr>
            <a:r>
              <a:rPr lang="en-GB" dirty="0" smtClean="0"/>
              <a:t>NB – categorisation</a:t>
            </a:r>
          </a:p>
          <a:p>
            <a:pPr marL="171438" indent="-171438">
              <a:buFont typeface="Arial" panose="020B0604020202020204" pitchFamily="34" charset="0"/>
              <a:buChar char="•"/>
              <a:defRPr/>
            </a:pPr>
            <a:r>
              <a:rPr lang="en-GB" dirty="0" smtClean="0"/>
              <a:t>avoidable waste – This is food and drink that would have been edible at some point prior to being thrown away, for example slices of bread, apples, yoghurts etc. </a:t>
            </a:r>
          </a:p>
          <a:p>
            <a:pPr marL="171438" indent="-171438">
              <a:buFont typeface="Arial" panose="020B0604020202020204" pitchFamily="34" charset="0"/>
              <a:buChar char="•"/>
              <a:defRPr/>
            </a:pPr>
            <a:r>
              <a:rPr lang="en-GB" dirty="0" smtClean="0"/>
              <a:t>possibly avoidable - This includes things like bread crusts and potato peelings that some people eat but others do not. </a:t>
            </a:r>
          </a:p>
          <a:p>
            <a:pPr marL="171438" indent="-171438">
              <a:buFont typeface="Arial" panose="020B0604020202020204" pitchFamily="34" charset="0"/>
              <a:buChar char="•"/>
              <a:defRPr/>
            </a:pPr>
            <a:r>
              <a:rPr lang="en-GB" dirty="0" smtClean="0"/>
              <a:t>unavoidable waste – This includes things that cannot be eaten like tea waste, banana skins, poultry bones, onion skins and orange peel</a:t>
            </a:r>
          </a:p>
          <a:p>
            <a:pPr marL="171438" indent="-171438">
              <a:buFont typeface="Arial" panose="020B0604020202020204" pitchFamily="34" charset="0"/>
              <a:buChar char="•"/>
              <a:defRPr/>
            </a:pPr>
            <a:r>
              <a:rPr lang="en-GB" dirty="0" smtClean="0"/>
              <a:t>Total includes all three categories</a:t>
            </a:r>
          </a:p>
          <a:p>
            <a:pPr>
              <a:defRPr/>
            </a:pPr>
            <a:endParaRPr lang="en-GB" dirty="0"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896" indent="-285729" eaLnBrk="0" hangingPunct="0">
              <a:spcBef>
                <a:spcPct val="30000"/>
              </a:spcBef>
              <a:defRPr sz="1200">
                <a:solidFill>
                  <a:schemeClr val="tx1"/>
                </a:solidFill>
                <a:latin typeface="Calibri" pitchFamily="34" charset="0"/>
              </a:defRPr>
            </a:lvl2pPr>
            <a:lvl3pPr marL="1142918" indent="-228584" eaLnBrk="0" hangingPunct="0">
              <a:spcBef>
                <a:spcPct val="30000"/>
              </a:spcBef>
              <a:defRPr sz="1200">
                <a:solidFill>
                  <a:schemeClr val="tx1"/>
                </a:solidFill>
                <a:latin typeface="Calibri" pitchFamily="34" charset="0"/>
              </a:defRPr>
            </a:lvl3pPr>
            <a:lvl4pPr marL="1600084" indent="-228584" eaLnBrk="0" hangingPunct="0">
              <a:spcBef>
                <a:spcPct val="30000"/>
              </a:spcBef>
              <a:defRPr sz="1200">
                <a:solidFill>
                  <a:schemeClr val="tx1"/>
                </a:solidFill>
                <a:latin typeface="Calibri" pitchFamily="34" charset="0"/>
              </a:defRPr>
            </a:lvl4pPr>
            <a:lvl5pPr marL="2057252" indent="-228584" eaLnBrk="0" hangingPunct="0">
              <a:spcBef>
                <a:spcPct val="30000"/>
              </a:spcBef>
              <a:defRPr sz="1200">
                <a:solidFill>
                  <a:schemeClr val="tx1"/>
                </a:solidFill>
                <a:latin typeface="Calibri" pitchFamily="34" charset="0"/>
              </a:defRPr>
            </a:lvl5pPr>
            <a:lvl6pPr marL="2514418" indent="-228584" eaLnBrk="0" fontAlgn="base" hangingPunct="0">
              <a:spcBef>
                <a:spcPct val="30000"/>
              </a:spcBef>
              <a:spcAft>
                <a:spcPct val="0"/>
              </a:spcAft>
              <a:defRPr sz="1200">
                <a:solidFill>
                  <a:schemeClr val="tx1"/>
                </a:solidFill>
                <a:latin typeface="Calibri" pitchFamily="34" charset="0"/>
              </a:defRPr>
            </a:lvl6pPr>
            <a:lvl7pPr marL="2971585" indent="-228584" eaLnBrk="0" fontAlgn="base" hangingPunct="0">
              <a:spcBef>
                <a:spcPct val="30000"/>
              </a:spcBef>
              <a:spcAft>
                <a:spcPct val="0"/>
              </a:spcAft>
              <a:defRPr sz="1200">
                <a:solidFill>
                  <a:schemeClr val="tx1"/>
                </a:solidFill>
                <a:latin typeface="Calibri" pitchFamily="34" charset="0"/>
              </a:defRPr>
            </a:lvl7pPr>
            <a:lvl8pPr marL="3428752" indent="-228584" eaLnBrk="0" fontAlgn="base" hangingPunct="0">
              <a:spcBef>
                <a:spcPct val="30000"/>
              </a:spcBef>
              <a:spcAft>
                <a:spcPct val="0"/>
              </a:spcAft>
              <a:defRPr sz="1200">
                <a:solidFill>
                  <a:schemeClr val="tx1"/>
                </a:solidFill>
                <a:latin typeface="Calibri" pitchFamily="34" charset="0"/>
              </a:defRPr>
            </a:lvl8pPr>
            <a:lvl9pPr marL="3885919" indent="-22858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C525185-C6E4-499B-A896-7B6F86194C5A}" type="slidenum">
              <a:rPr lang="en-GB" altLang="en-US" smtClean="0">
                <a:solidFill>
                  <a:prstClr val="black"/>
                </a:solidFill>
                <a:latin typeface="Tahoma" pitchFamily="34" charset="0"/>
              </a:rPr>
              <a:pPr eaLnBrk="1" hangingPunct="1">
                <a:spcBef>
                  <a:spcPct val="0"/>
                </a:spcBef>
              </a:pPr>
              <a:t>25</a:t>
            </a:fld>
            <a:endParaRPr lang="en-GB" altLang="en-US" smtClean="0">
              <a:solidFill>
                <a:prstClr val="black"/>
              </a:solidFill>
              <a:latin typeface="Tahoma"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EBFD17E-853B-4F39-8F5D-C1940D4F6AB7}" type="slidenum">
              <a:rPr lang="en-US" altLang="en-US" smtClean="0">
                <a:solidFill>
                  <a:prstClr val="black"/>
                </a:solidFill>
                <a:latin typeface="Tahoma" pitchFamily="34" charset="0"/>
              </a:rPr>
              <a:pPr eaLnBrk="1" hangingPunct="1">
                <a:spcBef>
                  <a:spcPct val="0"/>
                </a:spcBef>
              </a:pPr>
              <a:t>27</a:t>
            </a:fld>
            <a:endParaRPr lang="en-US" altLang="en-US" smtClean="0">
              <a:solidFill>
                <a:prstClr val="black"/>
              </a:solidFill>
              <a:latin typeface="Tahoma" pitchFamily="34" charset="0"/>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8DF43313-2809-44B9-B8C2-017BAC8DC1F7}" type="slidenum">
              <a:rPr lang="en-GB" smtClean="0">
                <a:solidFill>
                  <a:prstClr val="black"/>
                </a:solidFill>
              </a:rPr>
              <a:pPr/>
              <a:t>32</a:t>
            </a:fld>
            <a:endParaRPr lang="en-GB" dirty="0">
              <a:solidFill>
                <a:prstClr val="black"/>
              </a:solidFill>
            </a:endParaRPr>
          </a:p>
        </p:txBody>
      </p:sp>
    </p:spTree>
    <p:extLst>
      <p:ext uri="{BB962C8B-B14F-4D97-AF65-F5344CB8AC3E}">
        <p14:creationId xmlns:p14="http://schemas.microsoft.com/office/powerpoint/2010/main" val="3713289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0C0B90-D4F4-4849-B7CB-555328DC7643}"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424262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2847975" y="515938"/>
            <a:ext cx="3435350" cy="2576512"/>
          </a:xfrm>
          <a:prstGeom prst="rect">
            <a:avLst/>
          </a:prstGeom>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Build off of UK WRAP’s success</a:t>
            </a:r>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80E591-1469-4FA8-91C1-F0CB55067F30}" type="slidenum">
              <a:rPr lang="en-US">
                <a:solidFill>
                  <a:prstClr val="black"/>
                </a:solidFill>
              </a:rPr>
              <a:pPr fontAlgn="base">
                <a:spcBef>
                  <a:spcPct val="0"/>
                </a:spcBef>
                <a:spcAft>
                  <a:spcPct val="0"/>
                </a:spcAft>
              </a:pPr>
              <a:t>34</a:t>
            </a:fld>
            <a:endParaRPr lang="en-US" dirty="0">
              <a:solidFill>
                <a:prstClr val="black"/>
              </a:solidFill>
            </a:endParaRPr>
          </a:p>
        </p:txBody>
      </p:sp>
    </p:spTree>
    <p:extLst>
      <p:ext uri="{BB962C8B-B14F-4D97-AF65-F5344CB8AC3E}">
        <p14:creationId xmlns:p14="http://schemas.microsoft.com/office/powerpoint/2010/main" val="3651121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0C0B90-D4F4-4849-B7CB-555328DC7643}"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730442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smtClean="0"/>
          </a:p>
        </p:txBody>
      </p:sp>
      <p:sp>
        <p:nvSpPr>
          <p:cNvPr id="4" name="Slide Number Placeholder 3"/>
          <p:cNvSpPr>
            <a:spLocks noGrp="1"/>
          </p:cNvSpPr>
          <p:nvPr>
            <p:ph type="sldNum" sz="quarter" idx="5"/>
          </p:nvPr>
        </p:nvSpPr>
        <p:spPr/>
        <p:txBody>
          <a:bodyPr/>
          <a:lstStyle/>
          <a:p>
            <a:pPr>
              <a:defRPr/>
            </a:pPr>
            <a:fld id="{4416D55C-64A1-43BA-910F-4D9E8A31AA64}" type="slidenum">
              <a:rPr lang="en-GB" smtClean="0">
                <a:solidFill>
                  <a:prstClr val="black"/>
                </a:solidFill>
              </a:rPr>
              <a:pPr>
                <a:defRPr/>
              </a:pPr>
              <a:t>4</a:t>
            </a:fld>
            <a:endParaRPr lang="en-GB">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2847975" y="515938"/>
            <a:ext cx="3435350" cy="2576512"/>
          </a:xfrm>
          <a:prstGeom prst="rect">
            <a:avLst/>
          </a:prstGeom>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80E591-1469-4FA8-91C1-F0CB55067F30}" type="slidenum">
              <a:rPr lang="en-US">
                <a:solidFill>
                  <a:prstClr val="black"/>
                </a:solidFill>
              </a:rPr>
              <a:pPr fontAlgn="base">
                <a:spcBef>
                  <a:spcPct val="0"/>
                </a:spcBef>
                <a:spcAft>
                  <a:spcPct val="0"/>
                </a:spcAft>
              </a:pPr>
              <a:t>36</a:t>
            </a:fld>
            <a:endParaRPr lang="en-US" dirty="0">
              <a:solidFill>
                <a:prstClr val="black"/>
              </a:solidFill>
            </a:endParaRPr>
          </a:p>
        </p:txBody>
      </p:sp>
    </p:spTree>
    <p:extLst>
      <p:ext uri="{BB962C8B-B14F-4D97-AF65-F5344CB8AC3E}">
        <p14:creationId xmlns:p14="http://schemas.microsoft.com/office/powerpoint/2010/main" val="1666459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C0B90-D4F4-4849-B7CB-555328DC7643}"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959398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9042">
              <a:defRPr/>
            </a:pPr>
            <a:endParaRPr lang="en-US" dirty="0"/>
          </a:p>
        </p:txBody>
      </p:sp>
      <p:sp>
        <p:nvSpPr>
          <p:cNvPr id="4" name="Slide Number Placeholder 3"/>
          <p:cNvSpPr>
            <a:spLocks noGrp="1"/>
          </p:cNvSpPr>
          <p:nvPr>
            <p:ph type="sldNum" sz="quarter" idx="10"/>
          </p:nvPr>
        </p:nvSpPr>
        <p:spPr/>
        <p:txBody>
          <a:bodyPr/>
          <a:lstStyle/>
          <a:p>
            <a:fld id="{F70C0B90-D4F4-4849-B7CB-555328DC7643}"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231461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C0B90-D4F4-4849-B7CB-555328DC7643}"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9490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9042">
              <a:defRPr/>
            </a:pPr>
            <a:endParaRPr lang="en-US" b="1" dirty="0"/>
          </a:p>
        </p:txBody>
      </p:sp>
      <p:sp>
        <p:nvSpPr>
          <p:cNvPr id="4" name="Slide Number Placeholder 3"/>
          <p:cNvSpPr>
            <a:spLocks noGrp="1"/>
          </p:cNvSpPr>
          <p:nvPr>
            <p:ph type="sldNum" sz="quarter" idx="10"/>
          </p:nvPr>
        </p:nvSpPr>
        <p:spPr/>
        <p:txBody>
          <a:bodyPr/>
          <a:lstStyle/>
          <a:p>
            <a:fld id="{F70C0B90-D4F4-4849-B7CB-555328DC7643}"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3665769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xfrm>
            <a:off x="2847975" y="515938"/>
            <a:ext cx="3435350" cy="2576512"/>
          </a:xfrm>
          <a:prstGeom prst="rect">
            <a:avLst/>
          </a:prstGeom>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DDED98-7751-4B18-8B4A-17692DC9DA8F}" type="slidenum">
              <a:rPr lang="en-US">
                <a:solidFill>
                  <a:prstClr val="black"/>
                </a:solidFill>
              </a:rPr>
              <a:pPr fontAlgn="base">
                <a:spcBef>
                  <a:spcPct val="0"/>
                </a:spcBef>
                <a:spcAft>
                  <a:spcPct val="0"/>
                </a:spcAft>
              </a:pPr>
              <a:t>42</a:t>
            </a:fld>
            <a:endParaRPr lang="en-US" dirty="0">
              <a:solidFill>
                <a:prstClr val="black"/>
              </a:solidFill>
            </a:endParaRPr>
          </a:p>
        </p:txBody>
      </p:sp>
    </p:spTree>
    <p:extLst>
      <p:ext uri="{BB962C8B-B14F-4D97-AF65-F5344CB8AC3E}">
        <p14:creationId xmlns:p14="http://schemas.microsoft.com/office/powerpoint/2010/main" val="2040848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9ED0E0AF-54F6-4B2F-B943-C3E0695F84B8}"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71916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C0B90-D4F4-4849-B7CB-555328DC7643}"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9716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9680">
              <a:defRPr/>
            </a:pPr>
            <a:endParaRPr lang="en-US" dirty="0" smtClean="0"/>
          </a:p>
        </p:txBody>
      </p:sp>
      <p:sp>
        <p:nvSpPr>
          <p:cNvPr id="4" name="Slide Number Placeholder 3"/>
          <p:cNvSpPr>
            <a:spLocks noGrp="1"/>
          </p:cNvSpPr>
          <p:nvPr>
            <p:ph type="sldNum" sz="quarter" idx="10"/>
          </p:nvPr>
        </p:nvSpPr>
        <p:spPr/>
        <p:txBody>
          <a:bodyPr/>
          <a:lstStyle/>
          <a:p>
            <a:fld id="{F70C0B90-D4F4-4849-B7CB-555328DC7643}"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679834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Fruit and vegetable storage guide (size 8” wide  x  5.75” tall) – This guide provides useful information on keeping produce fresh as well as reduces the knowledge barriers associated </a:t>
            </a:r>
            <a:r>
              <a:rPr lang="en-US" baseline="0" dirty="0" smtClean="0"/>
              <a:t> </a:t>
            </a:r>
            <a:r>
              <a:rPr lang="en-US" dirty="0" smtClean="0"/>
              <a:t>with keeping fruits and vegetables fresh.     </a:t>
            </a:r>
          </a:p>
          <a:p>
            <a:r>
              <a:rPr lang="en-US" dirty="0" smtClean="0"/>
              <a:t>-Spanish</a:t>
            </a:r>
            <a:r>
              <a:rPr lang="en-US" baseline="0" dirty="0" smtClean="0"/>
              <a:t> Versions available</a:t>
            </a:r>
            <a:endParaRPr lang="en-US" dirty="0" smtClean="0"/>
          </a:p>
          <a:p>
            <a:endParaRPr lang="en-US" dirty="0"/>
          </a:p>
        </p:txBody>
      </p:sp>
      <p:sp>
        <p:nvSpPr>
          <p:cNvPr id="4" name="Slide Number Placeholder 3"/>
          <p:cNvSpPr>
            <a:spLocks noGrp="1"/>
          </p:cNvSpPr>
          <p:nvPr>
            <p:ph type="sldNum" sz="quarter" idx="10"/>
          </p:nvPr>
        </p:nvSpPr>
        <p:spPr/>
        <p:txBody>
          <a:bodyPr/>
          <a:lstStyle/>
          <a:p>
            <a:fld id="{9ED0E0AF-54F6-4B2F-B943-C3E0695F84B8}"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1970184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921296" y="685617"/>
            <a:ext cx="5018640" cy="3428080"/>
          </a:xfrm>
          <a:ln/>
        </p:spPr>
      </p:sp>
      <p:sp>
        <p:nvSpPr>
          <p:cNvPr id="3" name="Notes Placeholder 2"/>
          <p:cNvSpPr>
            <a:spLocks noGrp="1"/>
          </p:cNvSpPr>
          <p:nvPr>
            <p:ph type="body" idx="1"/>
          </p:nvPr>
        </p:nvSpPr>
        <p:spPr/>
        <p:txBody>
          <a:bodyPr/>
          <a:lstStyle/>
          <a:p>
            <a:endParaRPr lang="en-GB"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Shopping list template (size 4.25” wide  x  11” tall) - The shopping list template provides an easy to use tool for making a list with meals in mind.   The tool also focuses on the cost saving strategy of using up food that has already been purchased.   </a:t>
            </a:r>
          </a:p>
          <a:p>
            <a:r>
              <a:rPr lang="en-US" dirty="0" smtClean="0"/>
              <a:t>-</a:t>
            </a:r>
            <a:r>
              <a:rPr lang="en-US" baseline="0" dirty="0" smtClean="0"/>
              <a:t> Spanish versions available</a:t>
            </a:r>
            <a:endParaRPr lang="en-US" dirty="0" smtClean="0"/>
          </a:p>
        </p:txBody>
      </p:sp>
      <p:sp>
        <p:nvSpPr>
          <p:cNvPr id="4" name="Slide Number Placeholder 3"/>
          <p:cNvSpPr>
            <a:spLocks noGrp="1"/>
          </p:cNvSpPr>
          <p:nvPr>
            <p:ph type="sldNum" sz="quarter" idx="10"/>
          </p:nvPr>
        </p:nvSpPr>
        <p:spPr/>
        <p:txBody>
          <a:bodyPr/>
          <a:lstStyle/>
          <a:p>
            <a:fld id="{9ED0E0AF-54F6-4B2F-B943-C3E0695F84B8}"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374786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C0B90-D4F4-4849-B7CB-555328DC7643}"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105523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9042"/>
            <a:r>
              <a:rPr lang="en-US" dirty="0" smtClean="0">
                <a:latin typeface="Arial Narrow"/>
                <a:cs typeface="Arial Narrow"/>
              </a:rPr>
              <a:t>Talk about tabling in grocery stores!</a:t>
            </a:r>
          </a:p>
          <a:p>
            <a:pPr defTabSz="909042"/>
            <a:r>
              <a:rPr lang="en-US" dirty="0" smtClean="0">
                <a:latin typeface="Arial Narrow"/>
                <a:cs typeface="Arial Narrow"/>
              </a:rPr>
              <a:t>CBSM </a:t>
            </a:r>
            <a:r>
              <a:rPr lang="en-US" dirty="0">
                <a:latin typeface="Arial Narrow"/>
                <a:cs typeface="Arial Narrow"/>
              </a:rPr>
              <a:t>focuses on changing people’s behavior and attitudes using a variety of tools such as prompts, incentives, social norms, commitments and vivid communication at the community level through direct involvement.  It focuses on removing barriers to an activity while at the same time enhancing the activity's benefits for the participants.  </a:t>
            </a:r>
          </a:p>
          <a:p>
            <a:endParaRPr lang="en-US" dirty="0"/>
          </a:p>
        </p:txBody>
      </p:sp>
      <p:sp>
        <p:nvSpPr>
          <p:cNvPr id="4" name="Slide Number Placeholder 3"/>
          <p:cNvSpPr>
            <a:spLocks noGrp="1"/>
          </p:cNvSpPr>
          <p:nvPr>
            <p:ph type="sldNum" sz="quarter" idx="10"/>
          </p:nvPr>
        </p:nvSpPr>
        <p:spPr/>
        <p:txBody>
          <a:bodyPr/>
          <a:lstStyle/>
          <a:p>
            <a:fld id="{F70C0B90-D4F4-4849-B7CB-555328DC7643}"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920939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C0B90-D4F4-4849-B7CB-555328DC7643}"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08327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100" dirty="0" smtClean="0"/>
              <a:t>Personal recruitment more effective than email.</a:t>
            </a:r>
          </a:p>
          <a:p>
            <a:endParaRPr lang="en-US" sz="1100" dirty="0" smtClean="0"/>
          </a:p>
          <a:p>
            <a:r>
              <a:rPr lang="en-US" sz="1100" dirty="0" smtClean="0"/>
              <a:t>Creating food waste awareness is key to lasting impact in food waste reduction.</a:t>
            </a:r>
          </a:p>
          <a:p>
            <a:endParaRPr lang="en-US" sz="1100" dirty="0" smtClean="0"/>
          </a:p>
          <a:p>
            <a:r>
              <a:rPr lang="en-US" sz="1100" dirty="0" smtClean="0"/>
              <a:t>Tools tied to specific behaviors are most effective.</a:t>
            </a:r>
          </a:p>
          <a:p>
            <a:endParaRPr lang="en-US" sz="1100" dirty="0" smtClean="0"/>
          </a:p>
          <a:p>
            <a:r>
              <a:rPr lang="en-US" sz="1100" dirty="0" smtClean="0"/>
              <a:t>Initial data indicates that toolkit use and pilot implementation could influence a 25% decrease  in household food waste.</a:t>
            </a:r>
          </a:p>
          <a:p>
            <a:pPr>
              <a:buSzPct val="100000"/>
            </a:pPr>
            <a:endParaRPr lang="en-US" dirty="0" smtClean="0"/>
          </a:p>
          <a:p>
            <a:pPr>
              <a:buSzPct val="100000"/>
            </a:pPr>
            <a:r>
              <a:rPr lang="en-US" dirty="0" smtClean="0"/>
              <a:t>Develop and test food waste prevention outreach strategies in places where people are already interacting with food:</a:t>
            </a:r>
          </a:p>
          <a:p>
            <a:pPr marL="796991" lvl="1" indent="-280919"/>
            <a:r>
              <a:rPr lang="en-US" dirty="0" smtClean="0"/>
              <a:t>Community kitchens/meals</a:t>
            </a:r>
          </a:p>
          <a:p>
            <a:pPr marL="796991" lvl="1" indent="-280919"/>
            <a:r>
              <a:rPr lang="en-US" dirty="0" smtClean="0"/>
              <a:t>Farmers markets</a:t>
            </a:r>
          </a:p>
          <a:p>
            <a:pPr marL="796991" lvl="1" indent="-280919"/>
            <a:r>
              <a:rPr lang="en-US" dirty="0" smtClean="0"/>
              <a:t>Community gardens and farms</a:t>
            </a:r>
          </a:p>
          <a:p>
            <a:pPr marL="796991" lvl="1" indent="-280919"/>
            <a:r>
              <a:rPr lang="en-US" dirty="0" smtClean="0"/>
              <a:t>Food banks and meal programs</a:t>
            </a:r>
          </a:p>
          <a:p>
            <a:pPr marL="796991" lvl="1" indent="-280919"/>
            <a:r>
              <a:rPr lang="en-US" dirty="0" smtClean="0"/>
              <a:t>School lunchrooms</a:t>
            </a:r>
          </a:p>
          <a:p>
            <a:pPr marL="796991" lvl="1" indent="-280919"/>
            <a:r>
              <a:rPr lang="en-US" dirty="0" smtClean="0"/>
              <a:t>Grocery stores</a:t>
            </a:r>
          </a:p>
          <a:p>
            <a:pPr lvl="0"/>
            <a:r>
              <a:rPr lang="en-US" dirty="0" smtClean="0"/>
              <a:t>Government programs that have expressed interest in food waste reduction include waste management (composting), climate change response, and food programs.  </a:t>
            </a:r>
          </a:p>
          <a:p>
            <a:r>
              <a:rPr lang="en-US" dirty="0"/>
              <a:t> </a:t>
            </a:r>
            <a:endParaRPr lang="en-US" dirty="0" smtClean="0"/>
          </a:p>
          <a:p>
            <a:pPr lvl="0"/>
            <a:r>
              <a:rPr lang="en-US" dirty="0" smtClean="0"/>
              <a:t>Schools may wish to integrate information on food waste prevention into their curriculum and colleges and universities often support sustainability programs aimed at the young adult demographic.</a:t>
            </a:r>
          </a:p>
          <a:p>
            <a:r>
              <a:rPr lang="en-US" dirty="0"/>
              <a:t> </a:t>
            </a:r>
          </a:p>
          <a:p>
            <a:pPr lvl="0"/>
            <a:r>
              <a:rPr lang="en-US" dirty="0" smtClean="0"/>
              <a:t>Civic or community groups and non-profits may have constituencies who are parts of the target audience or an interest in related issues.  These organizations are able to do outreach through their social networks.  </a:t>
            </a:r>
          </a:p>
          <a:p>
            <a:r>
              <a:rPr lang="en-US" dirty="0"/>
              <a:t> </a:t>
            </a:r>
            <a:endParaRPr lang="en-US" dirty="0" smtClean="0"/>
          </a:p>
          <a:p>
            <a:pPr lvl="0"/>
            <a:r>
              <a:rPr lang="en-US" dirty="0" smtClean="0"/>
              <a:t>Grocers, Restaurants and other businesses may assist with outreach and also provide incentive goods (see the discussion below on measurement/awareness tools).   Farmers markets, community supported agriculture (CSA) businesses and municipal waste management companies are also likely partners.   </a:t>
            </a:r>
          </a:p>
          <a:p>
            <a:endParaRPr lang="en-US" baseline="0" dirty="0" smtClean="0"/>
          </a:p>
        </p:txBody>
      </p:sp>
      <p:sp>
        <p:nvSpPr>
          <p:cNvPr id="4" name="Slide Number Placeholder 3"/>
          <p:cNvSpPr>
            <a:spLocks noGrp="1"/>
          </p:cNvSpPr>
          <p:nvPr>
            <p:ph type="sldNum" sz="quarter" idx="10"/>
          </p:nvPr>
        </p:nvSpPr>
        <p:spPr/>
        <p:txBody>
          <a:bodyPr/>
          <a:lstStyle/>
          <a:p>
            <a:fld id="{F70C0B90-D4F4-4849-B7CB-555328DC7643}"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7539401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9042">
              <a:defRPr/>
            </a:pPr>
            <a:endParaRPr lang="en-US" dirty="0" smtClean="0"/>
          </a:p>
          <a:p>
            <a:r>
              <a:rPr lang="en-US" dirty="0" smtClean="0"/>
              <a:t>EPA is currently</a:t>
            </a:r>
            <a:r>
              <a:rPr lang="en-US" baseline="0" dirty="0" smtClean="0"/>
              <a:t> evaluating how to scale up these tools as part of the national Sustainable Food Management program.  If you would like to be added to our mailing list to be notified when the toolkit is available for product review please email westcoastforum@epa.gov</a:t>
            </a:r>
            <a:endParaRPr lang="en-US" dirty="0"/>
          </a:p>
        </p:txBody>
      </p:sp>
      <p:sp>
        <p:nvSpPr>
          <p:cNvPr id="4" name="Slide Number Placeholder 3"/>
          <p:cNvSpPr>
            <a:spLocks noGrp="1"/>
          </p:cNvSpPr>
          <p:nvPr>
            <p:ph type="sldNum" sz="quarter" idx="10"/>
          </p:nvPr>
        </p:nvSpPr>
        <p:spPr/>
        <p:txBody>
          <a:bodyPr/>
          <a:lstStyle/>
          <a:p>
            <a:fld id="{F70C0B90-D4F4-4849-B7CB-555328DC7643}"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4118773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pPr defTabSz="909042">
              <a:defRPr/>
            </a:pPr>
            <a:r>
              <a:rPr lang="en-US" baseline="0" dirty="0" smtClean="0"/>
              <a:t>leveraging funding, managing problem, reducing costs</a:t>
            </a:r>
          </a:p>
          <a:p>
            <a:pPr defTabSz="909042">
              <a:defRPr/>
            </a:pPr>
            <a:r>
              <a:rPr lang="en-US" dirty="0" smtClean="0"/>
              <a:t>Other benefits: source </a:t>
            </a:r>
            <a:r>
              <a:rPr lang="en-US" dirty="0"/>
              <a:t>reduction and improved post-consumer organics </a:t>
            </a:r>
            <a:r>
              <a:rPr lang="en-US" dirty="0" smtClean="0"/>
              <a:t>management from taking action in the back-of-the-house and in prepared foods</a:t>
            </a:r>
            <a:endParaRPr lang="en-US" dirty="0"/>
          </a:p>
          <a:p>
            <a:pPr defTabSz="909042">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70C0B90-D4F4-4849-B7CB-555328DC7643}"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14257481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0C0B90-D4F4-4849-B7CB-555328DC7643}"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424262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t>			Cooked </a:t>
            </a:r>
            <a:r>
              <a:rPr lang="en-GB" sz="1300" dirty="0"/>
              <a:t>	</a:t>
            </a:r>
            <a:r>
              <a:rPr lang="en-GB" sz="1300" b="1" dirty="0"/>
              <a:t>Uncooked </a:t>
            </a:r>
            <a:r>
              <a:rPr lang="en-GB" sz="1300" dirty="0"/>
              <a:t>	</a:t>
            </a:r>
          </a:p>
          <a:p>
            <a:r>
              <a:rPr lang="en-GB" sz="1300" dirty="0"/>
              <a:t>True cost per wasted portion of chips 	£0.33 	£0.08 	</a:t>
            </a:r>
          </a:p>
          <a:p>
            <a:r>
              <a:rPr lang="en-GB" sz="1300" dirty="0"/>
              <a:t>True cost per wasted piece of Cod 	£0.82 	£0.58 </a:t>
            </a:r>
          </a:p>
          <a:p>
            <a:endParaRPr lang="en-GB" sz="1300" dirty="0"/>
          </a:p>
          <a:p>
            <a:r>
              <a:rPr lang="en-GB" sz="1300" dirty="0"/>
              <a:t>disposal of cooked chips is 400% more expensive than wasted potato and that cooked fish is 140% more expensive than uncooked fish. 	</a:t>
            </a:r>
          </a:p>
          <a:p>
            <a:endParaRPr lang="en-GB" baseline="0" dirty="0" smtClean="0"/>
          </a:p>
          <a:p>
            <a:endParaRPr lang="en-GB" baseline="0" dirty="0" smtClean="0"/>
          </a:p>
          <a:p>
            <a:r>
              <a:rPr lang="en-GB" baseline="0" dirty="0" smtClean="0"/>
              <a:t>need to highlight that measuring is key - most companies </a:t>
            </a:r>
            <a:r>
              <a:rPr lang="en-GB" baseline="0" dirty="0" err="1" smtClean="0"/>
              <a:t>woudl</a:t>
            </a:r>
            <a:r>
              <a:rPr lang="en-GB" baseline="0" dirty="0" smtClean="0"/>
              <a:t> not knowingly waste food, so we have found different ways to convey this and support action</a:t>
            </a:r>
          </a:p>
          <a:p>
            <a:endParaRPr lang="en-GB" baseline="0" dirty="0" smtClean="0"/>
          </a:p>
          <a:p>
            <a:r>
              <a:rPr lang="en-GB" baseline="0" dirty="0" smtClean="0"/>
              <a:t>Financially, WRAP’s current research shows the financial cost of food waste to be around £1,800 a tonne – purely food purchase and waste management.  Research underway to get a more holistic figure for this - will come on this later</a:t>
            </a:r>
          </a:p>
          <a:p>
            <a:r>
              <a:rPr lang="en-GB" baseline="0" dirty="0" smtClean="0"/>
              <a:t>Environmentally – 4.2 tonnes of carbon for every tonnes of food wasted, household figures.  </a:t>
            </a:r>
          </a:p>
          <a:p>
            <a:r>
              <a:rPr lang="en-GB" baseline="0" dirty="0" smtClean="0"/>
              <a:t>Research underway to identify a figure more apt for HaFS</a:t>
            </a:r>
          </a:p>
          <a:p>
            <a:endParaRPr lang="en-GB" baseline="0" dirty="0" smtClean="0"/>
          </a:p>
          <a:p>
            <a:r>
              <a:rPr lang="en-GB" b="1" baseline="0" dirty="0" smtClean="0"/>
              <a:t>Looking at HaFS research and evidence specifically: What do we have</a:t>
            </a:r>
          </a:p>
          <a:p>
            <a:endParaRPr lang="en-GB" dirty="0"/>
          </a:p>
        </p:txBody>
      </p:sp>
      <p:sp>
        <p:nvSpPr>
          <p:cNvPr id="4" name="Slide Number Placeholder 3"/>
          <p:cNvSpPr>
            <a:spLocks noGrp="1"/>
          </p:cNvSpPr>
          <p:nvPr>
            <p:ph type="sldNum" sz="quarter" idx="10"/>
          </p:nvPr>
        </p:nvSpPr>
        <p:spPr/>
        <p:txBody>
          <a:bodyPr/>
          <a:lstStyle/>
          <a:p>
            <a:fld id="{8DF43313-2809-44B9-B8C2-017BAC8DC1F7}"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2162574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31796" eaLnBrk="0" hangingPunct="0">
              <a:defRPr sz="4000">
                <a:solidFill>
                  <a:schemeClr val="tx1"/>
                </a:solidFill>
                <a:latin typeface="Tahoma" pitchFamily="34" charset="0"/>
                <a:cs typeface="Arial" pitchFamily="34" charset="0"/>
              </a:defRPr>
            </a:lvl1pPr>
            <a:lvl2pPr marL="742896" indent="-285729" defTabSz="931796" eaLnBrk="0" hangingPunct="0">
              <a:defRPr sz="4000">
                <a:solidFill>
                  <a:schemeClr val="tx1"/>
                </a:solidFill>
                <a:latin typeface="Tahoma" pitchFamily="34" charset="0"/>
                <a:cs typeface="Arial" pitchFamily="34" charset="0"/>
              </a:defRPr>
            </a:lvl2pPr>
            <a:lvl3pPr marL="1142918" indent="-228584" defTabSz="931796" eaLnBrk="0" hangingPunct="0">
              <a:defRPr sz="4000">
                <a:solidFill>
                  <a:schemeClr val="tx1"/>
                </a:solidFill>
                <a:latin typeface="Tahoma" pitchFamily="34" charset="0"/>
                <a:cs typeface="Arial" pitchFamily="34" charset="0"/>
              </a:defRPr>
            </a:lvl3pPr>
            <a:lvl4pPr marL="1600084" indent="-228584" defTabSz="931796" eaLnBrk="0" hangingPunct="0">
              <a:defRPr sz="4000">
                <a:solidFill>
                  <a:schemeClr val="tx1"/>
                </a:solidFill>
                <a:latin typeface="Tahoma" pitchFamily="34" charset="0"/>
                <a:cs typeface="Arial" pitchFamily="34" charset="0"/>
              </a:defRPr>
            </a:lvl4pPr>
            <a:lvl5pPr marL="2057252" indent="-228584" defTabSz="931796" eaLnBrk="0" hangingPunct="0">
              <a:defRPr sz="4000">
                <a:solidFill>
                  <a:schemeClr val="tx1"/>
                </a:solidFill>
                <a:latin typeface="Tahoma" pitchFamily="34" charset="0"/>
                <a:cs typeface="Arial" pitchFamily="34" charset="0"/>
              </a:defRPr>
            </a:lvl5pPr>
            <a:lvl6pPr marL="2514418" indent="-228584" defTabSz="931796" eaLnBrk="0" fontAlgn="base" hangingPunct="0">
              <a:spcBef>
                <a:spcPct val="0"/>
              </a:spcBef>
              <a:spcAft>
                <a:spcPct val="0"/>
              </a:spcAft>
              <a:defRPr sz="4000">
                <a:solidFill>
                  <a:schemeClr val="tx1"/>
                </a:solidFill>
                <a:latin typeface="Tahoma" pitchFamily="34" charset="0"/>
                <a:cs typeface="Arial" pitchFamily="34" charset="0"/>
              </a:defRPr>
            </a:lvl6pPr>
            <a:lvl7pPr marL="2971585" indent="-228584" defTabSz="931796" eaLnBrk="0" fontAlgn="base" hangingPunct="0">
              <a:spcBef>
                <a:spcPct val="0"/>
              </a:spcBef>
              <a:spcAft>
                <a:spcPct val="0"/>
              </a:spcAft>
              <a:defRPr sz="4000">
                <a:solidFill>
                  <a:schemeClr val="tx1"/>
                </a:solidFill>
                <a:latin typeface="Tahoma" pitchFamily="34" charset="0"/>
                <a:cs typeface="Arial" pitchFamily="34" charset="0"/>
              </a:defRPr>
            </a:lvl7pPr>
            <a:lvl8pPr marL="3428752" indent="-228584" defTabSz="931796" eaLnBrk="0" fontAlgn="base" hangingPunct="0">
              <a:spcBef>
                <a:spcPct val="0"/>
              </a:spcBef>
              <a:spcAft>
                <a:spcPct val="0"/>
              </a:spcAft>
              <a:defRPr sz="4000">
                <a:solidFill>
                  <a:schemeClr val="tx1"/>
                </a:solidFill>
                <a:latin typeface="Tahoma" pitchFamily="34" charset="0"/>
                <a:cs typeface="Arial" pitchFamily="34" charset="0"/>
              </a:defRPr>
            </a:lvl8pPr>
            <a:lvl9pPr marL="3885919" indent="-228584" defTabSz="931796" eaLnBrk="0" fontAlgn="base" hangingPunct="0">
              <a:spcBef>
                <a:spcPct val="0"/>
              </a:spcBef>
              <a:spcAft>
                <a:spcPct val="0"/>
              </a:spcAft>
              <a:defRPr sz="4000">
                <a:solidFill>
                  <a:schemeClr val="tx1"/>
                </a:solidFill>
                <a:latin typeface="Tahoma" pitchFamily="34" charset="0"/>
                <a:cs typeface="Arial" pitchFamily="34" charset="0"/>
              </a:defRPr>
            </a:lvl9pPr>
          </a:lstStyle>
          <a:p>
            <a:pPr eaLnBrk="1" hangingPunct="1"/>
            <a:fld id="{35931F1F-0310-463C-9D70-05E1AB22EC6A}" type="slidenum">
              <a:rPr lang="en-GB" altLang="en-US" sz="1200">
                <a:solidFill>
                  <a:prstClr val="black"/>
                </a:solidFill>
                <a:latin typeface="Times New Roman" pitchFamily="18" charset="0"/>
              </a:rPr>
              <a:pPr eaLnBrk="1" hangingPunct="1"/>
              <a:t>7</a:t>
            </a:fld>
            <a:endParaRPr lang="en-GB" altLang="en-US" sz="1200">
              <a:solidFill>
                <a:prstClr val="black"/>
              </a:solidFill>
              <a:latin typeface="Times New Roman" pitchFamily="18" charset="0"/>
            </a:endParaRPr>
          </a:p>
        </p:txBody>
      </p:sp>
      <p:sp>
        <p:nvSpPr>
          <p:cNvPr id="32771" name="Rectangle 2"/>
          <p:cNvSpPr>
            <a:spLocks noGrp="1" noRot="1" noChangeAspect="1" noChangeArrowheads="1" noTextEdit="1"/>
          </p:cNvSpPr>
          <p:nvPr>
            <p:ph type="sldImg"/>
          </p:nvPr>
        </p:nvSpPr>
        <p:spPr>
          <a:xfrm>
            <a:off x="922914" y="687088"/>
            <a:ext cx="5018639" cy="3428080"/>
          </a:xfrm>
          <a:ln/>
        </p:spPr>
      </p:sp>
      <p:sp>
        <p:nvSpPr>
          <p:cNvPr id="32772" name="Rectangle 3"/>
          <p:cNvSpPr>
            <a:spLocks noGrp="1" noChangeArrowheads="1"/>
          </p:cNvSpPr>
          <p:nvPr>
            <p:ph type="body" idx="1"/>
          </p:nvPr>
        </p:nvSpPr>
        <p:spPr>
          <a:noFill/>
        </p:spPr>
        <p:txBody>
          <a:bodyPr/>
          <a:lstStyle/>
          <a:p>
            <a:r>
              <a:rPr lang="en-GB" b="1" u="sng" dirty="0"/>
              <a:t>Background on American food waste</a:t>
            </a:r>
            <a:endParaRPr lang="en-GB" dirty="0"/>
          </a:p>
          <a:p>
            <a:r>
              <a:rPr lang="en-GB" dirty="0"/>
              <a:t>In the US, </a:t>
            </a:r>
            <a:r>
              <a:rPr lang="en-GB" dirty="0" err="1"/>
              <a:t>Buzby</a:t>
            </a:r>
            <a:r>
              <a:rPr lang="en-GB" dirty="0"/>
              <a:t> et al (2014) estimated that 60 million tonnes (133 billion pounds [lbs]) of food was wasted at retail and consumer stages, with a retail value of US$162 billion ($2,700 a tonne)</a:t>
            </a:r>
          </a:p>
          <a:p>
            <a:r>
              <a:rPr lang="en-GB" dirty="0"/>
              <a:t> </a:t>
            </a:r>
          </a:p>
          <a:p>
            <a:r>
              <a:rPr lang="en-GB" dirty="0"/>
              <a:t>In the US the costs of landfilling the 32 million tonnes of municipal food waste are likely to be around US$1.5 billion a year (EPA, 2014).</a:t>
            </a:r>
          </a:p>
          <a:p>
            <a:r>
              <a:rPr lang="en-GB" dirty="0" err="1"/>
              <a:t>Buzby</a:t>
            </a:r>
            <a:r>
              <a:rPr lang="en-GB" dirty="0"/>
              <a:t>, J., Wells, H.F., Hyman, J. (2014). </a:t>
            </a:r>
            <a:r>
              <a:rPr lang="en-GB" i="1" dirty="0"/>
              <a:t>The Estimated Amount, Value, and Calories of Postharvest Food Losses at the Retail and Consumer Levels in the United States. Economic Information Bulletin No. (EIB-121)</a:t>
            </a:r>
            <a:r>
              <a:rPr lang="en-GB" dirty="0"/>
              <a:t>; </a:t>
            </a:r>
            <a:r>
              <a:rPr lang="en-GB" u="sng" dirty="0">
                <a:hlinkClick r:id="rId3"/>
              </a:rPr>
              <a:t>http://www.ers.usda.gov/publications/eib-economic-information-bulletin/eib121.aspx</a:t>
            </a:r>
            <a:endParaRPr lang="en-GB" dirty="0"/>
          </a:p>
          <a:p>
            <a:pPr eaLnBrk="1" hangingPunct="1"/>
            <a:endParaRPr lang="en-US" altLang="en-US" dirty="0" smtClean="0"/>
          </a:p>
          <a:p>
            <a:pPr eaLnBrk="1" hangingPunct="1"/>
            <a:r>
              <a:rPr lang="en-US" altLang="en-US" dirty="0" smtClean="0"/>
              <a:t> US  consumers 41 MT by comparison. Value 110 billion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We bring these same principles to our consumer engagement. Recycle Now, and Love Food Waste</a:t>
            </a:r>
          </a:p>
          <a:p>
            <a:pPr eaLnBrk="1" hangingPunct="1">
              <a:spcBef>
                <a:spcPct val="0"/>
              </a:spcBef>
            </a:pPr>
            <a:endParaRPr lang="en-GB" altLang="en-US" dirty="0" smtClean="0"/>
          </a:p>
          <a:p>
            <a:pPr eaLnBrk="1" hangingPunct="1">
              <a:spcBef>
                <a:spcPct val="0"/>
              </a:spcBef>
            </a:pPr>
            <a:r>
              <a:rPr lang="en-GB" altLang="en-US" dirty="0" smtClean="0"/>
              <a:t>Starting off with the research. That gives insights. That lead to some innovative engagement ideas. We brought people together around those ideas. It helps people make change.</a:t>
            </a:r>
          </a:p>
          <a:p>
            <a:pPr eaLnBrk="1" hangingPunct="1">
              <a:spcBef>
                <a:spcPct val="0"/>
              </a:spcBef>
            </a:pPr>
            <a:endParaRPr lang="en-GB" altLang="en-US" dirty="0" smtClean="0"/>
          </a:p>
          <a:p>
            <a:pPr eaLnBrk="1" hangingPunct="1">
              <a:spcBef>
                <a:spcPct val="0"/>
              </a:spcBef>
            </a:pPr>
            <a:r>
              <a:rPr lang="en-GB" altLang="en-US" dirty="0" smtClean="0"/>
              <a:t>The Whitehall Government has paid us to use that in relation to Recycling and Waste Prevention.</a:t>
            </a:r>
          </a:p>
          <a:p>
            <a:pPr eaLnBrk="1" hangingPunct="1">
              <a:spcBef>
                <a:spcPct val="0"/>
              </a:spcBef>
            </a:pPr>
            <a:endParaRPr lang="en-GB" altLang="en-US" dirty="0" smtClean="0"/>
          </a:p>
          <a:p>
            <a:pPr eaLnBrk="1" hangingPunct="1">
              <a:spcBef>
                <a:spcPct val="0"/>
              </a:spcBef>
            </a:pPr>
            <a:r>
              <a:rPr lang="en-GB" altLang="en-US" dirty="0" smtClean="0"/>
              <a:t>Interestingly the Scottish Government is now asking to use a similar approach to use our expertise in relation to  energy and water efficiency advice, for business and the public sector.</a:t>
            </a:r>
          </a:p>
          <a:p>
            <a:pPr eaLnBrk="1" hangingPunct="1">
              <a:spcBef>
                <a:spcPct val="0"/>
              </a:spcBef>
            </a:pPr>
            <a:endParaRPr lang="en-GB" altLang="en-US" dirty="0" smtClean="0"/>
          </a:p>
          <a:p>
            <a:pPr eaLnBrk="1" hangingPunct="1">
              <a:spcBef>
                <a:spcPct val="0"/>
              </a:spcBef>
            </a:pPr>
            <a:r>
              <a:rPr lang="en-GB" altLang="en-US" dirty="0" smtClean="0"/>
              <a:t>Interesting times</a:t>
            </a:r>
          </a:p>
          <a:p>
            <a:pPr eaLnBrk="1" hangingPunct="1">
              <a:spcBef>
                <a:spcPct val="0"/>
              </a:spcBef>
            </a:pPr>
            <a:endParaRPr lang="en-GB" altLang="en-US" dirty="0" smtClean="0"/>
          </a:p>
          <a:p>
            <a:pPr eaLnBrk="1" hangingPunct="1">
              <a:spcBef>
                <a:spcPct val="0"/>
              </a:spcBef>
            </a:pPr>
            <a:endParaRPr lang="en-GB" altLang="en-US" dirty="0" smtClean="0"/>
          </a:p>
          <a:p>
            <a:pPr eaLnBrk="1" hangingPunct="1">
              <a:spcBef>
                <a:spcPct val="0"/>
              </a:spcBef>
            </a:pPr>
            <a:endParaRPr lang="en-GB" altLang="en-US" dirty="0"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ahoma" pitchFamily="34" charset="0"/>
              </a:defRPr>
            </a:lvl1pPr>
            <a:lvl2pPr marL="743116" indent="-285814" eaLnBrk="0" hangingPunct="0">
              <a:defRPr sz="2400">
                <a:solidFill>
                  <a:schemeClr val="tx1"/>
                </a:solidFill>
                <a:latin typeface="Tahoma" pitchFamily="34" charset="0"/>
              </a:defRPr>
            </a:lvl2pPr>
            <a:lvl3pPr marL="1143255" indent="-228651" eaLnBrk="0" hangingPunct="0">
              <a:defRPr sz="2400">
                <a:solidFill>
                  <a:schemeClr val="tx1"/>
                </a:solidFill>
                <a:latin typeface="Tahoma" pitchFamily="34" charset="0"/>
              </a:defRPr>
            </a:lvl3pPr>
            <a:lvl4pPr marL="1600556" indent="-228651" eaLnBrk="0" hangingPunct="0">
              <a:defRPr sz="2400">
                <a:solidFill>
                  <a:schemeClr val="tx1"/>
                </a:solidFill>
                <a:latin typeface="Tahoma" pitchFamily="34" charset="0"/>
              </a:defRPr>
            </a:lvl4pPr>
            <a:lvl5pPr marL="2057858" indent="-228651" eaLnBrk="0" hangingPunct="0">
              <a:defRPr sz="2400">
                <a:solidFill>
                  <a:schemeClr val="tx1"/>
                </a:solidFill>
                <a:latin typeface="Tahoma" pitchFamily="34" charset="0"/>
              </a:defRPr>
            </a:lvl5pPr>
            <a:lvl6pPr marL="2515161" indent="-228651" eaLnBrk="0" fontAlgn="base" hangingPunct="0">
              <a:spcBef>
                <a:spcPct val="0"/>
              </a:spcBef>
              <a:spcAft>
                <a:spcPct val="0"/>
              </a:spcAft>
              <a:defRPr sz="2400">
                <a:solidFill>
                  <a:schemeClr val="tx1"/>
                </a:solidFill>
                <a:latin typeface="Tahoma" pitchFamily="34" charset="0"/>
              </a:defRPr>
            </a:lvl6pPr>
            <a:lvl7pPr marL="2972462" indent="-228651" eaLnBrk="0" fontAlgn="base" hangingPunct="0">
              <a:spcBef>
                <a:spcPct val="0"/>
              </a:spcBef>
              <a:spcAft>
                <a:spcPct val="0"/>
              </a:spcAft>
              <a:defRPr sz="2400">
                <a:solidFill>
                  <a:schemeClr val="tx1"/>
                </a:solidFill>
                <a:latin typeface="Tahoma" pitchFamily="34" charset="0"/>
              </a:defRPr>
            </a:lvl7pPr>
            <a:lvl8pPr marL="3429764" indent="-228651" eaLnBrk="0" fontAlgn="base" hangingPunct="0">
              <a:spcBef>
                <a:spcPct val="0"/>
              </a:spcBef>
              <a:spcAft>
                <a:spcPct val="0"/>
              </a:spcAft>
              <a:defRPr sz="2400">
                <a:solidFill>
                  <a:schemeClr val="tx1"/>
                </a:solidFill>
                <a:latin typeface="Tahoma" pitchFamily="34" charset="0"/>
              </a:defRPr>
            </a:lvl8pPr>
            <a:lvl9pPr marL="3887066" indent="-228651" eaLnBrk="0" fontAlgn="base" hangingPunct="0">
              <a:spcBef>
                <a:spcPct val="0"/>
              </a:spcBef>
              <a:spcAft>
                <a:spcPct val="0"/>
              </a:spcAft>
              <a:defRPr sz="2400">
                <a:solidFill>
                  <a:schemeClr val="tx1"/>
                </a:solidFill>
                <a:latin typeface="Tahoma" pitchFamily="34" charset="0"/>
              </a:defRPr>
            </a:lvl9pPr>
          </a:lstStyle>
          <a:p>
            <a:pPr eaLnBrk="1" hangingPunct="1"/>
            <a:fld id="{98A658E5-2373-4BD0-82C1-A7282169504B}" type="slidenum">
              <a:rPr lang="en-GB" altLang="en-US" sz="1200">
                <a:solidFill>
                  <a:prstClr val="black"/>
                </a:solidFill>
              </a:rPr>
              <a:pPr eaLnBrk="1" hangingPunct="1"/>
              <a:t>8</a:t>
            </a:fld>
            <a:endParaRPr lang="en-GB" altLang="en-US" sz="120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931796" eaLnBrk="0" hangingPunct="0">
              <a:defRPr sz="4000">
                <a:solidFill>
                  <a:schemeClr val="tx1"/>
                </a:solidFill>
                <a:latin typeface="Tahoma" pitchFamily="34" charset="0"/>
                <a:cs typeface="Arial" charset="0"/>
              </a:defRPr>
            </a:lvl1pPr>
            <a:lvl2pPr marL="742896" indent="-285729" defTabSz="931796" eaLnBrk="0" hangingPunct="0">
              <a:defRPr sz="4000">
                <a:solidFill>
                  <a:schemeClr val="tx1"/>
                </a:solidFill>
                <a:latin typeface="Tahoma" pitchFamily="34" charset="0"/>
                <a:cs typeface="Arial" charset="0"/>
              </a:defRPr>
            </a:lvl2pPr>
            <a:lvl3pPr marL="1142918" indent="-228584" defTabSz="931796" eaLnBrk="0" hangingPunct="0">
              <a:defRPr sz="4000">
                <a:solidFill>
                  <a:schemeClr val="tx1"/>
                </a:solidFill>
                <a:latin typeface="Tahoma" pitchFamily="34" charset="0"/>
                <a:cs typeface="Arial" charset="0"/>
              </a:defRPr>
            </a:lvl3pPr>
            <a:lvl4pPr marL="1600084" indent="-228584" defTabSz="931796" eaLnBrk="0" hangingPunct="0">
              <a:defRPr sz="4000">
                <a:solidFill>
                  <a:schemeClr val="tx1"/>
                </a:solidFill>
                <a:latin typeface="Tahoma" pitchFamily="34" charset="0"/>
                <a:cs typeface="Arial" charset="0"/>
              </a:defRPr>
            </a:lvl4pPr>
            <a:lvl5pPr marL="2057252" indent="-228584" defTabSz="931796" eaLnBrk="0" hangingPunct="0">
              <a:defRPr sz="4000">
                <a:solidFill>
                  <a:schemeClr val="tx1"/>
                </a:solidFill>
                <a:latin typeface="Tahoma" pitchFamily="34" charset="0"/>
                <a:cs typeface="Arial" charset="0"/>
              </a:defRPr>
            </a:lvl5pPr>
            <a:lvl6pPr marL="2514418" indent="-228584" defTabSz="931796" eaLnBrk="0" fontAlgn="base" hangingPunct="0">
              <a:spcBef>
                <a:spcPct val="0"/>
              </a:spcBef>
              <a:spcAft>
                <a:spcPct val="0"/>
              </a:spcAft>
              <a:defRPr sz="4000">
                <a:solidFill>
                  <a:schemeClr val="tx1"/>
                </a:solidFill>
                <a:latin typeface="Tahoma" pitchFamily="34" charset="0"/>
                <a:cs typeface="Arial" charset="0"/>
              </a:defRPr>
            </a:lvl6pPr>
            <a:lvl7pPr marL="2971585" indent="-228584" defTabSz="931796" eaLnBrk="0" fontAlgn="base" hangingPunct="0">
              <a:spcBef>
                <a:spcPct val="0"/>
              </a:spcBef>
              <a:spcAft>
                <a:spcPct val="0"/>
              </a:spcAft>
              <a:defRPr sz="4000">
                <a:solidFill>
                  <a:schemeClr val="tx1"/>
                </a:solidFill>
                <a:latin typeface="Tahoma" pitchFamily="34" charset="0"/>
                <a:cs typeface="Arial" charset="0"/>
              </a:defRPr>
            </a:lvl7pPr>
            <a:lvl8pPr marL="3428752" indent="-228584" defTabSz="931796" eaLnBrk="0" fontAlgn="base" hangingPunct="0">
              <a:spcBef>
                <a:spcPct val="0"/>
              </a:spcBef>
              <a:spcAft>
                <a:spcPct val="0"/>
              </a:spcAft>
              <a:defRPr sz="4000">
                <a:solidFill>
                  <a:schemeClr val="tx1"/>
                </a:solidFill>
                <a:latin typeface="Tahoma" pitchFamily="34" charset="0"/>
                <a:cs typeface="Arial" charset="0"/>
              </a:defRPr>
            </a:lvl8pPr>
            <a:lvl9pPr marL="3885919" indent="-228584" defTabSz="931796" eaLnBrk="0" fontAlgn="base" hangingPunct="0">
              <a:spcBef>
                <a:spcPct val="0"/>
              </a:spcBef>
              <a:spcAft>
                <a:spcPct val="0"/>
              </a:spcAft>
              <a:defRPr sz="4000">
                <a:solidFill>
                  <a:schemeClr val="tx1"/>
                </a:solidFill>
                <a:latin typeface="Tahoma" pitchFamily="34" charset="0"/>
                <a:cs typeface="Arial" charset="0"/>
              </a:defRPr>
            </a:lvl9pPr>
          </a:lstStyle>
          <a:p>
            <a:pPr eaLnBrk="1" hangingPunct="1"/>
            <a:fld id="{6AEB6866-2E0D-4195-8EE4-4E08F7C42138}" type="slidenum">
              <a:rPr lang="en-GB" sz="1200">
                <a:solidFill>
                  <a:prstClr val="black"/>
                </a:solidFill>
                <a:latin typeface="Times New Roman" pitchFamily="18" charset="0"/>
              </a:rPr>
              <a:pPr eaLnBrk="1" hangingPunct="1"/>
              <a:t>9</a:t>
            </a:fld>
            <a:endParaRPr lang="en-GB" sz="1200">
              <a:solidFill>
                <a:prstClr val="black"/>
              </a:solidFill>
              <a:latin typeface="Times New Roman" pitchFamily="18" charset="0"/>
            </a:endParaRPr>
          </a:p>
        </p:txBody>
      </p:sp>
      <p:sp>
        <p:nvSpPr>
          <p:cNvPr id="48131" name="Rectangle 2"/>
          <p:cNvSpPr>
            <a:spLocks noGrp="1" noRot="1" noChangeAspect="1" noChangeArrowheads="1" noTextEdit="1"/>
          </p:cNvSpPr>
          <p:nvPr>
            <p:ph type="sldImg"/>
          </p:nvPr>
        </p:nvSpPr>
        <p:spPr>
          <a:xfrm>
            <a:off x="921296" y="687088"/>
            <a:ext cx="5017023" cy="3426609"/>
          </a:xfrm>
          <a:ln/>
        </p:spPr>
      </p:sp>
      <p:sp>
        <p:nvSpPr>
          <p:cNvPr id="48132" name="Rectangle 3"/>
          <p:cNvSpPr>
            <a:spLocks noGrp="1" noChangeArrowheads="1"/>
          </p:cNvSpPr>
          <p:nvPr>
            <p:ph type="body" idx="1"/>
          </p:nvPr>
        </p:nvSpPr>
        <p:spPr>
          <a:noFill/>
        </p:spPr>
        <p:txBody>
          <a:bodyPr/>
          <a:lstStyle/>
          <a:p>
            <a:pPr eaLnBrk="1" hangingPunct="1"/>
            <a:r>
              <a:rPr lang="en-US" smtClean="0"/>
              <a:t>The ‘food journey’ provides a number of touch points at which you could intervene to prevent food waste</a:t>
            </a:r>
          </a:p>
          <a:p>
            <a:pPr eaLnBrk="1" hangingPunct="1"/>
            <a:r>
              <a:rPr lang="en-US" smtClean="0"/>
              <a:t>However, people’s food journey is often habitual, underpinned by individual attitudes, values etc.</a:t>
            </a:r>
          </a:p>
          <a:p>
            <a:pPr eaLnBrk="1" hangingPunct="1"/>
            <a:r>
              <a:rPr lang="en-US" smtClean="0"/>
              <a:t>Their ability to prevent waste can be determined by their skills and knowledge or the tools they might have to help e.g. measuring scales, cook books, freezer</a:t>
            </a:r>
          </a:p>
          <a:p>
            <a:pPr eaLnBrk="1" hangingPunct="1"/>
            <a:r>
              <a:rPr lang="en-US" smtClean="0"/>
              <a:t>Food packaging also helps i.e. reclosable to retain freshness, freezable, portioned etc.</a:t>
            </a:r>
          </a:p>
          <a:p>
            <a:pPr eaLnBrk="1" hangingPunct="1"/>
            <a:endParaRPr lang="en-US" smtClean="0"/>
          </a:p>
          <a:p>
            <a:pPr eaLnBrk="1" hangingPunct="1"/>
            <a:r>
              <a:rPr lang="en-US" smtClean="0"/>
              <a:t>This reflects the complexity of what we are trying to influence!</a:t>
            </a:r>
          </a:p>
          <a:p>
            <a:pPr eaLnBrk="1" hangingPunct="1"/>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A147DB8-3453-4869-BFBC-81D8C0DE31AB}" type="slidenum">
              <a:rPr lang="en-GB" altLang="en-US" smtClean="0">
                <a:solidFill>
                  <a:srgbClr val="0066CC"/>
                </a:solidFill>
                <a:latin typeface="Tahoma" pitchFamily="34" charset="0"/>
              </a:rPr>
              <a:pPr eaLnBrk="1" hangingPunct="1">
                <a:spcBef>
                  <a:spcPct val="0"/>
                </a:spcBef>
              </a:pPr>
              <a:t>12</a:t>
            </a:fld>
            <a:endParaRPr lang="en-GB" altLang="en-US" smtClean="0">
              <a:solidFill>
                <a:srgbClr val="0066CC"/>
              </a:solidFill>
              <a:latin typeface="Tahoma" pitchFamily="34" charset="0"/>
            </a:endParaRPr>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p:txBody>
          <a:bodyPr/>
          <a:lstStyle>
            <a:lvl1pPr eaLnBrk="0" hangingPunct="0">
              <a:defRPr sz="2400">
                <a:solidFill>
                  <a:schemeClr val="tx1"/>
                </a:solidFill>
                <a:latin typeface="Tahoma" pitchFamily="34" charset="0"/>
              </a:defRPr>
            </a:lvl1pPr>
            <a:lvl2pPr marL="742896" indent="-285729" eaLnBrk="0" hangingPunct="0">
              <a:defRPr sz="2400">
                <a:solidFill>
                  <a:schemeClr val="tx1"/>
                </a:solidFill>
                <a:latin typeface="Tahoma" pitchFamily="34" charset="0"/>
              </a:defRPr>
            </a:lvl2pPr>
            <a:lvl3pPr marL="1142918" indent="-228584" eaLnBrk="0" hangingPunct="0">
              <a:defRPr sz="2400">
                <a:solidFill>
                  <a:schemeClr val="tx1"/>
                </a:solidFill>
                <a:latin typeface="Tahoma" pitchFamily="34" charset="0"/>
              </a:defRPr>
            </a:lvl3pPr>
            <a:lvl4pPr marL="1600084" indent="-228584" eaLnBrk="0" hangingPunct="0">
              <a:defRPr sz="2400">
                <a:solidFill>
                  <a:schemeClr val="tx1"/>
                </a:solidFill>
                <a:latin typeface="Tahoma" pitchFamily="34" charset="0"/>
              </a:defRPr>
            </a:lvl4pPr>
            <a:lvl5pPr marL="2057252" indent="-228584" eaLnBrk="0" hangingPunct="0">
              <a:defRPr sz="2400">
                <a:solidFill>
                  <a:schemeClr val="tx1"/>
                </a:solidFill>
                <a:latin typeface="Tahoma" pitchFamily="34" charset="0"/>
              </a:defRPr>
            </a:lvl5pPr>
            <a:lvl6pPr marL="2514418" indent="-228584" eaLnBrk="0" fontAlgn="base" hangingPunct="0">
              <a:spcBef>
                <a:spcPct val="0"/>
              </a:spcBef>
              <a:spcAft>
                <a:spcPct val="0"/>
              </a:spcAft>
              <a:defRPr sz="2400">
                <a:solidFill>
                  <a:schemeClr val="tx1"/>
                </a:solidFill>
                <a:latin typeface="Tahoma" pitchFamily="34" charset="0"/>
              </a:defRPr>
            </a:lvl6pPr>
            <a:lvl7pPr marL="2971585" indent="-228584" eaLnBrk="0" fontAlgn="base" hangingPunct="0">
              <a:spcBef>
                <a:spcPct val="0"/>
              </a:spcBef>
              <a:spcAft>
                <a:spcPct val="0"/>
              </a:spcAft>
              <a:defRPr sz="2400">
                <a:solidFill>
                  <a:schemeClr val="tx1"/>
                </a:solidFill>
                <a:latin typeface="Tahoma" pitchFamily="34" charset="0"/>
              </a:defRPr>
            </a:lvl7pPr>
            <a:lvl8pPr marL="3428752" indent="-228584" eaLnBrk="0" fontAlgn="base" hangingPunct="0">
              <a:spcBef>
                <a:spcPct val="0"/>
              </a:spcBef>
              <a:spcAft>
                <a:spcPct val="0"/>
              </a:spcAft>
              <a:defRPr sz="2400">
                <a:solidFill>
                  <a:schemeClr val="tx1"/>
                </a:solidFill>
                <a:latin typeface="Tahoma" pitchFamily="34" charset="0"/>
              </a:defRPr>
            </a:lvl8pPr>
            <a:lvl9pPr marL="3885919" indent="-228584" eaLnBrk="0" fontAlgn="base" hangingPunct="0">
              <a:spcBef>
                <a:spcPct val="0"/>
              </a:spcBef>
              <a:spcAft>
                <a:spcPct val="0"/>
              </a:spcAft>
              <a:defRPr sz="2400">
                <a:solidFill>
                  <a:schemeClr val="tx1"/>
                </a:solidFill>
                <a:latin typeface="Tahoma" pitchFamily="34" charset="0"/>
              </a:defRPr>
            </a:lvl9pPr>
          </a:lstStyle>
          <a:p>
            <a:pPr>
              <a:defRPr/>
            </a:pPr>
            <a:fld id="{014298BD-5577-45BD-9210-C56429DE488B}" type="slidenum">
              <a:rPr lang="en-US" sz="1200">
                <a:solidFill>
                  <a:srgbClr val="000000"/>
                </a:solidFill>
                <a:latin typeface="Times" pitchFamily="18" charset="0"/>
              </a:rPr>
              <a:pPr>
                <a:defRPr/>
              </a:pPr>
              <a:t>14</a:t>
            </a:fld>
            <a:endParaRPr lang="en-US" sz="1200">
              <a:solidFill>
                <a:srgbClr val="000000"/>
              </a:solidFill>
              <a:latin typeface="Times" pitchFamily="18"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a:lnSpc>
                <a:spcPct val="90000"/>
              </a:lnSpc>
            </a:pPr>
            <a:r>
              <a:rPr lang="en-GB" i="1" smtClean="0"/>
              <a:t>To sum up, the top five ways to reduce your food waste are to;</a:t>
            </a:r>
          </a:p>
          <a:p>
            <a:pPr>
              <a:lnSpc>
                <a:spcPct val="90000"/>
              </a:lnSpc>
            </a:pPr>
            <a:endParaRPr lang="en-GB" i="1" smtClean="0"/>
          </a:p>
          <a:p>
            <a:pPr>
              <a:lnSpc>
                <a:spcPct val="90000"/>
              </a:lnSpc>
            </a:pPr>
            <a:r>
              <a:rPr lang="en-GB" i="1" smtClean="0"/>
              <a:t>It pays to plan - </a:t>
            </a:r>
            <a:r>
              <a:rPr lang="en-GB" i="1" smtClean="0">
                <a:solidFill>
                  <a:srgbClr val="0F2B5B"/>
                </a:solidFill>
              </a:rPr>
              <a:t>check what’s in the cupboard, fridge and freezer, plan your meals and know what your going to buy before you go shopping</a:t>
            </a:r>
          </a:p>
          <a:p>
            <a:pPr>
              <a:lnSpc>
                <a:spcPct val="90000"/>
              </a:lnSpc>
            </a:pPr>
            <a:endParaRPr lang="en-GB" i="1" smtClean="0">
              <a:solidFill>
                <a:srgbClr val="0F2B5B"/>
              </a:solidFill>
            </a:endParaRPr>
          </a:p>
          <a:p>
            <a:pPr>
              <a:lnSpc>
                <a:spcPct val="90000"/>
              </a:lnSpc>
            </a:pPr>
            <a:r>
              <a:rPr lang="en-GB" i="1" smtClean="0">
                <a:solidFill>
                  <a:srgbClr val="0F2B5B"/>
                </a:solidFill>
              </a:rPr>
              <a:t>Know your dates - check the dates on food regularly, use foods with the shortest date first, and freeze for later foods you won’t get round to eating in time</a:t>
            </a:r>
          </a:p>
          <a:p>
            <a:pPr>
              <a:lnSpc>
                <a:spcPct val="90000"/>
              </a:lnSpc>
            </a:pPr>
            <a:endParaRPr lang="en-GB" i="1" smtClean="0">
              <a:solidFill>
                <a:srgbClr val="0F2B5B"/>
              </a:solidFill>
            </a:endParaRPr>
          </a:p>
          <a:p>
            <a:pPr>
              <a:lnSpc>
                <a:spcPct val="90000"/>
              </a:lnSpc>
            </a:pPr>
            <a:r>
              <a:rPr lang="en-GB" i="1" smtClean="0">
                <a:solidFill>
                  <a:srgbClr val="0F2B5B"/>
                </a:solidFill>
              </a:rPr>
              <a:t>Savvy Storage - most leftovers will keep for up to two days in the fridge well wrapped, most fruit and veg will stay fresher for longer stored in the fridge, and wrap well or store in air-tight containers fresh foods once opened</a:t>
            </a:r>
          </a:p>
          <a:p>
            <a:pPr>
              <a:lnSpc>
                <a:spcPct val="170000"/>
              </a:lnSpc>
              <a:spcBef>
                <a:spcPct val="0"/>
              </a:spcBef>
            </a:pPr>
            <a:endParaRPr lang="en-GB" i="1" smtClean="0">
              <a:solidFill>
                <a:srgbClr val="0F2B5B"/>
              </a:solidFill>
            </a:endParaRPr>
          </a:p>
          <a:p>
            <a:pPr>
              <a:lnSpc>
                <a:spcPct val="150000"/>
              </a:lnSpc>
              <a:spcBef>
                <a:spcPct val="50000"/>
              </a:spcBef>
            </a:pPr>
            <a:r>
              <a:rPr lang="en-GB" i="1" smtClean="0">
                <a:solidFill>
                  <a:srgbClr val="0F2B5B"/>
                </a:solidFill>
              </a:rPr>
              <a:t>Lovely leftovers – </a:t>
            </a:r>
            <a:r>
              <a:rPr lang="en-GB" i="1" smtClean="0"/>
              <a:t>be creative with using up leftovers</a:t>
            </a:r>
          </a:p>
          <a:p>
            <a:pPr>
              <a:lnSpc>
                <a:spcPct val="150000"/>
              </a:lnSpc>
              <a:spcBef>
                <a:spcPct val="50000"/>
              </a:spcBef>
            </a:pPr>
            <a:endParaRPr lang="en-GB" i="1" smtClean="0">
              <a:solidFill>
                <a:srgbClr val="0F2B5B"/>
              </a:solidFill>
            </a:endParaRPr>
          </a:p>
          <a:p>
            <a:pPr>
              <a:lnSpc>
                <a:spcPct val="150000"/>
              </a:lnSpc>
              <a:spcBef>
                <a:spcPct val="50000"/>
              </a:spcBef>
            </a:pPr>
            <a:r>
              <a:rPr lang="en-GB" i="1" smtClean="0">
                <a:solidFill>
                  <a:srgbClr val="0F2B5B"/>
                </a:solidFill>
              </a:rPr>
              <a:t>Perfect portions - </a:t>
            </a:r>
            <a:r>
              <a:rPr lang="en-GB" i="1" smtClean="0"/>
              <a:t>Measuring portion sizes helps us to avoid cooking, preparing or serving too much food</a:t>
            </a:r>
          </a:p>
          <a:p>
            <a:pPr>
              <a:lnSpc>
                <a:spcPct val="150000"/>
              </a:lnSpc>
              <a:spcBef>
                <a:spcPct val="50000"/>
              </a:spcBef>
            </a:pPr>
            <a:endParaRPr lang="en-GB" i="1" smtClean="0">
              <a:solidFill>
                <a:srgbClr val="0F2B5B"/>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685800" y="4114800"/>
            <a:ext cx="7772400" cy="1470025"/>
          </a:xfrm>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5BB41F0-E9F4-4CB8-B98F-97AF0CA9CC62}" type="datetimeFigureOut">
              <a:rPr lang="en-US"/>
              <a:pPr>
                <a:defRPr/>
              </a:pPr>
              <a:t>8/20/2014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702243-9BF8-44CF-ACA9-B6BF89743DF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91B2C62-2D47-4F9B-8D6C-947C11019061}" type="datetimeFigureOut">
              <a:rPr lang="en-US"/>
              <a:pPr>
                <a:defRPr/>
              </a:pPr>
              <a:t>8/20/2014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A0C894-5C3B-4212-B807-52248BFF8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FBEF8A-1F04-4E92-B967-648BD2AEAA4A}" type="datetimeFigureOut">
              <a:rPr lang="en-US"/>
              <a:pPr>
                <a:defRPr/>
              </a:pPr>
              <a:t>8/20/2014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0FB39E-3AC8-4F06-8B78-07D1FC4860E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Line 10"/>
          <p:cNvSpPr>
            <a:spLocks noChangeShapeType="1"/>
          </p:cNvSpPr>
          <p:nvPr/>
        </p:nvSpPr>
        <p:spPr bwMode="auto">
          <a:xfrm>
            <a:off x="358775" y="1079500"/>
            <a:ext cx="8277225" cy="0"/>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400">
              <a:solidFill>
                <a:srgbClr val="0F2C5C"/>
              </a:solidFill>
              <a:latin typeface="Tahoma"/>
            </a:endParaRPr>
          </a:p>
        </p:txBody>
      </p:sp>
      <p:pic>
        <p:nvPicPr>
          <p:cNvPr id="5"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57617"/>
          <a:stretch/>
        </p:blipFill>
        <p:spPr bwMode="auto">
          <a:xfrm>
            <a:off x="498863" y="-27384"/>
            <a:ext cx="1604257" cy="79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7617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96114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Line 10"/>
          <p:cNvSpPr>
            <a:spLocks noChangeShapeType="1"/>
          </p:cNvSpPr>
          <p:nvPr/>
        </p:nvSpPr>
        <p:spPr bwMode="auto">
          <a:xfrm>
            <a:off x="358775" y="1079500"/>
            <a:ext cx="8277225" cy="0"/>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400">
              <a:solidFill>
                <a:srgbClr val="0F2C5C"/>
              </a:solidFill>
              <a:latin typeface="Tahoma"/>
            </a:endParaRPr>
          </a:p>
        </p:txBody>
      </p:sp>
      <p:pic>
        <p:nvPicPr>
          <p:cNvPr id="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98863" y="-27384"/>
            <a:ext cx="3785105" cy="79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7617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9611478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645944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60388" y="2159000"/>
            <a:ext cx="4114800"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27588" y="2159000"/>
            <a:ext cx="4116387"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4029772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306563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679740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1066800"/>
            <a:ext cx="8229600" cy="73183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981200"/>
            <a:ext cx="8229600" cy="4144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B7396C4B-8DC7-43B2-9E55-23F67EB20CA7}" type="datetimeFigureOut">
              <a:rPr lang="en-US"/>
              <a:pPr>
                <a:defRPr/>
              </a:pPr>
              <a:t>8/20/2014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EB0F3F9-56AA-402F-AB5D-6759AA4D9455}"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563089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353765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897313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203217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3713" y="1438275"/>
            <a:ext cx="2100262" cy="52197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41338" y="1438275"/>
            <a:ext cx="6149975" cy="5219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0695700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988840"/>
            <a:ext cx="8382000" cy="4411960"/>
          </a:xfrm>
        </p:spPr>
        <p:txBody>
          <a:bodyPr/>
          <a:lstStyle>
            <a:lvl1pPr>
              <a:defRPr sz="3200" b="1"/>
            </a:lvl1pPr>
            <a:lvl2pPr marL="447675" indent="-285750">
              <a:buFont typeface="Wingdings" pitchFamily="2" charset="2"/>
              <a:buChar char="§"/>
              <a:defRPr/>
            </a:lvl2pPr>
            <a:lvl3pPr marL="720725" indent="-228600">
              <a:tabLst/>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4"/>
          <p:cNvSpPr>
            <a:spLocks noGrp="1" noChangeArrowheads="1"/>
          </p:cNvSpPr>
          <p:nvPr>
            <p:ph type="dt" sz="half" idx="10"/>
          </p:nvPr>
        </p:nvSpPr>
        <p:spPr>
          <a:xfrm>
            <a:off x="304800" y="6248400"/>
            <a:ext cx="2286000" cy="457200"/>
          </a:xfrm>
          <a:prstGeom prst="rect">
            <a:avLst/>
          </a:prstGeom>
          <a:ln/>
        </p:spPr>
        <p:txBody>
          <a:bodyPr/>
          <a:lstStyle>
            <a:lvl1pPr>
              <a:defRPr/>
            </a:lvl1pPr>
          </a:lstStyle>
          <a:p>
            <a:pPr fontAlgn="auto">
              <a:spcBef>
                <a:spcPts val="0"/>
              </a:spcBef>
              <a:spcAft>
                <a:spcPts val="0"/>
              </a:spcAft>
              <a:defRPr/>
            </a:pPr>
            <a:endParaRPr lang="en-US">
              <a:solidFill>
                <a:srgbClr val="0F2C5C"/>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2133600" cy="457200"/>
          </a:xfrm>
          <a:prstGeom prst="rect">
            <a:avLst/>
          </a:prstGeom>
          <a:ln/>
        </p:spPr>
        <p:txBody>
          <a:bodyPr/>
          <a:lstStyle>
            <a:lvl1pPr>
              <a:defRPr/>
            </a:lvl1pPr>
          </a:lstStyle>
          <a:p>
            <a:pPr fontAlgn="auto">
              <a:spcBef>
                <a:spcPts val="0"/>
              </a:spcBef>
              <a:spcAft>
                <a:spcPts val="0"/>
              </a:spcAft>
              <a:defRPr/>
            </a:pPr>
            <a:fld id="{608EFD99-5D58-4677-83B5-C964BDFF88E0}" type="slidenum">
              <a:rPr lang="en-US">
                <a:solidFill>
                  <a:srgbClr val="0F2C5C"/>
                </a:solidFill>
                <a:latin typeface="Tahoma"/>
              </a:rPr>
              <a:pPr fontAlgn="auto">
                <a:spcBef>
                  <a:spcPts val="0"/>
                </a:spcBef>
                <a:spcAft>
                  <a:spcPts val="0"/>
                </a:spcAft>
                <a:defRPr/>
              </a:pPr>
              <a:t>‹#›</a:t>
            </a:fld>
            <a:endParaRPr lang="en-US" dirty="0">
              <a:solidFill>
                <a:srgbClr val="0F2C5C"/>
              </a:solidFill>
              <a:latin typeface="Tahoma"/>
            </a:endParaRPr>
          </a:p>
        </p:txBody>
      </p:sp>
    </p:spTree>
    <p:extLst>
      <p:ext uri="{BB962C8B-B14F-4D97-AF65-F5344CB8AC3E}">
        <p14:creationId xmlns:p14="http://schemas.microsoft.com/office/powerpoint/2010/main" val="1941839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2" descr="Slides-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Grp="1" noChangeArrowheads="1"/>
          </p:cNvSpPr>
          <p:nvPr>
            <p:ph type="ctrTitle"/>
          </p:nvPr>
        </p:nvSpPr>
        <p:spPr>
          <a:xfrm>
            <a:off x="381000" y="990600"/>
            <a:ext cx="8382000" cy="1143000"/>
          </a:xfrm>
        </p:spPr>
        <p:txBody>
          <a:bodyPr/>
          <a:lstStyle>
            <a:lvl1pPr>
              <a:defRPr sz="4700">
                <a:solidFill>
                  <a:schemeClr val="tx1"/>
                </a:solidFill>
              </a:defRPr>
            </a:lvl1pPr>
          </a:lstStyle>
          <a:p>
            <a:pPr lvl="0"/>
            <a:r>
              <a:rPr lang="en-US" noProof="0" smtClean="0"/>
              <a:t>Click to edit Master title style</a:t>
            </a:r>
          </a:p>
        </p:txBody>
      </p:sp>
      <p:sp>
        <p:nvSpPr>
          <p:cNvPr id="31748" name="Rectangle 4"/>
          <p:cNvSpPr>
            <a:spLocks noGrp="1" noChangeArrowheads="1"/>
          </p:cNvSpPr>
          <p:nvPr>
            <p:ph type="subTitle" idx="1"/>
          </p:nvPr>
        </p:nvSpPr>
        <p:spPr>
          <a:xfrm>
            <a:off x="381000" y="1828800"/>
            <a:ext cx="8382000" cy="1295400"/>
          </a:xfrm>
        </p:spPr>
        <p:txBody>
          <a:bodyPr/>
          <a:lstStyle>
            <a:lvl1pPr marL="0" indent="0">
              <a:defRPr sz="2800">
                <a:solidFill>
                  <a:schemeClr val="tx1"/>
                </a:solidFill>
              </a:defRPr>
            </a:lvl1pPr>
          </a:lstStyle>
          <a:p>
            <a:pPr lvl="0"/>
            <a:r>
              <a:rPr lang="en-US" noProof="0" smtClean="0"/>
              <a:t>Click to edit Master subtitle style</a:t>
            </a:r>
          </a:p>
        </p:txBody>
      </p:sp>
      <p:sp>
        <p:nvSpPr>
          <p:cNvPr id="5" name="Rectangle 5"/>
          <p:cNvSpPr>
            <a:spLocks noGrp="1" noChangeArrowheads="1"/>
          </p:cNvSpPr>
          <p:nvPr>
            <p:ph type="dt" sz="half" idx="10"/>
          </p:nvPr>
        </p:nvSpPr>
        <p:spPr>
          <a:xfrm>
            <a:off x="381000" y="6248400"/>
            <a:ext cx="22098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248400"/>
            <a:ext cx="2209800" cy="457200"/>
          </a:xfrm>
        </p:spPr>
        <p:txBody>
          <a:bodyPr/>
          <a:lstStyle>
            <a:lvl1pPr>
              <a:defRPr/>
            </a:lvl1pPr>
          </a:lstStyle>
          <a:p>
            <a:pPr>
              <a:defRPr/>
            </a:pPr>
            <a:fld id="{56CAD755-850C-4EDC-88F9-21D139379885}" type="slidenum">
              <a:rPr lang="en-US"/>
              <a:pPr>
                <a:defRPr/>
              </a:pPr>
              <a:t>‹#›</a:t>
            </a:fld>
            <a:endParaRPr lang="en-US" dirty="0"/>
          </a:p>
        </p:txBody>
      </p:sp>
    </p:spTree>
    <p:extLst>
      <p:ext uri="{BB962C8B-B14F-4D97-AF65-F5344CB8AC3E}">
        <p14:creationId xmlns:p14="http://schemas.microsoft.com/office/powerpoint/2010/main" val="19097208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8D255A-0B8B-42C3-96DA-32960702ADD9}" type="slidenum">
              <a:rPr lang="en-US"/>
              <a:pPr>
                <a:defRPr/>
              </a:pPr>
              <a:t>‹#›</a:t>
            </a:fld>
            <a:endParaRPr lang="en-US" dirty="0"/>
          </a:p>
        </p:txBody>
      </p:sp>
    </p:spTree>
    <p:extLst>
      <p:ext uri="{BB962C8B-B14F-4D97-AF65-F5344CB8AC3E}">
        <p14:creationId xmlns:p14="http://schemas.microsoft.com/office/powerpoint/2010/main" val="2238701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1E0E57-114A-4838-89ED-8FC08B34B2DD}" type="slidenum">
              <a:rPr lang="en-US"/>
              <a:pPr>
                <a:defRPr/>
              </a:pPr>
              <a:t>‹#›</a:t>
            </a:fld>
            <a:endParaRPr lang="en-US" dirty="0"/>
          </a:p>
        </p:txBody>
      </p:sp>
    </p:spTree>
    <p:extLst>
      <p:ext uri="{BB962C8B-B14F-4D97-AF65-F5344CB8AC3E}">
        <p14:creationId xmlns:p14="http://schemas.microsoft.com/office/powerpoint/2010/main" val="9283191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81000" y="6324600"/>
            <a:ext cx="4114800" cy="7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6324600"/>
            <a:ext cx="4114800" cy="7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0557FE-A1A2-479D-AEC9-44FC8D979E03}" type="slidenum">
              <a:rPr lang="en-US"/>
              <a:pPr>
                <a:defRPr/>
              </a:pPr>
              <a:t>‹#›</a:t>
            </a:fld>
            <a:endParaRPr lang="en-US" dirty="0"/>
          </a:p>
        </p:txBody>
      </p:sp>
    </p:spTree>
    <p:extLst>
      <p:ext uri="{BB962C8B-B14F-4D97-AF65-F5344CB8AC3E}">
        <p14:creationId xmlns:p14="http://schemas.microsoft.com/office/powerpoint/2010/main" val="1475474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3558195-F1DD-48D2-92CE-76394BF4E849}" type="datetimeFigureOut">
              <a:rPr lang="en-US"/>
              <a:pPr>
                <a:defRPr/>
              </a:pPr>
              <a:t>8/20/2014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6E4B5B-E537-465D-98D9-ADAC59A2972C}"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619AD9-E4C0-4C5D-B2D9-5D59078C1FFD}" type="slidenum">
              <a:rPr lang="en-US"/>
              <a:pPr>
                <a:defRPr/>
              </a:pPr>
              <a:t>‹#›</a:t>
            </a:fld>
            <a:endParaRPr lang="en-US" dirty="0"/>
          </a:p>
        </p:txBody>
      </p:sp>
    </p:spTree>
    <p:extLst>
      <p:ext uri="{BB962C8B-B14F-4D97-AF65-F5344CB8AC3E}">
        <p14:creationId xmlns:p14="http://schemas.microsoft.com/office/powerpoint/2010/main" val="54521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77074C-3E6D-4519-9A55-03802A519A73}" type="slidenum">
              <a:rPr lang="en-US"/>
              <a:pPr>
                <a:defRPr/>
              </a:pPr>
              <a:t>‹#›</a:t>
            </a:fld>
            <a:endParaRPr lang="en-US" dirty="0"/>
          </a:p>
        </p:txBody>
      </p:sp>
    </p:spTree>
    <p:extLst>
      <p:ext uri="{BB962C8B-B14F-4D97-AF65-F5344CB8AC3E}">
        <p14:creationId xmlns:p14="http://schemas.microsoft.com/office/powerpoint/2010/main" val="1686513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B536AA9-3DE6-45CE-A604-D878851D7293}" type="slidenum">
              <a:rPr lang="en-US"/>
              <a:pPr>
                <a:defRPr/>
              </a:pPr>
              <a:t>‹#›</a:t>
            </a:fld>
            <a:endParaRPr lang="en-US" dirty="0"/>
          </a:p>
        </p:txBody>
      </p:sp>
    </p:spTree>
    <p:extLst>
      <p:ext uri="{BB962C8B-B14F-4D97-AF65-F5344CB8AC3E}">
        <p14:creationId xmlns:p14="http://schemas.microsoft.com/office/powerpoint/2010/main" val="250808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88EFB7-7736-4D30-9E3B-CDBB84E869D4}" type="slidenum">
              <a:rPr lang="en-US"/>
              <a:pPr>
                <a:defRPr/>
              </a:pPr>
              <a:t>‹#›</a:t>
            </a:fld>
            <a:endParaRPr lang="en-US" dirty="0"/>
          </a:p>
        </p:txBody>
      </p:sp>
    </p:spTree>
    <p:extLst>
      <p:ext uri="{BB962C8B-B14F-4D97-AF65-F5344CB8AC3E}">
        <p14:creationId xmlns:p14="http://schemas.microsoft.com/office/powerpoint/2010/main" val="893837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952073-82F7-4CAF-8A6A-5FA34D1B5F5C}" type="slidenum">
              <a:rPr lang="en-US"/>
              <a:pPr>
                <a:defRPr/>
              </a:pPr>
              <a:t>‹#›</a:t>
            </a:fld>
            <a:endParaRPr lang="en-US" dirty="0"/>
          </a:p>
        </p:txBody>
      </p:sp>
    </p:spTree>
    <p:extLst>
      <p:ext uri="{BB962C8B-B14F-4D97-AF65-F5344CB8AC3E}">
        <p14:creationId xmlns:p14="http://schemas.microsoft.com/office/powerpoint/2010/main" val="15824074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413B09-0452-4396-863A-65D8632A68CC}" type="slidenum">
              <a:rPr lang="en-US"/>
              <a:pPr>
                <a:defRPr/>
              </a:pPr>
              <a:t>‹#›</a:t>
            </a:fld>
            <a:endParaRPr lang="en-US" dirty="0"/>
          </a:p>
        </p:txBody>
      </p:sp>
    </p:spTree>
    <p:extLst>
      <p:ext uri="{BB962C8B-B14F-4D97-AF65-F5344CB8AC3E}">
        <p14:creationId xmlns:p14="http://schemas.microsoft.com/office/powerpoint/2010/main" val="40470626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1828800"/>
            <a:ext cx="2095500" cy="45720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81000" y="1828800"/>
            <a:ext cx="6134100" cy="457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2B3C09-21EE-4174-B78F-2FB19BFB0A6D}" type="slidenum">
              <a:rPr lang="en-US"/>
              <a:pPr>
                <a:defRPr/>
              </a:pPr>
              <a:t>‹#›</a:t>
            </a:fld>
            <a:endParaRPr lang="en-US" dirty="0"/>
          </a:p>
        </p:txBody>
      </p:sp>
    </p:spTree>
    <p:extLst>
      <p:ext uri="{BB962C8B-B14F-4D97-AF65-F5344CB8AC3E}">
        <p14:creationId xmlns:p14="http://schemas.microsoft.com/office/powerpoint/2010/main" val="20812739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1438275"/>
            <a:ext cx="7086600" cy="533400"/>
          </a:xfrm>
        </p:spPr>
        <p:txBody>
          <a:bodyPr/>
          <a:lstStyle/>
          <a:p>
            <a:r>
              <a:rPr lang="en-US" smtClean="0"/>
              <a:t>Click to edit Master title style</a:t>
            </a:r>
            <a:endParaRPr lang="en-GB"/>
          </a:p>
        </p:txBody>
      </p:sp>
      <p:sp>
        <p:nvSpPr>
          <p:cNvPr id="3" name="SmartArt Placeholder 2"/>
          <p:cNvSpPr>
            <a:spLocks noGrp="1"/>
          </p:cNvSpPr>
          <p:nvPr>
            <p:ph type="dgm" idx="1"/>
          </p:nvPr>
        </p:nvSpPr>
        <p:spPr>
          <a:xfrm>
            <a:off x="1676400" y="2159000"/>
            <a:ext cx="7086600" cy="4498975"/>
          </a:xfrm>
        </p:spPr>
        <p:txBody>
          <a:bodyPr/>
          <a:lstStyle/>
          <a:p>
            <a:pPr lvl="0"/>
            <a:endParaRPr lang="en-GB" noProof="0"/>
          </a:p>
        </p:txBody>
      </p:sp>
      <p:sp>
        <p:nvSpPr>
          <p:cNvPr id="4" name="Footer Placeholder 3"/>
          <p:cNvSpPr>
            <a:spLocks noGrp="1"/>
          </p:cNvSpPr>
          <p:nvPr>
            <p:ph type="ftr" sz="quarter" idx="10"/>
          </p:nvPr>
        </p:nvSpPr>
        <p:spPr>
          <a:xfrm>
            <a:off x="4572000" y="838200"/>
            <a:ext cx="4064000" cy="228600"/>
          </a:xfrm>
        </p:spPr>
        <p:txBody>
          <a:bodyPr/>
          <a:lstStyle>
            <a:lvl1pPr>
              <a:defRPr/>
            </a:lvl1pPr>
          </a:lstStyle>
          <a:p>
            <a:pPr>
              <a:defRPr/>
            </a:pPr>
            <a:endParaRPr lang="en-US"/>
          </a:p>
        </p:txBody>
      </p:sp>
    </p:spTree>
    <p:extLst>
      <p:ext uri="{BB962C8B-B14F-4D97-AF65-F5344CB8AC3E}">
        <p14:creationId xmlns:p14="http://schemas.microsoft.com/office/powerpoint/2010/main" val="83471294"/>
      </p:ext>
    </p:extLst>
  </p:cSld>
  <p:clrMapOvr>
    <a:masterClrMapping/>
  </p:clrMapOvr>
  <p:transition>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cap="small" baseline="0">
                <a:solidFill>
                  <a:schemeClr val="accent6"/>
                </a:solidFill>
                <a:latin typeface="Calibri"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0" i="1"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7318BB84-59F8-49E9-897C-21608F02D946}"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DD6D3F-66EB-4902-A0C8-0B739236F0A8}"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descr="epa_logo_horiz_medium"/>
          <p:cNvPicPr>
            <a:picLocks noChangeAspect="1" noChangeArrowheads="1"/>
          </p:cNvPicPr>
          <p:nvPr userDrawn="1"/>
        </p:nvPicPr>
        <p:blipFill>
          <a:blip r:embed="rId2" cstate="print"/>
          <a:srcRect/>
          <a:stretch>
            <a:fillRect/>
          </a:stretch>
        </p:blipFill>
        <p:spPr bwMode="auto">
          <a:xfrm>
            <a:off x="228600" y="6400800"/>
            <a:ext cx="2590800" cy="358775"/>
          </a:xfrm>
          <a:prstGeom prst="rect">
            <a:avLst/>
          </a:prstGeom>
          <a:noFill/>
          <a:ln w="9525">
            <a:noFill/>
            <a:miter lim="800000"/>
            <a:headEnd/>
            <a:tailEnd/>
          </a:ln>
        </p:spPr>
      </p:pic>
      <p:sp>
        <p:nvSpPr>
          <p:cNvPr id="9" name="Rectangle 8"/>
          <p:cNvSpPr/>
          <p:nvPr userDrawn="1"/>
        </p:nvSpPr>
        <p:spPr>
          <a:xfrm>
            <a:off x="0" y="0"/>
            <a:ext cx="9144000" cy="15240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15240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8BB84-59F8-49E9-897C-21608F02D946}"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D6D3F-66EB-4902-A0C8-0B739236F0A8}" type="slidenum">
              <a:rPr lang="en-US" smtClean="0">
                <a:solidFill>
                  <a:prstClr val="black">
                    <a:tint val="75000"/>
                  </a:prstClr>
                </a:solidFill>
              </a:rPr>
              <a:pPr/>
              <a:t>‹#›</a:t>
            </a:fld>
            <a:endParaRPr lang="en-US">
              <a:solidFill>
                <a:prstClr val="black">
                  <a:tint val="75000"/>
                </a:prstClr>
              </a:solidFill>
            </a:endParaRPr>
          </a:p>
        </p:txBody>
      </p:sp>
      <p:pic>
        <p:nvPicPr>
          <p:cNvPr id="8" name="Picture 7" descr="epa_logo_horiz_medium"/>
          <p:cNvPicPr>
            <a:picLocks noChangeAspect="1" noChangeArrowheads="1"/>
          </p:cNvPicPr>
          <p:nvPr userDrawn="1"/>
        </p:nvPicPr>
        <p:blipFill>
          <a:blip r:embed="rId2" cstate="print"/>
          <a:srcRect/>
          <a:stretch>
            <a:fillRect/>
          </a:stretch>
        </p:blipFill>
        <p:spPr bwMode="auto">
          <a:xfrm>
            <a:off x="228600" y="6400800"/>
            <a:ext cx="2590800" cy="358775"/>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8D15439-120D-490A-82EF-938752A81AB4}" type="datetimeFigureOut">
              <a:rPr lang="en-US"/>
              <a:pPr>
                <a:defRPr/>
              </a:pPr>
              <a:t>8/20/2014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E51C97-8543-4B2D-A3F5-7B6BCE9188BD}"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18BB84-59F8-49E9-897C-21608F02D946}"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D6D3F-66EB-4902-A0C8-0B739236F0A8}"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0"/>
            <a:ext cx="9144000" cy="15240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0" y="0"/>
            <a:ext cx="9144000" cy="15240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18BB84-59F8-49E9-897C-21608F02D946}" type="datetimeFigureOut">
              <a:rPr lang="en-US" smtClean="0">
                <a:solidFill>
                  <a:prstClr val="black">
                    <a:tint val="75000"/>
                  </a:prstClr>
                </a:solidFill>
              </a:rPr>
              <a:pPr/>
              <a:t>8/20/2014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D6D3F-66EB-4902-A0C8-0B739236F0A8}" type="slidenum">
              <a:rPr lang="en-US" smtClean="0">
                <a:solidFill>
                  <a:prstClr val="black">
                    <a:tint val="75000"/>
                  </a:prstClr>
                </a:solidFill>
              </a:rPr>
              <a:pPr/>
              <a:t>‹#›</a:t>
            </a:fld>
            <a:endParaRPr lang="en-US">
              <a:solidFill>
                <a:prstClr val="black">
                  <a:tint val="75000"/>
                </a:prstClr>
              </a:solidFill>
            </a:endParaRPr>
          </a:p>
        </p:txBody>
      </p:sp>
      <p:pic>
        <p:nvPicPr>
          <p:cNvPr id="9" name="Picture 8" descr="epa_logo_horiz_medium"/>
          <p:cNvPicPr>
            <a:picLocks noChangeAspect="1" noChangeArrowheads="1"/>
          </p:cNvPicPr>
          <p:nvPr userDrawn="1"/>
        </p:nvPicPr>
        <p:blipFill>
          <a:blip r:embed="rId2" cstate="print"/>
          <a:srcRect/>
          <a:stretch>
            <a:fillRect/>
          </a:stretch>
        </p:blipFill>
        <p:spPr bwMode="auto">
          <a:xfrm>
            <a:off x="228600" y="6400800"/>
            <a:ext cx="2590800" cy="358775"/>
          </a:xfrm>
          <a:prstGeom prst="rect">
            <a:avLst/>
          </a:prstGeom>
          <a:noFill/>
          <a:ln w="9525">
            <a:noFill/>
            <a:miter lim="800000"/>
            <a:headEnd/>
            <a:tailEnd/>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0" y="0"/>
            <a:ext cx="9144000" cy="15240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18BB84-59F8-49E9-897C-21608F02D946}" type="datetimeFigureOut">
              <a:rPr lang="en-US" smtClean="0">
                <a:solidFill>
                  <a:prstClr val="black">
                    <a:tint val="75000"/>
                  </a:prstClr>
                </a:solidFill>
              </a:rPr>
              <a:pPr/>
              <a:t>8/20/2014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D6D3F-66EB-4902-A0C8-0B739236F0A8}" type="slidenum">
              <a:rPr lang="en-US" smtClean="0">
                <a:solidFill>
                  <a:prstClr val="black">
                    <a:tint val="75000"/>
                  </a:prstClr>
                </a:solidFill>
              </a:rPr>
              <a:pPr/>
              <a:t>‹#›</a:t>
            </a:fld>
            <a:endParaRPr lang="en-US">
              <a:solidFill>
                <a:prstClr val="black">
                  <a:tint val="75000"/>
                </a:prstClr>
              </a:solidFill>
            </a:endParaRPr>
          </a:p>
        </p:txBody>
      </p:sp>
      <p:pic>
        <p:nvPicPr>
          <p:cNvPr id="11" name="Picture 10" descr="epa_logo_horiz_medium"/>
          <p:cNvPicPr>
            <a:picLocks noChangeAspect="1" noChangeArrowheads="1"/>
          </p:cNvPicPr>
          <p:nvPr userDrawn="1"/>
        </p:nvPicPr>
        <p:blipFill>
          <a:blip r:embed="rId2" cstate="print"/>
          <a:srcRect/>
          <a:stretch>
            <a:fillRect/>
          </a:stretch>
        </p:blipFill>
        <p:spPr bwMode="auto">
          <a:xfrm>
            <a:off x="228600" y="6400800"/>
            <a:ext cx="2590800" cy="358775"/>
          </a:xfrm>
          <a:prstGeom prst="rect">
            <a:avLst/>
          </a:prstGeom>
          <a:noFill/>
          <a:ln w="9525">
            <a:noFill/>
            <a:miter lim="800000"/>
            <a:headEnd/>
            <a:tailEnd/>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0"/>
            <a:ext cx="9144000" cy="15240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18BB84-59F8-49E9-897C-21608F02D946}" type="datetimeFigureOut">
              <a:rPr lang="en-US" smtClean="0">
                <a:solidFill>
                  <a:prstClr val="black">
                    <a:tint val="75000"/>
                  </a:prstClr>
                </a:solidFill>
              </a:rPr>
              <a:pPr/>
              <a:t>8/20/2014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D6D3F-66EB-4902-A0C8-0B739236F0A8}" type="slidenum">
              <a:rPr lang="en-US" smtClean="0">
                <a:solidFill>
                  <a:prstClr val="black">
                    <a:tint val="75000"/>
                  </a:prstClr>
                </a:solidFill>
              </a:rPr>
              <a:pPr/>
              <a:t>‹#›</a:t>
            </a:fld>
            <a:endParaRPr lang="en-US">
              <a:solidFill>
                <a:prstClr val="black">
                  <a:tint val="75000"/>
                </a:prstClr>
              </a:solidFill>
            </a:endParaRPr>
          </a:p>
        </p:txBody>
      </p:sp>
      <p:pic>
        <p:nvPicPr>
          <p:cNvPr id="7" name="Picture 6" descr="epa_logo_horiz_medium"/>
          <p:cNvPicPr>
            <a:picLocks noChangeAspect="1" noChangeArrowheads="1"/>
          </p:cNvPicPr>
          <p:nvPr userDrawn="1"/>
        </p:nvPicPr>
        <p:blipFill>
          <a:blip r:embed="rId2" cstate="print"/>
          <a:srcRect/>
          <a:stretch>
            <a:fillRect/>
          </a:stretch>
        </p:blipFill>
        <p:spPr bwMode="auto">
          <a:xfrm>
            <a:off x="228600" y="6400800"/>
            <a:ext cx="2590800" cy="358775"/>
          </a:xfrm>
          <a:prstGeom prst="rect">
            <a:avLst/>
          </a:prstGeom>
          <a:noFill/>
          <a:ln w="9525">
            <a:noFill/>
            <a:miter lim="800000"/>
            <a:headEnd/>
            <a:tailEnd/>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9144000" cy="15240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7318BB84-59F8-49E9-897C-21608F02D946}" type="datetimeFigureOut">
              <a:rPr lang="en-US" smtClean="0">
                <a:solidFill>
                  <a:prstClr val="black">
                    <a:tint val="75000"/>
                  </a:prstClr>
                </a:solidFill>
              </a:rPr>
              <a:pPr/>
              <a:t>8/20/2014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D6D3F-66EB-4902-A0C8-0B739236F0A8}" type="slidenum">
              <a:rPr lang="en-US" smtClean="0">
                <a:solidFill>
                  <a:prstClr val="black">
                    <a:tint val="75000"/>
                  </a:prstClr>
                </a:solidFill>
              </a:rPr>
              <a:pPr/>
              <a:t>‹#›</a:t>
            </a:fld>
            <a:endParaRPr lang="en-US">
              <a:solidFill>
                <a:prstClr val="black">
                  <a:tint val="75000"/>
                </a:prstClr>
              </a:solidFill>
            </a:endParaRPr>
          </a:p>
        </p:txBody>
      </p:sp>
      <p:pic>
        <p:nvPicPr>
          <p:cNvPr id="6" name="Picture 5" descr="epa_logo_horiz_medium"/>
          <p:cNvPicPr>
            <a:picLocks noChangeAspect="1" noChangeArrowheads="1"/>
          </p:cNvPicPr>
          <p:nvPr userDrawn="1"/>
        </p:nvPicPr>
        <p:blipFill>
          <a:blip r:embed="rId2" cstate="print"/>
          <a:srcRect/>
          <a:stretch>
            <a:fillRect/>
          </a:stretch>
        </p:blipFill>
        <p:spPr bwMode="auto">
          <a:xfrm>
            <a:off x="228600" y="6400800"/>
            <a:ext cx="2590800" cy="358775"/>
          </a:xfrm>
          <a:prstGeom prst="rect">
            <a:avLst/>
          </a:prstGeom>
          <a:noFill/>
          <a:ln w="9525">
            <a:noFill/>
            <a:miter lim="800000"/>
            <a:headEnd/>
            <a:tailEnd/>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18BB84-59F8-49E9-897C-21608F02D946}" type="datetimeFigureOut">
              <a:rPr lang="en-US" smtClean="0">
                <a:solidFill>
                  <a:prstClr val="black">
                    <a:tint val="75000"/>
                  </a:prstClr>
                </a:solidFill>
              </a:rPr>
              <a:pPr/>
              <a:t>8/20/2014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D6D3F-66EB-4902-A0C8-0B739236F0A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18BB84-59F8-49E9-897C-21608F02D946}" type="datetimeFigureOut">
              <a:rPr lang="en-US" smtClean="0">
                <a:solidFill>
                  <a:prstClr val="black">
                    <a:tint val="75000"/>
                  </a:prstClr>
                </a:solidFill>
              </a:rPr>
              <a:pPr/>
              <a:t>8/20/2014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D6D3F-66EB-4902-A0C8-0B739236F0A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8BB84-59F8-49E9-897C-21608F02D946}"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D6D3F-66EB-4902-A0C8-0B739236F0A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8BB84-59F8-49E9-897C-21608F02D946}"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D6D3F-66EB-4902-A0C8-0B739236F0A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cap="small" baseline="0">
                <a:solidFill>
                  <a:schemeClr val="accent6"/>
                </a:solidFill>
                <a:latin typeface="Calibri"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0" i="1"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7318BB84-59F8-49E9-897C-21608F02D946}"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7DD6D3F-66EB-4902-A0C8-0B739236F0A8}"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descr="epa_logo_horiz_medium"/>
          <p:cNvPicPr>
            <a:picLocks noChangeAspect="1" noChangeArrowheads="1"/>
          </p:cNvPicPr>
          <p:nvPr userDrawn="1"/>
        </p:nvPicPr>
        <p:blipFill>
          <a:blip r:embed="rId2" cstate="print"/>
          <a:srcRect/>
          <a:stretch>
            <a:fillRect/>
          </a:stretch>
        </p:blipFill>
        <p:spPr bwMode="auto">
          <a:xfrm>
            <a:off x="228600" y="6400800"/>
            <a:ext cx="2590800" cy="358775"/>
          </a:xfrm>
          <a:prstGeom prst="rect">
            <a:avLst/>
          </a:prstGeom>
          <a:noFill/>
          <a:ln w="9525">
            <a:noFill/>
            <a:miter lim="800000"/>
            <a:headEnd/>
            <a:tailEnd/>
          </a:ln>
        </p:spPr>
      </p:pic>
      <p:sp>
        <p:nvSpPr>
          <p:cNvPr id="9" name="Rectangle 8"/>
          <p:cNvSpPr/>
          <p:nvPr userDrawn="1"/>
        </p:nvSpPr>
        <p:spPr>
          <a:xfrm>
            <a:off x="0" y="0"/>
            <a:ext cx="9144000" cy="15240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C7F3D38-7DFF-4438-9B6B-82271ED1D12F}" type="datetimeFigureOut">
              <a:rPr lang="en-US"/>
              <a:pPr>
                <a:defRPr/>
              </a:pPr>
              <a:t>8/20/2014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182BCCA-B0C3-46B8-AAF0-E1124B690927}"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15240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8BB84-59F8-49E9-897C-21608F02D946}"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D6D3F-66EB-4902-A0C8-0B739236F0A8}" type="slidenum">
              <a:rPr lang="en-US" smtClean="0">
                <a:solidFill>
                  <a:prstClr val="black">
                    <a:tint val="75000"/>
                  </a:prstClr>
                </a:solidFill>
              </a:rPr>
              <a:pPr/>
              <a:t>‹#›</a:t>
            </a:fld>
            <a:endParaRPr lang="en-US">
              <a:solidFill>
                <a:prstClr val="black">
                  <a:tint val="75000"/>
                </a:prstClr>
              </a:solidFill>
            </a:endParaRPr>
          </a:p>
        </p:txBody>
      </p:sp>
      <p:pic>
        <p:nvPicPr>
          <p:cNvPr id="8" name="Picture 7" descr="epa_logo_horiz_medium"/>
          <p:cNvPicPr>
            <a:picLocks noChangeAspect="1" noChangeArrowheads="1"/>
          </p:cNvPicPr>
          <p:nvPr userDrawn="1"/>
        </p:nvPicPr>
        <p:blipFill>
          <a:blip r:embed="rId2" cstate="print"/>
          <a:srcRect/>
          <a:stretch>
            <a:fillRect/>
          </a:stretch>
        </p:blipFill>
        <p:spPr bwMode="auto">
          <a:xfrm>
            <a:off x="228600" y="6400800"/>
            <a:ext cx="2590800" cy="358775"/>
          </a:xfrm>
          <a:prstGeom prst="rect">
            <a:avLst/>
          </a:prstGeom>
          <a:noFill/>
          <a:ln w="9525">
            <a:noFill/>
            <a:miter lim="800000"/>
            <a:headEnd/>
            <a:tailEnd/>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18BB84-59F8-49E9-897C-21608F02D946}"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D6D3F-66EB-4902-A0C8-0B739236F0A8}"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0"/>
            <a:ext cx="9144000" cy="15240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0" y="0"/>
            <a:ext cx="9144000" cy="15240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18BB84-59F8-49E9-897C-21608F02D946}" type="datetimeFigureOut">
              <a:rPr lang="en-US" smtClean="0">
                <a:solidFill>
                  <a:prstClr val="black">
                    <a:tint val="75000"/>
                  </a:prstClr>
                </a:solidFill>
              </a:rPr>
              <a:pPr/>
              <a:t>8/20/2014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D6D3F-66EB-4902-A0C8-0B739236F0A8}" type="slidenum">
              <a:rPr lang="en-US" smtClean="0">
                <a:solidFill>
                  <a:prstClr val="black">
                    <a:tint val="75000"/>
                  </a:prstClr>
                </a:solidFill>
              </a:rPr>
              <a:pPr/>
              <a:t>‹#›</a:t>
            </a:fld>
            <a:endParaRPr lang="en-US">
              <a:solidFill>
                <a:prstClr val="black">
                  <a:tint val="75000"/>
                </a:prstClr>
              </a:solidFill>
            </a:endParaRPr>
          </a:p>
        </p:txBody>
      </p:sp>
      <p:pic>
        <p:nvPicPr>
          <p:cNvPr id="9" name="Picture 8" descr="epa_logo_horiz_medium"/>
          <p:cNvPicPr>
            <a:picLocks noChangeAspect="1" noChangeArrowheads="1"/>
          </p:cNvPicPr>
          <p:nvPr userDrawn="1"/>
        </p:nvPicPr>
        <p:blipFill>
          <a:blip r:embed="rId2" cstate="print"/>
          <a:srcRect/>
          <a:stretch>
            <a:fillRect/>
          </a:stretch>
        </p:blipFill>
        <p:spPr bwMode="auto">
          <a:xfrm>
            <a:off x="228600" y="6400800"/>
            <a:ext cx="2590800" cy="358775"/>
          </a:xfrm>
          <a:prstGeom prst="rect">
            <a:avLst/>
          </a:prstGeom>
          <a:noFill/>
          <a:ln w="9525">
            <a:noFill/>
            <a:miter lim="800000"/>
            <a:headEnd/>
            <a:tailEnd/>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0" y="0"/>
            <a:ext cx="9144000" cy="15240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18BB84-59F8-49E9-897C-21608F02D946}" type="datetimeFigureOut">
              <a:rPr lang="en-US" smtClean="0">
                <a:solidFill>
                  <a:prstClr val="black">
                    <a:tint val="75000"/>
                  </a:prstClr>
                </a:solidFill>
              </a:rPr>
              <a:pPr/>
              <a:t>8/20/2014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D6D3F-66EB-4902-A0C8-0B739236F0A8}" type="slidenum">
              <a:rPr lang="en-US" smtClean="0">
                <a:solidFill>
                  <a:prstClr val="black">
                    <a:tint val="75000"/>
                  </a:prstClr>
                </a:solidFill>
              </a:rPr>
              <a:pPr/>
              <a:t>‹#›</a:t>
            </a:fld>
            <a:endParaRPr lang="en-US">
              <a:solidFill>
                <a:prstClr val="black">
                  <a:tint val="75000"/>
                </a:prstClr>
              </a:solidFill>
            </a:endParaRPr>
          </a:p>
        </p:txBody>
      </p:sp>
      <p:pic>
        <p:nvPicPr>
          <p:cNvPr id="11" name="Picture 10" descr="epa_logo_horiz_medium"/>
          <p:cNvPicPr>
            <a:picLocks noChangeAspect="1" noChangeArrowheads="1"/>
          </p:cNvPicPr>
          <p:nvPr userDrawn="1"/>
        </p:nvPicPr>
        <p:blipFill>
          <a:blip r:embed="rId2" cstate="print"/>
          <a:srcRect/>
          <a:stretch>
            <a:fillRect/>
          </a:stretch>
        </p:blipFill>
        <p:spPr bwMode="auto">
          <a:xfrm>
            <a:off x="228600" y="6400800"/>
            <a:ext cx="2590800" cy="358775"/>
          </a:xfrm>
          <a:prstGeom prst="rect">
            <a:avLst/>
          </a:prstGeom>
          <a:noFill/>
          <a:ln w="9525">
            <a:noFill/>
            <a:miter lim="800000"/>
            <a:headEnd/>
            <a:tailEnd/>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0"/>
            <a:ext cx="9144000" cy="15240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18BB84-59F8-49E9-897C-21608F02D946}" type="datetimeFigureOut">
              <a:rPr lang="en-US" smtClean="0">
                <a:solidFill>
                  <a:prstClr val="black">
                    <a:tint val="75000"/>
                  </a:prstClr>
                </a:solidFill>
              </a:rPr>
              <a:pPr/>
              <a:t>8/20/2014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D6D3F-66EB-4902-A0C8-0B739236F0A8}" type="slidenum">
              <a:rPr lang="en-US" smtClean="0">
                <a:solidFill>
                  <a:prstClr val="black">
                    <a:tint val="75000"/>
                  </a:prstClr>
                </a:solidFill>
              </a:rPr>
              <a:pPr/>
              <a:t>‹#›</a:t>
            </a:fld>
            <a:endParaRPr lang="en-US">
              <a:solidFill>
                <a:prstClr val="black">
                  <a:tint val="75000"/>
                </a:prstClr>
              </a:solidFill>
            </a:endParaRPr>
          </a:p>
        </p:txBody>
      </p:sp>
      <p:pic>
        <p:nvPicPr>
          <p:cNvPr id="7" name="Picture 6" descr="epa_logo_horiz_medium"/>
          <p:cNvPicPr>
            <a:picLocks noChangeAspect="1" noChangeArrowheads="1"/>
          </p:cNvPicPr>
          <p:nvPr userDrawn="1"/>
        </p:nvPicPr>
        <p:blipFill>
          <a:blip r:embed="rId2" cstate="print"/>
          <a:srcRect/>
          <a:stretch>
            <a:fillRect/>
          </a:stretch>
        </p:blipFill>
        <p:spPr bwMode="auto">
          <a:xfrm>
            <a:off x="228600" y="6400800"/>
            <a:ext cx="2590800" cy="358775"/>
          </a:xfrm>
          <a:prstGeom prst="rect">
            <a:avLst/>
          </a:prstGeom>
          <a:noFill/>
          <a:ln w="9525">
            <a:noFill/>
            <a:miter lim="800000"/>
            <a:headEnd/>
            <a:tailEnd/>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9144000" cy="15240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7318BB84-59F8-49E9-897C-21608F02D946}" type="datetimeFigureOut">
              <a:rPr lang="en-US" smtClean="0">
                <a:solidFill>
                  <a:prstClr val="black">
                    <a:tint val="75000"/>
                  </a:prstClr>
                </a:solidFill>
              </a:rPr>
              <a:pPr/>
              <a:t>8/20/2014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D6D3F-66EB-4902-A0C8-0B739236F0A8}" type="slidenum">
              <a:rPr lang="en-US" smtClean="0">
                <a:solidFill>
                  <a:prstClr val="black">
                    <a:tint val="75000"/>
                  </a:prstClr>
                </a:solidFill>
              </a:rPr>
              <a:pPr/>
              <a:t>‹#›</a:t>
            </a:fld>
            <a:endParaRPr lang="en-US">
              <a:solidFill>
                <a:prstClr val="black">
                  <a:tint val="75000"/>
                </a:prstClr>
              </a:solidFill>
            </a:endParaRPr>
          </a:p>
        </p:txBody>
      </p:sp>
      <p:pic>
        <p:nvPicPr>
          <p:cNvPr id="6" name="Picture 5" descr="epa_logo_horiz_medium"/>
          <p:cNvPicPr>
            <a:picLocks noChangeAspect="1" noChangeArrowheads="1"/>
          </p:cNvPicPr>
          <p:nvPr userDrawn="1"/>
        </p:nvPicPr>
        <p:blipFill>
          <a:blip r:embed="rId2" cstate="print"/>
          <a:srcRect/>
          <a:stretch>
            <a:fillRect/>
          </a:stretch>
        </p:blipFill>
        <p:spPr bwMode="auto">
          <a:xfrm>
            <a:off x="228600" y="6400800"/>
            <a:ext cx="2590800" cy="358775"/>
          </a:xfrm>
          <a:prstGeom prst="rect">
            <a:avLst/>
          </a:prstGeom>
          <a:noFill/>
          <a:ln w="9525">
            <a:noFill/>
            <a:miter lim="800000"/>
            <a:headEnd/>
            <a:tailEnd/>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18BB84-59F8-49E9-897C-21608F02D946}" type="datetimeFigureOut">
              <a:rPr lang="en-US" smtClean="0">
                <a:solidFill>
                  <a:prstClr val="black">
                    <a:tint val="75000"/>
                  </a:prstClr>
                </a:solidFill>
              </a:rPr>
              <a:pPr/>
              <a:t>8/20/2014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D6D3F-66EB-4902-A0C8-0B739236F0A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18BB84-59F8-49E9-897C-21608F02D946}" type="datetimeFigureOut">
              <a:rPr lang="en-US" smtClean="0">
                <a:solidFill>
                  <a:prstClr val="black">
                    <a:tint val="75000"/>
                  </a:prstClr>
                </a:solidFill>
              </a:rPr>
              <a:pPr/>
              <a:t>8/20/2014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D6D3F-66EB-4902-A0C8-0B739236F0A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8BB84-59F8-49E9-897C-21608F02D946}"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D6D3F-66EB-4902-A0C8-0B739236F0A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8BB84-59F8-49E9-897C-21608F02D946}"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D6D3F-66EB-4902-A0C8-0B739236F0A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9B5E4AA-315E-4A29-BE12-5B785B4EDE34}" type="datetimeFigureOut">
              <a:rPr lang="en-US"/>
              <a:pPr>
                <a:defRPr/>
              </a:pPr>
              <a:t>8/20/2014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A37CB58-A667-4633-9AE0-D11081A4FC3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26CE49-BC1D-4BB8-A1B0-CEA07E122E84}" type="datetimeFigureOut">
              <a:rPr lang="en-US"/>
              <a:pPr>
                <a:defRPr/>
              </a:pPr>
              <a:t>8/20/2014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47B5DCD-D6F7-4762-8499-A4E694EF1DD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05B36DF-3507-496F-A7FB-752BEF761963}" type="datetimeFigureOut">
              <a:rPr lang="en-US"/>
              <a:pPr>
                <a:defRPr/>
              </a:pPr>
              <a:t>8/20/2014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CA0059-FF80-4C31-A797-E3E6BA73656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BCDD726-B3A1-4A43-8E96-9B1219B8D970}" type="datetimeFigureOut">
              <a:rPr lang="en-US"/>
              <a:pPr>
                <a:defRPr/>
              </a:pPr>
              <a:t>8/20/2014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2BFE7F3-9AA2-4685-931D-8B2674CFA7F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D3E05E7-C92F-45C6-9FE6-9A101AFFF5E8}" type="datetimeFigureOut">
              <a:rPr lang="en-US"/>
              <a:pPr>
                <a:defRPr/>
              </a:pPr>
              <a:t>8/20/2014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0C6C6A9C-0BB8-4172-BE2C-6E9FA29A098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userDrawn="1"/>
        </p:nvSpPr>
        <p:spPr bwMode="auto">
          <a:xfrm>
            <a:off x="0" y="0"/>
            <a:ext cx="9144000" cy="68580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0F2C5C"/>
              </a:solidFill>
              <a:latin typeface="Tahoma"/>
            </a:endParaRPr>
          </a:p>
        </p:txBody>
      </p:sp>
      <p:sp>
        <p:nvSpPr>
          <p:cNvPr id="1027" name="Rectangle 2"/>
          <p:cNvSpPr>
            <a:spLocks noGrp="1" noChangeArrowheads="1"/>
          </p:cNvSpPr>
          <p:nvPr>
            <p:ph type="title"/>
          </p:nvPr>
        </p:nvSpPr>
        <p:spPr bwMode="auto">
          <a:xfrm>
            <a:off x="541338" y="1438275"/>
            <a:ext cx="831691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1028" name="Rectangle 3"/>
          <p:cNvSpPr>
            <a:spLocks noGrp="1" noChangeArrowheads="1"/>
          </p:cNvSpPr>
          <p:nvPr>
            <p:ph type="body" idx="1"/>
          </p:nvPr>
        </p:nvSpPr>
        <p:spPr bwMode="auto">
          <a:xfrm>
            <a:off x="560388" y="2159000"/>
            <a:ext cx="8383587"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029" name="Rectangle 5"/>
          <p:cNvSpPr>
            <a:spLocks noGrp="1" noChangeArrowheads="1"/>
          </p:cNvSpPr>
          <p:nvPr>
            <p:ph type="ftr" sz="quarter" idx="3"/>
          </p:nvPr>
        </p:nvSpPr>
        <p:spPr bwMode="auto">
          <a:xfrm>
            <a:off x="4572000" y="838200"/>
            <a:ext cx="4064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800">
                <a:solidFill>
                  <a:srgbClr val="FFFFFF"/>
                </a:solidFill>
                <a:latin typeface="Tahoma" pitchFamily="-64" charset="0"/>
              </a:defRPr>
            </a:lvl1pPr>
          </a:lstStyle>
          <a:p>
            <a:pPr>
              <a:defRPr/>
            </a:pPr>
            <a:endParaRPr lang="en-GB"/>
          </a:p>
        </p:txBody>
      </p:sp>
      <p:sp>
        <p:nvSpPr>
          <p:cNvPr id="2" name="Rectangle 1"/>
          <p:cNvSpPr/>
          <p:nvPr userDrawn="1"/>
        </p:nvSpPr>
        <p:spPr>
          <a:xfrm>
            <a:off x="0" y="-27384"/>
            <a:ext cx="9144000" cy="1144800"/>
          </a:xfrm>
          <a:prstGeom prst="rect">
            <a:avLst/>
          </a:prstGeom>
          <a:solidFill>
            <a:srgbClr val="CED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srgbClr val="969696"/>
              </a:solidFill>
            </a:endParaRPr>
          </a:p>
        </p:txBody>
      </p:sp>
      <p:pic>
        <p:nvPicPr>
          <p:cNvPr id="8" name="Picture 3"/>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57617"/>
          <a:stretch/>
        </p:blipFill>
        <p:spPr bwMode="auto">
          <a:xfrm>
            <a:off x="498863" y="-27384"/>
            <a:ext cx="1604257" cy="79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8441119"/>
      </p:ext>
    </p:extLst>
  </p:cSld>
  <p:clrMap bg1="lt1" tx1="dk1" bg2="lt2" tx2="dk2" accent1="accent1" accent2="accent2" accent3="accent3" accent4="accent4" accent5="accent5" accent6="accent6" hlink="hlink" folHlink="folHlink"/>
  <p:sldLayoutIdLst>
    <p:sldLayoutId id="2147483675" r:id="rId1"/>
    <p:sldLayoutId id="2147483676" r:id="rId2"/>
  </p:sldLayoutIdLst>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Tahoma" pitchFamily="-64" charset="0"/>
        </a:defRPr>
      </a:lvl2pPr>
      <a:lvl3pPr algn="l" rtl="0" eaLnBrk="0" fontAlgn="base" hangingPunct="0">
        <a:spcBef>
          <a:spcPct val="0"/>
        </a:spcBef>
        <a:spcAft>
          <a:spcPct val="0"/>
        </a:spcAft>
        <a:defRPr sz="3000">
          <a:solidFill>
            <a:schemeClr val="tx2"/>
          </a:solidFill>
          <a:latin typeface="Tahoma" pitchFamily="-64" charset="0"/>
        </a:defRPr>
      </a:lvl3pPr>
      <a:lvl4pPr algn="l" rtl="0" eaLnBrk="0" fontAlgn="base" hangingPunct="0">
        <a:spcBef>
          <a:spcPct val="0"/>
        </a:spcBef>
        <a:spcAft>
          <a:spcPct val="0"/>
        </a:spcAft>
        <a:defRPr sz="3000">
          <a:solidFill>
            <a:schemeClr val="tx2"/>
          </a:solidFill>
          <a:latin typeface="Tahoma" pitchFamily="-64" charset="0"/>
        </a:defRPr>
      </a:lvl4pPr>
      <a:lvl5pPr algn="l" rtl="0" eaLnBrk="0" fontAlgn="base" hangingPunct="0">
        <a:spcBef>
          <a:spcPct val="0"/>
        </a:spcBef>
        <a:spcAft>
          <a:spcPct val="0"/>
        </a:spcAft>
        <a:defRPr sz="3000">
          <a:solidFill>
            <a:schemeClr val="tx2"/>
          </a:solidFill>
          <a:latin typeface="Tahoma" pitchFamily="-64" charset="0"/>
        </a:defRPr>
      </a:lvl5pPr>
      <a:lvl6pPr marL="457200" algn="l" rtl="0" fontAlgn="base">
        <a:spcBef>
          <a:spcPct val="0"/>
        </a:spcBef>
        <a:spcAft>
          <a:spcPct val="0"/>
        </a:spcAft>
        <a:defRPr sz="3000">
          <a:solidFill>
            <a:schemeClr val="tx2"/>
          </a:solidFill>
          <a:latin typeface="Tahoma" pitchFamily="-64" charset="0"/>
        </a:defRPr>
      </a:lvl6pPr>
      <a:lvl7pPr marL="914400" algn="l" rtl="0" fontAlgn="base">
        <a:spcBef>
          <a:spcPct val="0"/>
        </a:spcBef>
        <a:spcAft>
          <a:spcPct val="0"/>
        </a:spcAft>
        <a:defRPr sz="3000">
          <a:solidFill>
            <a:schemeClr val="tx2"/>
          </a:solidFill>
          <a:latin typeface="Tahoma" pitchFamily="-64" charset="0"/>
        </a:defRPr>
      </a:lvl7pPr>
      <a:lvl8pPr marL="1371600" algn="l" rtl="0" fontAlgn="base">
        <a:spcBef>
          <a:spcPct val="0"/>
        </a:spcBef>
        <a:spcAft>
          <a:spcPct val="0"/>
        </a:spcAft>
        <a:defRPr sz="3000">
          <a:solidFill>
            <a:schemeClr val="tx2"/>
          </a:solidFill>
          <a:latin typeface="Tahoma" pitchFamily="-64" charset="0"/>
        </a:defRPr>
      </a:lvl8pPr>
      <a:lvl9pPr marL="1828800" algn="l" rtl="0" fontAlgn="base">
        <a:spcBef>
          <a:spcPct val="0"/>
        </a:spcBef>
        <a:spcAft>
          <a:spcPct val="0"/>
        </a:spcAft>
        <a:defRPr sz="3000">
          <a:solidFill>
            <a:schemeClr val="tx2"/>
          </a:solidFill>
          <a:latin typeface="Tahoma" pitchFamily="-64" charset="0"/>
        </a:defRPr>
      </a:lvl9pPr>
    </p:titleStyle>
    <p:bodyStyle>
      <a:lvl1pPr marL="342900" indent="-342900" algn="l" rtl="0" eaLnBrk="0" fontAlgn="base" hangingPunct="0">
        <a:spcBef>
          <a:spcPct val="20000"/>
        </a:spcBef>
        <a:spcAft>
          <a:spcPct val="0"/>
        </a:spcAft>
        <a:defRPr sz="3000" b="1">
          <a:solidFill>
            <a:schemeClr val="tx1"/>
          </a:solidFill>
          <a:latin typeface="+mn-lt"/>
          <a:ea typeface="+mn-ea"/>
          <a:cs typeface="+mn-cs"/>
        </a:defRPr>
      </a:lvl1pPr>
      <a:lvl2pPr marL="1588" indent="455613" algn="l" rtl="0" eaLnBrk="0" fontAlgn="base" hangingPunct="0">
        <a:spcBef>
          <a:spcPct val="20000"/>
        </a:spcBef>
        <a:spcAft>
          <a:spcPct val="0"/>
        </a:spcAft>
        <a:defRPr sz="3000">
          <a:solidFill>
            <a:schemeClr val="tx1"/>
          </a:solidFill>
          <a:latin typeface="+mn-lt"/>
        </a:defRPr>
      </a:lvl2pPr>
      <a:lvl3pPr marL="285750" indent="-282575" algn="l" rtl="0" eaLnBrk="0" fontAlgn="base" hangingPunct="0">
        <a:spcBef>
          <a:spcPct val="20000"/>
        </a:spcBef>
        <a:spcAft>
          <a:spcPct val="0"/>
        </a:spcAft>
        <a:buClr>
          <a:srgbClr val="6A9895"/>
        </a:buClr>
        <a:buSzPct val="80000"/>
        <a:buFont typeface="Wingdings" pitchFamily="-64" charset="2"/>
        <a:buChar char="n"/>
        <a:defRPr sz="3000">
          <a:solidFill>
            <a:schemeClr val="tx1"/>
          </a:solidFill>
          <a:latin typeface="+mn-lt"/>
        </a:defRPr>
      </a:lvl3pPr>
      <a:lvl4pPr marL="571500" indent="-284163" algn="l" rtl="0" eaLnBrk="0" fontAlgn="base" hangingPunct="0">
        <a:spcBef>
          <a:spcPct val="20000"/>
        </a:spcBef>
        <a:spcAft>
          <a:spcPct val="0"/>
        </a:spcAft>
        <a:buClr>
          <a:srgbClr val="6A9895"/>
        </a:buClr>
        <a:buChar char="–"/>
        <a:defRPr sz="3000">
          <a:solidFill>
            <a:schemeClr val="tx1"/>
          </a:solidFill>
          <a:latin typeface="+mn-lt"/>
        </a:defRPr>
      </a:lvl4pPr>
      <a:lvl5pPr marL="857250" indent="-284163" algn="l" rtl="0" eaLnBrk="0" fontAlgn="base" hangingPunct="0">
        <a:spcBef>
          <a:spcPct val="20000"/>
        </a:spcBef>
        <a:spcAft>
          <a:spcPct val="0"/>
        </a:spcAft>
        <a:buClr>
          <a:srgbClr val="6A9895"/>
        </a:buClr>
        <a:buChar char="–"/>
        <a:defRPr sz="3000">
          <a:solidFill>
            <a:schemeClr val="tx1"/>
          </a:solidFill>
          <a:latin typeface="+mn-lt"/>
        </a:defRPr>
      </a:lvl5pPr>
      <a:lvl6pPr marL="1314450" indent="-284163" algn="l" rtl="0" fontAlgn="base">
        <a:spcBef>
          <a:spcPct val="20000"/>
        </a:spcBef>
        <a:spcAft>
          <a:spcPct val="0"/>
        </a:spcAft>
        <a:buClr>
          <a:srgbClr val="6A9895"/>
        </a:buClr>
        <a:buChar char="–"/>
        <a:defRPr sz="3000">
          <a:solidFill>
            <a:schemeClr val="tx1"/>
          </a:solidFill>
          <a:latin typeface="+mn-lt"/>
        </a:defRPr>
      </a:lvl6pPr>
      <a:lvl7pPr marL="1771650" indent="-284163" algn="l" rtl="0" fontAlgn="base">
        <a:spcBef>
          <a:spcPct val="20000"/>
        </a:spcBef>
        <a:spcAft>
          <a:spcPct val="0"/>
        </a:spcAft>
        <a:buClr>
          <a:srgbClr val="6A9895"/>
        </a:buClr>
        <a:buChar char="–"/>
        <a:defRPr sz="3000">
          <a:solidFill>
            <a:schemeClr val="tx1"/>
          </a:solidFill>
          <a:latin typeface="+mn-lt"/>
        </a:defRPr>
      </a:lvl7pPr>
      <a:lvl8pPr marL="2228850" indent="-284163" algn="l" rtl="0" fontAlgn="base">
        <a:spcBef>
          <a:spcPct val="20000"/>
        </a:spcBef>
        <a:spcAft>
          <a:spcPct val="0"/>
        </a:spcAft>
        <a:buClr>
          <a:srgbClr val="6A9895"/>
        </a:buClr>
        <a:buChar char="–"/>
        <a:defRPr sz="3000">
          <a:solidFill>
            <a:schemeClr val="tx1"/>
          </a:solidFill>
          <a:latin typeface="+mn-lt"/>
        </a:defRPr>
      </a:lvl8pPr>
      <a:lvl9pPr marL="2686050" indent="-284163" algn="l" rtl="0" fontAlgn="base">
        <a:spcBef>
          <a:spcPct val="20000"/>
        </a:spcBef>
        <a:spcAft>
          <a:spcPct val="0"/>
        </a:spcAft>
        <a:buClr>
          <a:srgbClr val="6A9895"/>
        </a:buClr>
        <a:buChar char="–"/>
        <a:defRPr sz="3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p:nvSpPr>
        <p:spPr bwMode="auto">
          <a:xfrm>
            <a:off x="0" y="0"/>
            <a:ext cx="9144000" cy="68580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0F2C5C"/>
              </a:solidFill>
              <a:latin typeface="Tahoma"/>
            </a:endParaRPr>
          </a:p>
        </p:txBody>
      </p:sp>
      <p:sp>
        <p:nvSpPr>
          <p:cNvPr id="1027" name="Rectangle 2"/>
          <p:cNvSpPr>
            <a:spLocks noGrp="1" noChangeArrowheads="1"/>
          </p:cNvSpPr>
          <p:nvPr>
            <p:ph type="title"/>
          </p:nvPr>
        </p:nvSpPr>
        <p:spPr bwMode="auto">
          <a:xfrm>
            <a:off x="541338" y="1438275"/>
            <a:ext cx="831691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1028" name="Rectangle 3"/>
          <p:cNvSpPr>
            <a:spLocks noGrp="1" noChangeArrowheads="1"/>
          </p:cNvSpPr>
          <p:nvPr>
            <p:ph type="body" idx="1"/>
          </p:nvPr>
        </p:nvSpPr>
        <p:spPr bwMode="auto">
          <a:xfrm>
            <a:off x="560388" y="2159000"/>
            <a:ext cx="8383587"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029" name="Rectangle 5"/>
          <p:cNvSpPr>
            <a:spLocks noGrp="1" noChangeArrowheads="1"/>
          </p:cNvSpPr>
          <p:nvPr>
            <p:ph type="ftr" sz="quarter" idx="3"/>
          </p:nvPr>
        </p:nvSpPr>
        <p:spPr bwMode="auto">
          <a:xfrm>
            <a:off x="4572000" y="838200"/>
            <a:ext cx="4064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800">
                <a:solidFill>
                  <a:srgbClr val="FFFFFF"/>
                </a:solidFill>
                <a:latin typeface="Tahoma" pitchFamily="-64" charset="0"/>
              </a:defRPr>
            </a:lvl1pPr>
          </a:lstStyle>
          <a:p>
            <a:pPr>
              <a:defRPr/>
            </a:pPr>
            <a:endParaRPr lang="en-GB"/>
          </a:p>
        </p:txBody>
      </p:sp>
      <p:sp>
        <p:nvSpPr>
          <p:cNvPr id="2" name="Rectangle 1"/>
          <p:cNvSpPr/>
          <p:nvPr/>
        </p:nvSpPr>
        <p:spPr>
          <a:xfrm>
            <a:off x="0" y="-27384"/>
            <a:ext cx="9144000" cy="1144800"/>
          </a:xfrm>
          <a:prstGeom prst="rect">
            <a:avLst/>
          </a:prstGeom>
          <a:solidFill>
            <a:srgbClr val="CED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srgbClr val="969696"/>
              </a:solidFill>
            </a:endParaRPr>
          </a:p>
        </p:txBody>
      </p:sp>
      <p:pic>
        <p:nvPicPr>
          <p:cNvPr id="8"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8863" y="-27384"/>
            <a:ext cx="3785105" cy="79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844111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Tahoma" pitchFamily="-64" charset="0"/>
        </a:defRPr>
      </a:lvl2pPr>
      <a:lvl3pPr algn="l" rtl="0" eaLnBrk="0" fontAlgn="base" hangingPunct="0">
        <a:spcBef>
          <a:spcPct val="0"/>
        </a:spcBef>
        <a:spcAft>
          <a:spcPct val="0"/>
        </a:spcAft>
        <a:defRPr sz="3000">
          <a:solidFill>
            <a:schemeClr val="tx2"/>
          </a:solidFill>
          <a:latin typeface="Tahoma" pitchFamily="-64" charset="0"/>
        </a:defRPr>
      </a:lvl3pPr>
      <a:lvl4pPr algn="l" rtl="0" eaLnBrk="0" fontAlgn="base" hangingPunct="0">
        <a:spcBef>
          <a:spcPct val="0"/>
        </a:spcBef>
        <a:spcAft>
          <a:spcPct val="0"/>
        </a:spcAft>
        <a:defRPr sz="3000">
          <a:solidFill>
            <a:schemeClr val="tx2"/>
          </a:solidFill>
          <a:latin typeface="Tahoma" pitchFamily="-64" charset="0"/>
        </a:defRPr>
      </a:lvl4pPr>
      <a:lvl5pPr algn="l" rtl="0" eaLnBrk="0" fontAlgn="base" hangingPunct="0">
        <a:spcBef>
          <a:spcPct val="0"/>
        </a:spcBef>
        <a:spcAft>
          <a:spcPct val="0"/>
        </a:spcAft>
        <a:defRPr sz="3000">
          <a:solidFill>
            <a:schemeClr val="tx2"/>
          </a:solidFill>
          <a:latin typeface="Tahoma" pitchFamily="-64" charset="0"/>
        </a:defRPr>
      </a:lvl5pPr>
      <a:lvl6pPr marL="457200" algn="l" rtl="0" fontAlgn="base">
        <a:spcBef>
          <a:spcPct val="0"/>
        </a:spcBef>
        <a:spcAft>
          <a:spcPct val="0"/>
        </a:spcAft>
        <a:defRPr sz="3000">
          <a:solidFill>
            <a:schemeClr val="tx2"/>
          </a:solidFill>
          <a:latin typeface="Tahoma" pitchFamily="-64" charset="0"/>
        </a:defRPr>
      </a:lvl6pPr>
      <a:lvl7pPr marL="914400" algn="l" rtl="0" fontAlgn="base">
        <a:spcBef>
          <a:spcPct val="0"/>
        </a:spcBef>
        <a:spcAft>
          <a:spcPct val="0"/>
        </a:spcAft>
        <a:defRPr sz="3000">
          <a:solidFill>
            <a:schemeClr val="tx2"/>
          </a:solidFill>
          <a:latin typeface="Tahoma" pitchFamily="-64" charset="0"/>
        </a:defRPr>
      </a:lvl7pPr>
      <a:lvl8pPr marL="1371600" algn="l" rtl="0" fontAlgn="base">
        <a:spcBef>
          <a:spcPct val="0"/>
        </a:spcBef>
        <a:spcAft>
          <a:spcPct val="0"/>
        </a:spcAft>
        <a:defRPr sz="3000">
          <a:solidFill>
            <a:schemeClr val="tx2"/>
          </a:solidFill>
          <a:latin typeface="Tahoma" pitchFamily="-64" charset="0"/>
        </a:defRPr>
      </a:lvl8pPr>
      <a:lvl9pPr marL="1828800" algn="l" rtl="0" fontAlgn="base">
        <a:spcBef>
          <a:spcPct val="0"/>
        </a:spcBef>
        <a:spcAft>
          <a:spcPct val="0"/>
        </a:spcAft>
        <a:defRPr sz="3000">
          <a:solidFill>
            <a:schemeClr val="tx2"/>
          </a:solidFill>
          <a:latin typeface="Tahoma" pitchFamily="-64" charset="0"/>
        </a:defRPr>
      </a:lvl9pPr>
    </p:titleStyle>
    <p:bodyStyle>
      <a:lvl1pPr marL="342900" indent="-342900" algn="l" rtl="0" eaLnBrk="0" fontAlgn="base" hangingPunct="0">
        <a:spcBef>
          <a:spcPct val="20000"/>
        </a:spcBef>
        <a:spcAft>
          <a:spcPct val="0"/>
        </a:spcAft>
        <a:defRPr sz="3000" b="1">
          <a:solidFill>
            <a:schemeClr val="tx1"/>
          </a:solidFill>
          <a:latin typeface="+mn-lt"/>
          <a:ea typeface="+mn-ea"/>
          <a:cs typeface="+mn-cs"/>
        </a:defRPr>
      </a:lvl1pPr>
      <a:lvl2pPr marL="1588" indent="455613" algn="l" rtl="0" eaLnBrk="0" fontAlgn="base" hangingPunct="0">
        <a:spcBef>
          <a:spcPct val="20000"/>
        </a:spcBef>
        <a:spcAft>
          <a:spcPct val="0"/>
        </a:spcAft>
        <a:defRPr sz="3000">
          <a:solidFill>
            <a:schemeClr val="tx1"/>
          </a:solidFill>
          <a:latin typeface="+mn-lt"/>
        </a:defRPr>
      </a:lvl2pPr>
      <a:lvl3pPr marL="285750" indent="-282575" algn="l" rtl="0" eaLnBrk="0" fontAlgn="base" hangingPunct="0">
        <a:spcBef>
          <a:spcPct val="20000"/>
        </a:spcBef>
        <a:spcAft>
          <a:spcPct val="0"/>
        </a:spcAft>
        <a:buClr>
          <a:srgbClr val="6A9895"/>
        </a:buClr>
        <a:buSzPct val="80000"/>
        <a:buFont typeface="Wingdings" pitchFamily="-64" charset="2"/>
        <a:buChar char="n"/>
        <a:defRPr sz="3000">
          <a:solidFill>
            <a:schemeClr val="tx1"/>
          </a:solidFill>
          <a:latin typeface="+mn-lt"/>
        </a:defRPr>
      </a:lvl3pPr>
      <a:lvl4pPr marL="571500" indent="-284163" algn="l" rtl="0" eaLnBrk="0" fontAlgn="base" hangingPunct="0">
        <a:spcBef>
          <a:spcPct val="20000"/>
        </a:spcBef>
        <a:spcAft>
          <a:spcPct val="0"/>
        </a:spcAft>
        <a:buClr>
          <a:srgbClr val="6A9895"/>
        </a:buClr>
        <a:buChar char="–"/>
        <a:defRPr sz="3000">
          <a:solidFill>
            <a:schemeClr val="tx1"/>
          </a:solidFill>
          <a:latin typeface="+mn-lt"/>
        </a:defRPr>
      </a:lvl4pPr>
      <a:lvl5pPr marL="857250" indent="-284163" algn="l" rtl="0" eaLnBrk="0" fontAlgn="base" hangingPunct="0">
        <a:spcBef>
          <a:spcPct val="20000"/>
        </a:spcBef>
        <a:spcAft>
          <a:spcPct val="0"/>
        </a:spcAft>
        <a:buClr>
          <a:srgbClr val="6A9895"/>
        </a:buClr>
        <a:buChar char="–"/>
        <a:defRPr sz="3000">
          <a:solidFill>
            <a:schemeClr val="tx1"/>
          </a:solidFill>
          <a:latin typeface="+mn-lt"/>
        </a:defRPr>
      </a:lvl5pPr>
      <a:lvl6pPr marL="1314450" indent="-284163" algn="l" rtl="0" fontAlgn="base">
        <a:spcBef>
          <a:spcPct val="20000"/>
        </a:spcBef>
        <a:spcAft>
          <a:spcPct val="0"/>
        </a:spcAft>
        <a:buClr>
          <a:srgbClr val="6A9895"/>
        </a:buClr>
        <a:buChar char="–"/>
        <a:defRPr sz="3000">
          <a:solidFill>
            <a:schemeClr val="tx1"/>
          </a:solidFill>
          <a:latin typeface="+mn-lt"/>
        </a:defRPr>
      </a:lvl6pPr>
      <a:lvl7pPr marL="1771650" indent="-284163" algn="l" rtl="0" fontAlgn="base">
        <a:spcBef>
          <a:spcPct val="20000"/>
        </a:spcBef>
        <a:spcAft>
          <a:spcPct val="0"/>
        </a:spcAft>
        <a:buClr>
          <a:srgbClr val="6A9895"/>
        </a:buClr>
        <a:buChar char="–"/>
        <a:defRPr sz="3000">
          <a:solidFill>
            <a:schemeClr val="tx1"/>
          </a:solidFill>
          <a:latin typeface="+mn-lt"/>
        </a:defRPr>
      </a:lvl7pPr>
      <a:lvl8pPr marL="2228850" indent="-284163" algn="l" rtl="0" fontAlgn="base">
        <a:spcBef>
          <a:spcPct val="20000"/>
        </a:spcBef>
        <a:spcAft>
          <a:spcPct val="0"/>
        </a:spcAft>
        <a:buClr>
          <a:srgbClr val="6A9895"/>
        </a:buClr>
        <a:buChar char="–"/>
        <a:defRPr sz="3000">
          <a:solidFill>
            <a:schemeClr val="tx1"/>
          </a:solidFill>
          <a:latin typeface="+mn-lt"/>
        </a:defRPr>
      </a:lvl8pPr>
      <a:lvl9pPr marL="2686050" indent="-284163" algn="l" rtl="0" fontAlgn="base">
        <a:spcBef>
          <a:spcPct val="20000"/>
        </a:spcBef>
        <a:spcAft>
          <a:spcPct val="0"/>
        </a:spcAft>
        <a:buClr>
          <a:srgbClr val="6A9895"/>
        </a:buClr>
        <a:buChar char="–"/>
        <a:defRPr sz="3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33" descr="Slides-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1"/>
          <p:cNvSpPr>
            <a:spLocks noGrp="1" noChangeArrowheads="1"/>
          </p:cNvSpPr>
          <p:nvPr>
            <p:ph type="title"/>
          </p:nvPr>
        </p:nvSpPr>
        <p:spPr bwMode="auto">
          <a:xfrm>
            <a:off x="381000" y="1828800"/>
            <a:ext cx="83820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3076" name="Rectangle 3"/>
          <p:cNvSpPr>
            <a:spLocks noGrp="1" noChangeArrowheads="1"/>
          </p:cNvSpPr>
          <p:nvPr>
            <p:ph type="body" idx="1"/>
          </p:nvPr>
        </p:nvSpPr>
        <p:spPr bwMode="auto">
          <a:xfrm>
            <a:off x="381000" y="6324600"/>
            <a:ext cx="8382000" cy="7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304800" y="62484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400" b="1">
                <a:solidFill>
                  <a:srgbClr val="FFFFFF"/>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1">
                <a:solidFill>
                  <a:srgbClr val="FFFFFF"/>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latin typeface="Arial" charset="0"/>
                <a:cs typeface="+mn-cs"/>
              </a:defRPr>
            </a:lvl1pPr>
          </a:lstStyle>
          <a:p>
            <a:pPr>
              <a:defRPr/>
            </a:pPr>
            <a:fld id="{FA724715-5181-4DA6-AC4B-00BBECFF79DB}" type="slidenum">
              <a:rPr lang="en-US"/>
              <a:pPr>
                <a:defRPr/>
              </a:pPr>
              <a:t>‹#›</a:t>
            </a:fld>
            <a:endParaRPr lang="en-US" dirty="0"/>
          </a:p>
        </p:txBody>
      </p:sp>
    </p:spTree>
    <p:extLst>
      <p:ext uri="{BB962C8B-B14F-4D97-AF65-F5344CB8AC3E}">
        <p14:creationId xmlns:p14="http://schemas.microsoft.com/office/powerpoint/2010/main" val="3097220076"/>
      </p:ext>
    </p:extLst>
  </p:cSld>
  <p:clrMap bg1="dk2" tx1="lt1" bg2="dk1"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rtl="0" eaLnBrk="0" fontAlgn="base" hangingPunct="0">
        <a:spcBef>
          <a:spcPct val="0"/>
        </a:spcBef>
        <a:spcAft>
          <a:spcPct val="0"/>
        </a:spcAft>
        <a:defRPr sz="3000">
          <a:solidFill>
            <a:srgbClr val="0F2B5B"/>
          </a:solidFill>
          <a:latin typeface="+mj-lt"/>
          <a:ea typeface="+mj-ea"/>
          <a:cs typeface="+mj-cs"/>
        </a:defRPr>
      </a:lvl1pPr>
      <a:lvl2pPr algn="l" rtl="0" eaLnBrk="0" fontAlgn="base" hangingPunct="0">
        <a:spcBef>
          <a:spcPct val="0"/>
        </a:spcBef>
        <a:spcAft>
          <a:spcPct val="0"/>
        </a:spcAft>
        <a:defRPr sz="3000">
          <a:solidFill>
            <a:srgbClr val="0F2B5B"/>
          </a:solidFill>
          <a:latin typeface="Futura" pitchFamily="36" charset="0"/>
        </a:defRPr>
      </a:lvl2pPr>
      <a:lvl3pPr algn="l" rtl="0" eaLnBrk="0" fontAlgn="base" hangingPunct="0">
        <a:spcBef>
          <a:spcPct val="0"/>
        </a:spcBef>
        <a:spcAft>
          <a:spcPct val="0"/>
        </a:spcAft>
        <a:defRPr sz="3000">
          <a:solidFill>
            <a:srgbClr val="0F2B5B"/>
          </a:solidFill>
          <a:latin typeface="Futura" pitchFamily="36" charset="0"/>
        </a:defRPr>
      </a:lvl3pPr>
      <a:lvl4pPr algn="l" rtl="0" eaLnBrk="0" fontAlgn="base" hangingPunct="0">
        <a:spcBef>
          <a:spcPct val="0"/>
        </a:spcBef>
        <a:spcAft>
          <a:spcPct val="0"/>
        </a:spcAft>
        <a:defRPr sz="3000">
          <a:solidFill>
            <a:srgbClr val="0F2B5B"/>
          </a:solidFill>
          <a:latin typeface="Futura" pitchFamily="36" charset="0"/>
        </a:defRPr>
      </a:lvl4pPr>
      <a:lvl5pPr algn="l" rtl="0" eaLnBrk="0" fontAlgn="base" hangingPunct="0">
        <a:spcBef>
          <a:spcPct val="0"/>
        </a:spcBef>
        <a:spcAft>
          <a:spcPct val="0"/>
        </a:spcAft>
        <a:defRPr sz="3000">
          <a:solidFill>
            <a:srgbClr val="0F2B5B"/>
          </a:solidFill>
          <a:latin typeface="Futura" pitchFamily="36" charset="0"/>
        </a:defRPr>
      </a:lvl5pPr>
      <a:lvl6pPr marL="457200" algn="l" rtl="0" fontAlgn="base">
        <a:spcBef>
          <a:spcPct val="0"/>
        </a:spcBef>
        <a:spcAft>
          <a:spcPct val="0"/>
        </a:spcAft>
        <a:defRPr sz="3000">
          <a:solidFill>
            <a:srgbClr val="0F2B5B"/>
          </a:solidFill>
          <a:latin typeface="Futura" pitchFamily="36" charset="0"/>
        </a:defRPr>
      </a:lvl6pPr>
      <a:lvl7pPr marL="914400" algn="l" rtl="0" fontAlgn="base">
        <a:spcBef>
          <a:spcPct val="0"/>
        </a:spcBef>
        <a:spcAft>
          <a:spcPct val="0"/>
        </a:spcAft>
        <a:defRPr sz="3000">
          <a:solidFill>
            <a:srgbClr val="0F2B5B"/>
          </a:solidFill>
          <a:latin typeface="Futura" pitchFamily="36" charset="0"/>
        </a:defRPr>
      </a:lvl7pPr>
      <a:lvl8pPr marL="1371600" algn="l" rtl="0" fontAlgn="base">
        <a:spcBef>
          <a:spcPct val="0"/>
        </a:spcBef>
        <a:spcAft>
          <a:spcPct val="0"/>
        </a:spcAft>
        <a:defRPr sz="3000">
          <a:solidFill>
            <a:srgbClr val="0F2B5B"/>
          </a:solidFill>
          <a:latin typeface="Futura" pitchFamily="36" charset="0"/>
        </a:defRPr>
      </a:lvl8pPr>
      <a:lvl9pPr marL="1828800" algn="l" rtl="0" fontAlgn="base">
        <a:spcBef>
          <a:spcPct val="0"/>
        </a:spcBef>
        <a:spcAft>
          <a:spcPct val="0"/>
        </a:spcAft>
        <a:defRPr sz="3000">
          <a:solidFill>
            <a:srgbClr val="0F2B5B"/>
          </a:solidFill>
          <a:latin typeface="Futura" pitchFamily="36" charset="0"/>
        </a:defRPr>
      </a:lvl9pPr>
    </p:titleStyle>
    <p:bodyStyle>
      <a:lvl1pPr marL="342900" indent="-342900" algn="l" rtl="0" eaLnBrk="0" fontAlgn="base" hangingPunct="0">
        <a:spcBef>
          <a:spcPct val="20000"/>
        </a:spcBef>
        <a:spcAft>
          <a:spcPct val="0"/>
        </a:spcAft>
        <a:defRPr sz="2400">
          <a:solidFill>
            <a:srgbClr val="0F2B5B"/>
          </a:solidFill>
          <a:latin typeface="+mn-lt"/>
          <a:ea typeface="+mn-ea"/>
          <a:cs typeface="+mn-cs"/>
        </a:defRPr>
      </a:lvl1pPr>
      <a:lvl2pPr marL="742950" indent="-285750" algn="l" rtl="0" eaLnBrk="0" fontAlgn="base" hangingPunct="0">
        <a:spcBef>
          <a:spcPct val="20000"/>
        </a:spcBef>
        <a:spcAft>
          <a:spcPct val="0"/>
        </a:spcAft>
        <a:buFont typeface="Times" pitchFamily="18" charset="0"/>
        <a:buChar char="•"/>
        <a:defRPr sz="2400">
          <a:solidFill>
            <a:srgbClr val="0F2B5B"/>
          </a:solidFill>
          <a:latin typeface="+mn-lt"/>
        </a:defRPr>
      </a:lvl2pPr>
      <a:lvl3pPr marL="1143000" indent="-228600" algn="l" rtl="0" eaLnBrk="0" fontAlgn="base" hangingPunct="0">
        <a:spcBef>
          <a:spcPct val="20000"/>
        </a:spcBef>
        <a:spcAft>
          <a:spcPct val="0"/>
        </a:spcAft>
        <a:buChar char="–"/>
        <a:defRPr sz="2400" b="1">
          <a:solidFill>
            <a:srgbClr val="0F2B5B"/>
          </a:solidFill>
          <a:latin typeface="+mn-lt"/>
        </a:defRPr>
      </a:lvl3pPr>
      <a:lvl4pPr marL="1600200" indent="-228600" algn="l" rtl="0" eaLnBrk="0" fontAlgn="base" hangingPunct="0">
        <a:spcBef>
          <a:spcPct val="20000"/>
        </a:spcBef>
        <a:spcAft>
          <a:spcPct val="0"/>
        </a:spcAft>
        <a:buFont typeface="Times" pitchFamily="18" charset="0"/>
        <a:buChar char="•"/>
        <a:defRPr sz="2000">
          <a:solidFill>
            <a:srgbClr val="0F2B5B"/>
          </a:solidFill>
          <a:latin typeface="+mn-lt"/>
        </a:defRPr>
      </a:lvl4pPr>
      <a:lvl5pPr marL="2057400" indent="-228600" algn="l" rtl="0" eaLnBrk="0" fontAlgn="base" hangingPunct="0">
        <a:spcBef>
          <a:spcPct val="20000"/>
        </a:spcBef>
        <a:spcAft>
          <a:spcPct val="0"/>
        </a:spcAft>
        <a:defRPr sz="2000">
          <a:solidFill>
            <a:srgbClr val="0F2B5B"/>
          </a:solidFill>
          <a:latin typeface="+mn-lt"/>
        </a:defRPr>
      </a:lvl5pPr>
      <a:lvl6pPr marL="2514600" indent="-228600" algn="l" rtl="0" fontAlgn="base">
        <a:spcBef>
          <a:spcPct val="20000"/>
        </a:spcBef>
        <a:spcAft>
          <a:spcPct val="0"/>
        </a:spcAft>
        <a:defRPr sz="2000">
          <a:solidFill>
            <a:srgbClr val="0F2B5B"/>
          </a:solidFill>
          <a:latin typeface="+mn-lt"/>
        </a:defRPr>
      </a:lvl6pPr>
      <a:lvl7pPr marL="2971800" indent="-228600" algn="l" rtl="0" fontAlgn="base">
        <a:spcBef>
          <a:spcPct val="20000"/>
        </a:spcBef>
        <a:spcAft>
          <a:spcPct val="0"/>
        </a:spcAft>
        <a:defRPr sz="2000">
          <a:solidFill>
            <a:srgbClr val="0F2B5B"/>
          </a:solidFill>
          <a:latin typeface="+mn-lt"/>
        </a:defRPr>
      </a:lvl7pPr>
      <a:lvl8pPr marL="3429000" indent="-228600" algn="l" rtl="0" fontAlgn="base">
        <a:spcBef>
          <a:spcPct val="20000"/>
        </a:spcBef>
        <a:spcAft>
          <a:spcPct val="0"/>
        </a:spcAft>
        <a:defRPr sz="2000">
          <a:solidFill>
            <a:srgbClr val="0F2B5B"/>
          </a:solidFill>
          <a:latin typeface="+mn-lt"/>
        </a:defRPr>
      </a:lvl8pPr>
      <a:lvl9pPr marL="3886200" indent="-228600" algn="l" rtl="0" fontAlgn="base">
        <a:spcBef>
          <a:spcPct val="20000"/>
        </a:spcBef>
        <a:spcAft>
          <a:spcPct val="0"/>
        </a:spcAft>
        <a:defRPr sz="2000">
          <a:solidFill>
            <a:srgbClr val="0F2B5B"/>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15240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318BB84-59F8-49E9-897C-21608F02D946}" type="datetimeFigureOut">
              <a:rPr lang="en-US" smtClean="0">
                <a:solidFill>
                  <a:prstClr val="black">
                    <a:tint val="75000"/>
                  </a:prstClr>
                </a:solidFill>
                <a:latin typeface="Calibri"/>
              </a:rPr>
              <a:pPr fontAlgn="auto">
                <a:spcBef>
                  <a:spcPts val="0"/>
                </a:spcBef>
                <a:spcAft>
                  <a:spcPts val="0"/>
                </a:spcAft>
              </a:pPr>
              <a:t>8/20/2014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7DD6D3F-66EB-4902-A0C8-0B739236F0A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15240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318BB84-59F8-49E9-897C-21608F02D946}" type="datetimeFigureOut">
              <a:rPr lang="en-US" smtClean="0">
                <a:solidFill>
                  <a:prstClr val="black">
                    <a:tint val="75000"/>
                  </a:prstClr>
                </a:solidFill>
                <a:latin typeface="Calibri"/>
              </a:rPr>
              <a:pPr fontAlgn="auto">
                <a:spcBef>
                  <a:spcPts val="0"/>
                </a:spcBef>
                <a:spcAft>
                  <a:spcPts val="0"/>
                </a:spcAft>
              </a:pPr>
              <a:t>8/20/2014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7DD6D3F-66EB-4902-A0C8-0B739236F0A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3" Type="http://schemas.openxmlformats.org/officeDocument/2006/relationships/image" Target="../media/image43.jpeg"/><Relationship Id="rId18" Type="http://schemas.openxmlformats.org/officeDocument/2006/relationships/image" Target="../media/image48.jpeg"/><Relationship Id="rId26" Type="http://schemas.openxmlformats.org/officeDocument/2006/relationships/image" Target="../media/image56.png"/><Relationship Id="rId39" Type="http://schemas.openxmlformats.org/officeDocument/2006/relationships/hyperlink" Target="http://www.abf.co.uk/default.aspx" TargetMode="External"/><Relationship Id="rId21" Type="http://schemas.openxmlformats.org/officeDocument/2006/relationships/image" Target="../media/image51.jpeg"/><Relationship Id="rId34" Type="http://schemas.openxmlformats.org/officeDocument/2006/relationships/image" Target="../media/image64.jpeg"/><Relationship Id="rId42" Type="http://schemas.openxmlformats.org/officeDocument/2006/relationships/image" Target="../media/image71.jpeg"/><Relationship Id="rId47" Type="http://schemas.openxmlformats.org/officeDocument/2006/relationships/image" Target="../media/image76.png"/><Relationship Id="rId50" Type="http://schemas.openxmlformats.org/officeDocument/2006/relationships/image" Target="../media/image79.jpeg"/><Relationship Id="rId55" Type="http://schemas.openxmlformats.org/officeDocument/2006/relationships/image" Target="../media/image84.jpeg"/><Relationship Id="rId7" Type="http://schemas.openxmlformats.org/officeDocument/2006/relationships/image" Target="../media/image37.png"/><Relationship Id="rId12" Type="http://schemas.openxmlformats.org/officeDocument/2006/relationships/image" Target="../media/image42.jpeg"/><Relationship Id="rId17" Type="http://schemas.openxmlformats.org/officeDocument/2006/relationships/image" Target="../media/image47.jpeg"/><Relationship Id="rId25" Type="http://schemas.openxmlformats.org/officeDocument/2006/relationships/image" Target="../media/image55.png"/><Relationship Id="rId33" Type="http://schemas.openxmlformats.org/officeDocument/2006/relationships/image" Target="../media/image63.jpeg"/><Relationship Id="rId38" Type="http://schemas.openxmlformats.org/officeDocument/2006/relationships/image" Target="../media/image68.jpeg"/><Relationship Id="rId46" Type="http://schemas.openxmlformats.org/officeDocument/2006/relationships/image" Target="../media/image75.gif"/><Relationship Id="rId2" Type="http://schemas.openxmlformats.org/officeDocument/2006/relationships/notesSlide" Target="../notesSlides/notesSlide12.xml"/><Relationship Id="rId16" Type="http://schemas.openxmlformats.org/officeDocument/2006/relationships/image" Target="../media/image46.jpeg"/><Relationship Id="rId20" Type="http://schemas.openxmlformats.org/officeDocument/2006/relationships/image" Target="../media/image50.jpeg"/><Relationship Id="rId29" Type="http://schemas.openxmlformats.org/officeDocument/2006/relationships/image" Target="../media/image59.jpeg"/><Relationship Id="rId41" Type="http://schemas.openxmlformats.org/officeDocument/2006/relationships/image" Target="../media/image70.jpeg"/><Relationship Id="rId54" Type="http://schemas.openxmlformats.org/officeDocument/2006/relationships/image" Target="../media/image83.jpeg"/><Relationship Id="rId1" Type="http://schemas.openxmlformats.org/officeDocument/2006/relationships/slideLayout" Target="../slideLayouts/slideLayout13.xml"/><Relationship Id="rId6" Type="http://schemas.openxmlformats.org/officeDocument/2006/relationships/image" Target="../media/image36.png"/><Relationship Id="rId11" Type="http://schemas.openxmlformats.org/officeDocument/2006/relationships/image" Target="../media/image41.jpeg"/><Relationship Id="rId24" Type="http://schemas.openxmlformats.org/officeDocument/2006/relationships/image" Target="../media/image54.jpeg"/><Relationship Id="rId32" Type="http://schemas.openxmlformats.org/officeDocument/2006/relationships/image" Target="../media/image62.png"/><Relationship Id="rId37" Type="http://schemas.openxmlformats.org/officeDocument/2006/relationships/image" Target="../media/image67.png"/><Relationship Id="rId40" Type="http://schemas.openxmlformats.org/officeDocument/2006/relationships/image" Target="../media/image69.png"/><Relationship Id="rId45" Type="http://schemas.openxmlformats.org/officeDocument/2006/relationships/image" Target="../media/image74.jpeg"/><Relationship Id="rId53" Type="http://schemas.openxmlformats.org/officeDocument/2006/relationships/image" Target="../media/image82.png"/><Relationship Id="rId5" Type="http://schemas.openxmlformats.org/officeDocument/2006/relationships/image" Target="../media/image35.jpeg"/><Relationship Id="rId15" Type="http://schemas.openxmlformats.org/officeDocument/2006/relationships/image" Target="../media/image45.png"/><Relationship Id="rId23" Type="http://schemas.openxmlformats.org/officeDocument/2006/relationships/image" Target="../media/image53.jpeg"/><Relationship Id="rId28" Type="http://schemas.openxmlformats.org/officeDocument/2006/relationships/image" Target="../media/image58.jpeg"/><Relationship Id="rId36" Type="http://schemas.openxmlformats.org/officeDocument/2006/relationships/image" Target="../media/image66.jpeg"/><Relationship Id="rId49" Type="http://schemas.openxmlformats.org/officeDocument/2006/relationships/image" Target="../media/image78.png"/><Relationship Id="rId10" Type="http://schemas.openxmlformats.org/officeDocument/2006/relationships/image" Target="../media/image40.png"/><Relationship Id="rId19" Type="http://schemas.openxmlformats.org/officeDocument/2006/relationships/image" Target="../media/image49.jpeg"/><Relationship Id="rId31" Type="http://schemas.openxmlformats.org/officeDocument/2006/relationships/image" Target="../media/image61.jpeg"/><Relationship Id="rId44" Type="http://schemas.openxmlformats.org/officeDocument/2006/relationships/image" Target="../media/image73.jpeg"/><Relationship Id="rId52" Type="http://schemas.openxmlformats.org/officeDocument/2006/relationships/image" Target="../media/image81.jpe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jpeg"/><Relationship Id="rId22" Type="http://schemas.openxmlformats.org/officeDocument/2006/relationships/image" Target="../media/image52.png"/><Relationship Id="rId27" Type="http://schemas.openxmlformats.org/officeDocument/2006/relationships/image" Target="../media/image57.jpeg"/><Relationship Id="rId30" Type="http://schemas.openxmlformats.org/officeDocument/2006/relationships/image" Target="../media/image60.jpeg"/><Relationship Id="rId35" Type="http://schemas.openxmlformats.org/officeDocument/2006/relationships/image" Target="../media/image65.jpeg"/><Relationship Id="rId43" Type="http://schemas.openxmlformats.org/officeDocument/2006/relationships/image" Target="../media/image72.jpeg"/><Relationship Id="rId48" Type="http://schemas.openxmlformats.org/officeDocument/2006/relationships/image" Target="../media/image77.jpeg"/><Relationship Id="rId56" Type="http://schemas.openxmlformats.org/officeDocument/2006/relationships/image" Target="../media/image85.emf"/><Relationship Id="rId8" Type="http://schemas.openxmlformats.org/officeDocument/2006/relationships/image" Target="../media/image38.jpeg"/><Relationship Id="rId51" Type="http://schemas.openxmlformats.org/officeDocument/2006/relationships/image" Target="../media/image80.png"/><Relationship Id="rId3"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88.jpeg"/><Relationship Id="rId4" Type="http://schemas.openxmlformats.org/officeDocument/2006/relationships/image" Target="../media/image87.jpeg"/></Relationships>
</file>

<file path=ppt/slides/_rels/slide2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eg"/></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jpeg"/><Relationship Id="rId1" Type="http://schemas.openxmlformats.org/officeDocument/2006/relationships/slideLayout" Target="../slideLayouts/slideLayout13.xml"/><Relationship Id="rId4" Type="http://schemas.openxmlformats.org/officeDocument/2006/relationships/image" Target="../media/image100.emf"/></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www.wrap.org.uk/" TargetMode="External"/><Relationship Id="rId7" Type="http://schemas.openxmlformats.org/officeDocument/2006/relationships/image" Target="../media/image104.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hyperlink" Target="http://www.lovefoodhatewaste.com/"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mailto:westcoastforum@epa.gov" TargetMode="External"/><Relationship Id="rId3" Type="http://schemas.openxmlformats.org/officeDocument/2006/relationships/image" Target="../media/image105.png"/><Relationship Id="rId7" Type="http://schemas.openxmlformats.org/officeDocument/2006/relationships/hyperlink" Target="http://www.westcoastclimateforum.com/food" TargetMode="External"/><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hyperlink" Target="http://www.epa.gov/smm/foodrecovery" TargetMode="External"/><Relationship Id="rId5" Type="http://schemas.openxmlformats.org/officeDocument/2006/relationships/hyperlink" Target="ftp://ftp.epa.gov/reg10ftp/Food_Too_Good_To_Waste/" TargetMode="External"/><Relationship Id="rId4" Type="http://schemas.openxmlformats.org/officeDocument/2006/relationships/hyperlink" Target="mailto:beling.christine@epa.gov" TargetMode="External"/><Relationship Id="rId9" Type="http://schemas.openxmlformats.org/officeDocument/2006/relationships/image" Target="../media/image106.png"/></Relationships>
</file>

<file path=ppt/slides/_rels/slide34.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50.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55.xml"/><Relationship Id="rId4" Type="http://schemas.openxmlformats.org/officeDocument/2006/relationships/image" Target="../media/image111.jpeg"/></Relationships>
</file>

<file path=ppt/slides/_rels/slide3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7.jpeg"/><Relationship Id="rId7" Type="http://schemas.openxmlformats.org/officeDocument/2006/relationships/image" Target="../media/image112.png"/><Relationship Id="rId2" Type="http://schemas.openxmlformats.org/officeDocument/2006/relationships/notesSlide" Target="../notesSlides/notesSlide20.xml"/><Relationship Id="rId1" Type="http://schemas.openxmlformats.org/officeDocument/2006/relationships/slideLayout" Target="../slideLayouts/slideLayout50.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3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1.xml"/><Relationship Id="rId1" Type="http://schemas.openxmlformats.org/officeDocument/2006/relationships/slideLayout" Target="../slideLayouts/slideLayout55.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3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2.xml"/><Relationship Id="rId1" Type="http://schemas.openxmlformats.org/officeDocument/2006/relationships/slideLayout" Target="../slideLayouts/slideLayout55.xml"/><Relationship Id="rId5" Type="http://schemas.openxmlformats.org/officeDocument/2006/relationships/image" Target="../media/image106.png"/><Relationship Id="rId4" Type="http://schemas.openxmlformats.org/officeDocument/2006/relationships/hyperlink" Target="http://www.epa.gov/smm/foodrecovery"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8.jpeg"/><Relationship Id="rId3" Type="http://schemas.openxmlformats.org/officeDocument/2006/relationships/image" Target="../media/image119.jpeg"/><Relationship Id="rId7" Type="http://schemas.openxmlformats.org/officeDocument/2006/relationships/image" Target="../media/image123.gif"/><Relationship Id="rId12" Type="http://schemas.openxmlformats.org/officeDocument/2006/relationships/image" Target="../media/image127.jpeg"/><Relationship Id="rId17" Type="http://schemas.openxmlformats.org/officeDocument/2006/relationships/image" Target="../media/image132.jpeg"/><Relationship Id="rId2" Type="http://schemas.openxmlformats.org/officeDocument/2006/relationships/notesSlide" Target="../notesSlides/notesSlide23.xml"/><Relationship Id="rId16" Type="http://schemas.openxmlformats.org/officeDocument/2006/relationships/image" Target="../media/image131.jpeg"/><Relationship Id="rId1" Type="http://schemas.openxmlformats.org/officeDocument/2006/relationships/slideLayout" Target="../slideLayouts/slideLayout50.xml"/><Relationship Id="rId6" Type="http://schemas.openxmlformats.org/officeDocument/2006/relationships/image" Target="../media/image122.jpeg"/><Relationship Id="rId11" Type="http://schemas.openxmlformats.org/officeDocument/2006/relationships/image" Target="../media/image126.jpeg"/><Relationship Id="rId5" Type="http://schemas.openxmlformats.org/officeDocument/2006/relationships/image" Target="../media/image121.jpeg"/><Relationship Id="rId15" Type="http://schemas.openxmlformats.org/officeDocument/2006/relationships/image" Target="../media/image130.gif"/><Relationship Id="rId10" Type="http://schemas.openxmlformats.org/officeDocument/2006/relationships/image" Target="../media/image125.png"/><Relationship Id="rId4" Type="http://schemas.openxmlformats.org/officeDocument/2006/relationships/image" Target="../media/image120.jpeg"/><Relationship Id="rId9" Type="http://schemas.openxmlformats.org/officeDocument/2006/relationships/hyperlink" Target="http://images4.wikia.nocookie.net/__cb20120726205228/logopedia/images/0/0e/Kroger.png" TargetMode="External"/><Relationship Id="rId14" Type="http://schemas.openxmlformats.org/officeDocument/2006/relationships/image" Target="../media/image129.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hyperlink" Target="http://www.ers.usda.gov/publications/eib-economic-information-bulletin/eib121.aspx" TargetMode="External"/><Relationship Id="rId2" Type="http://schemas.openxmlformats.org/officeDocument/2006/relationships/hyperlink" Target="http://westcoastclimateforum.com/sites/westcoastclimateforum/files/related_documents/22_Tomato_Poster_Infographic24x36.pdf" TargetMode="External"/><Relationship Id="rId1" Type="http://schemas.openxmlformats.org/officeDocument/2006/relationships/slideLayout" Target="../slideLayouts/slideLayout55.xml"/><Relationship Id="rId4" Type="http://schemas.openxmlformats.org/officeDocument/2006/relationships/image" Target="../media/image133.png"/></Relationships>
</file>

<file path=ppt/slides/_rels/slide4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4.xml"/><Relationship Id="rId1" Type="http://schemas.openxmlformats.org/officeDocument/2006/relationships/slideLayout" Target="../slideLayouts/slideLayout53.xml"/><Relationship Id="rId6" Type="http://schemas.openxmlformats.org/officeDocument/2006/relationships/hyperlink" Target="http://www.epa.gov/foodrecovery/tools/index.htm" TargetMode="External"/><Relationship Id="rId5" Type="http://schemas.openxmlformats.org/officeDocument/2006/relationships/image" Target="../media/image135.jpeg"/><Relationship Id="rId4" Type="http://schemas.openxmlformats.org/officeDocument/2006/relationships/hyperlink" Target="http://www.westcoastclimateforum.com/foo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5.xml"/><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9.xml"/><Relationship Id="rId1" Type="http://schemas.openxmlformats.org/officeDocument/2006/relationships/slideLayout" Target="../slideLayouts/slideLayout50.xml"/><Relationship Id="rId4" Type="http://schemas.openxmlformats.org/officeDocument/2006/relationships/image" Target="../media/image137.png"/></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50.xml"/><Relationship Id="rId4" Type="http://schemas.openxmlformats.org/officeDocument/2006/relationships/image" Target="../media/image138.png"/></Relationships>
</file>

<file path=ppt/slides/_rels/slide48.xml.rels><?xml version="1.0" encoding="UTF-8" standalone="yes"?>
<Relationships xmlns="http://schemas.openxmlformats.org/package/2006/relationships"><Relationship Id="rId3" Type="http://schemas.openxmlformats.org/officeDocument/2006/relationships/hyperlink" Target="http://youtu.be/G_4G4PGnF74" TargetMode="External"/><Relationship Id="rId2" Type="http://schemas.openxmlformats.org/officeDocument/2006/relationships/notesSlide" Target="../notesSlides/notesSlide31.xml"/><Relationship Id="rId1" Type="http://schemas.openxmlformats.org/officeDocument/2006/relationships/slideLayout" Target="../slideLayouts/slideLayout55.xml"/><Relationship Id="rId6" Type="http://schemas.openxmlformats.org/officeDocument/2006/relationships/hyperlink" Target="http://video.q13fox.com/Were-throwing-away-HOW-much-food-each-week-26379280?playlistId=12241" TargetMode="External"/><Relationship Id="rId5" Type="http://schemas.openxmlformats.org/officeDocument/2006/relationships/hyperlink" Target="http://www.recyclefood.com/" TargetMode="External"/><Relationship Id="rId4" Type="http://schemas.openxmlformats.org/officeDocument/2006/relationships/image" Target="../media/image139.png"/></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2.xml"/><Relationship Id="rId1" Type="http://schemas.openxmlformats.org/officeDocument/2006/relationships/slideLayout" Target="../slideLayouts/slideLayout50.xml"/><Relationship Id="rId4" Type="http://schemas.openxmlformats.org/officeDocument/2006/relationships/image" Target="../media/image140.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3.xml"/><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3" Type="http://schemas.openxmlformats.org/officeDocument/2006/relationships/hyperlink" Target="http://www.epa.gov/smm" TargetMode="External"/><Relationship Id="rId2" Type="http://schemas.openxmlformats.org/officeDocument/2006/relationships/notesSlide" Target="../notesSlides/notesSlide35.xml"/><Relationship Id="rId1" Type="http://schemas.openxmlformats.org/officeDocument/2006/relationships/slideLayout" Target="../slideLayouts/slideLayout50.xml"/><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8" Type="http://schemas.openxmlformats.org/officeDocument/2006/relationships/hyperlink" Target="mailto:westcoastforum@epa.gov" TargetMode="External"/><Relationship Id="rId3" Type="http://schemas.openxmlformats.org/officeDocument/2006/relationships/image" Target="../media/image105.png"/><Relationship Id="rId7" Type="http://schemas.openxmlformats.org/officeDocument/2006/relationships/hyperlink" Target="http://www.westcoastclimateforum.com/food" TargetMode="External"/><Relationship Id="rId2" Type="http://schemas.openxmlformats.org/officeDocument/2006/relationships/notesSlide" Target="../notesSlides/notesSlide37.xml"/><Relationship Id="rId1" Type="http://schemas.openxmlformats.org/officeDocument/2006/relationships/slideLayout" Target="../slideLayouts/slideLayout50.xml"/><Relationship Id="rId6" Type="http://schemas.openxmlformats.org/officeDocument/2006/relationships/hyperlink" Target="http://www.epa.gov/smm/foodrecovery" TargetMode="External"/><Relationship Id="rId5" Type="http://schemas.openxmlformats.org/officeDocument/2006/relationships/hyperlink" Target="ftp://ftp.epa.gov/reg10ftp/Food_Too_Good_To_Waste/" TargetMode="External"/><Relationship Id="rId4" Type="http://schemas.openxmlformats.org/officeDocument/2006/relationships/hyperlink" Target="mailto:beling.christine@epa.gov" TargetMode="External"/><Relationship Id="rId9" Type="http://schemas.openxmlformats.org/officeDocument/2006/relationships/image" Target="../media/image10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p:txBody>
          <a:bodyPr/>
          <a:lstStyle/>
          <a:p>
            <a:endParaRPr lang="en-US" smtClean="0"/>
          </a:p>
        </p:txBody>
      </p:sp>
    </p:spTree>
  </p:cSld>
  <p:clrMapOvr>
    <a:masterClrMapping/>
  </p:clrMapOvr>
  <p:transition advTm="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t>S</a:t>
            </a:r>
            <a:r>
              <a:rPr lang="en-GB" sz="3600" b="1" dirty="0" smtClean="0"/>
              <a:t>trategy </a:t>
            </a:r>
            <a:endParaRPr lang="en-GB" sz="3600" b="1" dirty="0"/>
          </a:p>
        </p:txBody>
      </p:sp>
      <p:pic>
        <p:nvPicPr>
          <p:cNvPr id="4" name="Picture 2" descr="C:\Users\shona odonovan\AppData\Local\Microsoft\Windows\Temporary Internet Files\Content.Outlook\1G7Q48FG\food waste into bin.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207924" y="2159000"/>
            <a:ext cx="3088515" cy="4498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encrypted-tbn1.gstatic.com/images?q=tbn:ANd9GcQpn9dSqXr93arLnV5fq1J6aa2Tfz1pnub2NjiM4sxIjxeLhMMj"/>
          <p:cNvPicPr>
            <a:picLocks noChangeAspect="1" noChangeArrowheads="1"/>
          </p:cNvPicPr>
          <p:nvPr/>
        </p:nvPicPr>
        <p:blipFill>
          <a:blip r:embed="rId3" cstate="print"/>
          <a:srcRect/>
          <a:stretch>
            <a:fillRect/>
          </a:stretch>
        </p:blipFill>
        <p:spPr bwMode="auto">
          <a:xfrm>
            <a:off x="6372200" y="2174390"/>
            <a:ext cx="2592660" cy="42911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6" name="Picture 6" descr="Love Food Hate Waste (England) - recipes and tips to help you waste less foo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2789510"/>
            <a:ext cx="2448272" cy="2833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3454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1547664" y="980728"/>
            <a:ext cx="5976664" cy="5877272"/>
            <a:chOff x="9" y="81"/>
            <a:chExt cx="4262" cy="5799"/>
          </a:xfrm>
        </p:grpSpPr>
        <p:pic>
          <p:nvPicPr>
            <p:cNvPr id="5" name="Picture 5" descr="Independent (TFWW)00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 y="2413"/>
              <a:ext cx="4215" cy="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Independent (TFWW)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 y="81"/>
              <a:ext cx="4262" cy="3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29211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3047" y="1241232"/>
            <a:ext cx="3933169" cy="558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034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3779912" y="1340768"/>
            <a:ext cx="2104925" cy="5397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09171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GB" b="1" dirty="0" smtClean="0"/>
              <a:t>Simple messages around 5 key behaviours</a:t>
            </a:r>
            <a:br>
              <a:rPr lang="en-GB" b="1" dirty="0" smtClean="0"/>
            </a:br>
            <a:r>
              <a:rPr lang="en-GB" sz="2000" dirty="0" smtClean="0"/>
              <a:t/>
            </a:r>
            <a:br>
              <a:rPr lang="en-GB" sz="2000" dirty="0" smtClean="0"/>
            </a:br>
            <a:endParaRPr lang="en-GB" sz="2000" dirty="0" smtClean="0"/>
          </a:p>
        </p:txBody>
      </p:sp>
      <p:sp>
        <p:nvSpPr>
          <p:cNvPr id="23560" name="Text Box 8"/>
          <p:cNvSpPr txBox="1">
            <a:spLocks noChangeArrowheads="1"/>
          </p:cNvSpPr>
          <p:nvPr/>
        </p:nvSpPr>
        <p:spPr bwMode="auto">
          <a:xfrm>
            <a:off x="539750" y="2060848"/>
            <a:ext cx="3240088"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Tahoma" pitchFamily="34" charset="0"/>
                <a:cs typeface="Arial" charset="0"/>
              </a:defRPr>
            </a:lvl1pPr>
            <a:lvl2pPr marL="742950" indent="-285750" eaLnBrk="0" hangingPunct="0">
              <a:defRPr sz="4000">
                <a:solidFill>
                  <a:schemeClr val="tx1"/>
                </a:solidFill>
                <a:latin typeface="Tahoma" pitchFamily="34" charset="0"/>
                <a:cs typeface="Arial" charset="0"/>
              </a:defRPr>
            </a:lvl2pPr>
            <a:lvl3pPr marL="1143000" indent="-228600" eaLnBrk="0" hangingPunct="0">
              <a:defRPr sz="4000">
                <a:solidFill>
                  <a:schemeClr val="tx1"/>
                </a:solidFill>
                <a:latin typeface="Tahoma" pitchFamily="34" charset="0"/>
                <a:cs typeface="Arial" charset="0"/>
              </a:defRPr>
            </a:lvl3pPr>
            <a:lvl4pPr marL="1600200" indent="-228600" eaLnBrk="0" hangingPunct="0">
              <a:defRPr sz="4000">
                <a:solidFill>
                  <a:schemeClr val="tx1"/>
                </a:solidFill>
                <a:latin typeface="Tahoma" pitchFamily="34" charset="0"/>
                <a:cs typeface="Arial" charset="0"/>
              </a:defRPr>
            </a:lvl4pPr>
            <a:lvl5pPr marL="2057400" indent="-228600" eaLnBrk="0" hangingPunct="0">
              <a:defRPr sz="4000">
                <a:solidFill>
                  <a:schemeClr val="tx1"/>
                </a:solidFill>
                <a:latin typeface="Tahoma" pitchFamily="34" charset="0"/>
                <a:cs typeface="Arial" charset="0"/>
              </a:defRPr>
            </a:lvl5pPr>
            <a:lvl6pPr marL="2514600" indent="-228600" eaLnBrk="0" fontAlgn="base" hangingPunct="0">
              <a:spcBef>
                <a:spcPct val="0"/>
              </a:spcBef>
              <a:spcAft>
                <a:spcPct val="0"/>
              </a:spcAft>
              <a:defRPr sz="4000">
                <a:solidFill>
                  <a:schemeClr val="tx1"/>
                </a:solidFill>
                <a:latin typeface="Tahoma" pitchFamily="34" charset="0"/>
                <a:cs typeface="Arial" charset="0"/>
              </a:defRPr>
            </a:lvl6pPr>
            <a:lvl7pPr marL="2971800" indent="-228600" eaLnBrk="0" fontAlgn="base" hangingPunct="0">
              <a:spcBef>
                <a:spcPct val="0"/>
              </a:spcBef>
              <a:spcAft>
                <a:spcPct val="0"/>
              </a:spcAft>
              <a:defRPr sz="4000">
                <a:solidFill>
                  <a:schemeClr val="tx1"/>
                </a:solidFill>
                <a:latin typeface="Tahoma" pitchFamily="34" charset="0"/>
                <a:cs typeface="Arial" charset="0"/>
              </a:defRPr>
            </a:lvl7pPr>
            <a:lvl8pPr marL="3429000" indent="-228600" eaLnBrk="0" fontAlgn="base" hangingPunct="0">
              <a:spcBef>
                <a:spcPct val="0"/>
              </a:spcBef>
              <a:spcAft>
                <a:spcPct val="0"/>
              </a:spcAft>
              <a:defRPr sz="4000">
                <a:solidFill>
                  <a:schemeClr val="tx1"/>
                </a:solidFill>
                <a:latin typeface="Tahoma" pitchFamily="34" charset="0"/>
                <a:cs typeface="Arial" charset="0"/>
              </a:defRPr>
            </a:lvl8pPr>
            <a:lvl9pPr marL="3886200" indent="-228600" eaLnBrk="0" fontAlgn="base" hangingPunct="0">
              <a:spcBef>
                <a:spcPct val="0"/>
              </a:spcBef>
              <a:spcAft>
                <a:spcPct val="0"/>
              </a:spcAft>
              <a:defRPr sz="4000">
                <a:solidFill>
                  <a:schemeClr val="tx1"/>
                </a:solidFill>
                <a:latin typeface="Tahoma" pitchFamily="34" charset="0"/>
                <a:cs typeface="Arial" charset="0"/>
              </a:defRPr>
            </a:lvl9pPr>
          </a:lstStyle>
          <a:p>
            <a:pPr fontAlgn="auto">
              <a:spcBef>
                <a:spcPts val="0"/>
              </a:spcBef>
              <a:spcAft>
                <a:spcPts val="0"/>
              </a:spcAft>
            </a:pPr>
            <a:r>
              <a:rPr lang="en-GB" sz="2400" dirty="0">
                <a:solidFill>
                  <a:srgbClr val="0F2B5B"/>
                </a:solidFill>
                <a:latin typeface="Times" pitchFamily="-64" charset="0"/>
                <a:sym typeface="Wingdings" pitchFamily="2" charset="2"/>
              </a:rPr>
              <a:t></a:t>
            </a:r>
            <a:r>
              <a:rPr lang="en-GB" sz="2400" dirty="0">
                <a:solidFill>
                  <a:srgbClr val="FFFFFF"/>
                </a:solidFill>
                <a:latin typeface="Times" pitchFamily="-64" charset="0"/>
              </a:rPr>
              <a:t> </a:t>
            </a:r>
            <a:r>
              <a:rPr lang="en-GB" sz="2400" dirty="0" smtClean="0">
                <a:solidFill>
                  <a:srgbClr val="0F2B5B"/>
                </a:solidFill>
                <a:latin typeface="Tahoma"/>
              </a:rPr>
              <a:t>planning</a:t>
            </a:r>
            <a:endParaRPr lang="en-GB" sz="2400" dirty="0">
              <a:solidFill>
                <a:srgbClr val="0F2B5B"/>
              </a:solidFill>
              <a:latin typeface="Tahoma"/>
            </a:endParaRPr>
          </a:p>
          <a:p>
            <a:pPr fontAlgn="auto">
              <a:spcBef>
                <a:spcPts val="0"/>
              </a:spcBef>
              <a:spcAft>
                <a:spcPts val="0"/>
              </a:spcAft>
            </a:pPr>
            <a:endParaRPr lang="en-GB" sz="2400" dirty="0">
              <a:solidFill>
                <a:srgbClr val="0F2B5B"/>
              </a:solidFill>
              <a:latin typeface="Tahoma"/>
            </a:endParaRPr>
          </a:p>
          <a:p>
            <a:pPr fontAlgn="auto">
              <a:spcBef>
                <a:spcPts val="0"/>
              </a:spcBef>
              <a:spcAft>
                <a:spcPts val="0"/>
              </a:spcAft>
            </a:pPr>
            <a:r>
              <a:rPr lang="en-GB" sz="2400" dirty="0" smtClean="0">
                <a:solidFill>
                  <a:srgbClr val="0F2B5B"/>
                </a:solidFill>
                <a:latin typeface="Tahoma"/>
                <a:sym typeface="Wingdings" pitchFamily="2" charset="2"/>
              </a:rPr>
              <a:t></a:t>
            </a:r>
            <a:r>
              <a:rPr lang="en-GB" sz="2400" dirty="0" smtClean="0">
                <a:solidFill>
                  <a:srgbClr val="FFFFFF"/>
                </a:solidFill>
                <a:latin typeface="Tahoma"/>
              </a:rPr>
              <a:t> </a:t>
            </a:r>
            <a:r>
              <a:rPr lang="en-GB" sz="2400" dirty="0" smtClean="0">
                <a:solidFill>
                  <a:srgbClr val="0F2B5B"/>
                </a:solidFill>
                <a:latin typeface="Tahoma"/>
              </a:rPr>
              <a:t>knowing date labels</a:t>
            </a:r>
            <a:endParaRPr lang="en-GB" sz="2400" dirty="0">
              <a:solidFill>
                <a:srgbClr val="0F2B5B"/>
              </a:solidFill>
              <a:latin typeface="Tahoma"/>
            </a:endParaRPr>
          </a:p>
          <a:p>
            <a:pPr fontAlgn="auto">
              <a:spcBef>
                <a:spcPts val="0"/>
              </a:spcBef>
              <a:spcAft>
                <a:spcPts val="0"/>
              </a:spcAft>
            </a:pPr>
            <a:r>
              <a:rPr lang="en-GB" sz="2400" dirty="0">
                <a:solidFill>
                  <a:srgbClr val="0F2B5B"/>
                </a:solidFill>
                <a:latin typeface="Tahoma"/>
              </a:rPr>
              <a:t> </a:t>
            </a:r>
          </a:p>
          <a:p>
            <a:pPr fontAlgn="auto">
              <a:spcBef>
                <a:spcPts val="0"/>
              </a:spcBef>
              <a:spcAft>
                <a:spcPts val="0"/>
              </a:spcAft>
            </a:pPr>
            <a:r>
              <a:rPr lang="en-GB" sz="2400" dirty="0">
                <a:solidFill>
                  <a:srgbClr val="0F2B5B"/>
                </a:solidFill>
                <a:latin typeface="Tahoma"/>
                <a:sym typeface="Wingdings" pitchFamily="2" charset="2"/>
              </a:rPr>
              <a:t></a:t>
            </a:r>
            <a:r>
              <a:rPr lang="en-GB" sz="2400" dirty="0">
                <a:solidFill>
                  <a:srgbClr val="FFFFFF"/>
                </a:solidFill>
                <a:latin typeface="Tahoma"/>
              </a:rPr>
              <a:t> </a:t>
            </a:r>
            <a:r>
              <a:rPr lang="en-GB" sz="2400" dirty="0">
                <a:solidFill>
                  <a:srgbClr val="0F2B5B"/>
                </a:solidFill>
                <a:latin typeface="Tahoma"/>
              </a:rPr>
              <a:t>savvy storage</a:t>
            </a:r>
          </a:p>
          <a:p>
            <a:pPr fontAlgn="auto">
              <a:spcBef>
                <a:spcPts val="0"/>
              </a:spcBef>
              <a:spcAft>
                <a:spcPts val="0"/>
              </a:spcAft>
            </a:pPr>
            <a:r>
              <a:rPr lang="en-GB" sz="2400" dirty="0">
                <a:solidFill>
                  <a:srgbClr val="0F2B5B"/>
                </a:solidFill>
                <a:latin typeface="Tahoma"/>
              </a:rPr>
              <a:t> </a:t>
            </a:r>
          </a:p>
          <a:p>
            <a:pPr fontAlgn="auto">
              <a:spcBef>
                <a:spcPts val="0"/>
              </a:spcBef>
              <a:spcAft>
                <a:spcPts val="0"/>
              </a:spcAft>
            </a:pPr>
            <a:r>
              <a:rPr lang="en-GB" sz="2400" dirty="0">
                <a:solidFill>
                  <a:srgbClr val="0F2B5B"/>
                </a:solidFill>
                <a:latin typeface="Tahoma"/>
                <a:sym typeface="Wingdings" pitchFamily="2" charset="2"/>
              </a:rPr>
              <a:t></a:t>
            </a:r>
            <a:r>
              <a:rPr lang="en-GB" sz="2400" dirty="0">
                <a:solidFill>
                  <a:srgbClr val="FFFFFF"/>
                </a:solidFill>
                <a:latin typeface="Tahoma"/>
              </a:rPr>
              <a:t> </a:t>
            </a:r>
            <a:r>
              <a:rPr lang="en-GB" sz="2400" dirty="0">
                <a:solidFill>
                  <a:srgbClr val="0F2B5B"/>
                </a:solidFill>
                <a:latin typeface="Tahoma"/>
              </a:rPr>
              <a:t>lovely leftovers</a:t>
            </a:r>
          </a:p>
          <a:p>
            <a:pPr fontAlgn="auto">
              <a:spcBef>
                <a:spcPts val="0"/>
              </a:spcBef>
              <a:spcAft>
                <a:spcPts val="0"/>
              </a:spcAft>
              <a:buFontTx/>
              <a:buChar char="•"/>
            </a:pPr>
            <a:endParaRPr lang="en-GB" sz="2400" dirty="0">
              <a:solidFill>
                <a:srgbClr val="0F2B5B"/>
              </a:solidFill>
              <a:latin typeface="Tahoma"/>
            </a:endParaRPr>
          </a:p>
          <a:p>
            <a:pPr fontAlgn="auto">
              <a:spcBef>
                <a:spcPts val="0"/>
              </a:spcBef>
              <a:spcAft>
                <a:spcPts val="0"/>
              </a:spcAft>
            </a:pPr>
            <a:r>
              <a:rPr lang="en-GB" sz="2400" dirty="0">
                <a:solidFill>
                  <a:srgbClr val="0F2B5B"/>
                </a:solidFill>
                <a:latin typeface="Tahoma"/>
                <a:sym typeface="Wingdings" pitchFamily="2" charset="2"/>
              </a:rPr>
              <a:t></a:t>
            </a:r>
            <a:r>
              <a:rPr lang="en-GB" sz="2400" dirty="0">
                <a:solidFill>
                  <a:srgbClr val="FFFFFF"/>
                </a:solidFill>
                <a:latin typeface="Tahoma"/>
              </a:rPr>
              <a:t> </a:t>
            </a:r>
            <a:r>
              <a:rPr lang="en-GB" sz="2400" dirty="0">
                <a:solidFill>
                  <a:srgbClr val="0F2B5B"/>
                </a:solidFill>
                <a:latin typeface="Tahoma"/>
              </a:rPr>
              <a:t>perfect portions</a:t>
            </a:r>
          </a:p>
        </p:txBody>
      </p:sp>
      <p:sp>
        <p:nvSpPr>
          <p:cNvPr id="2" name="TextBox 1"/>
          <p:cNvSpPr txBox="1"/>
          <p:nvPr/>
        </p:nvSpPr>
        <p:spPr>
          <a:xfrm>
            <a:off x="539750" y="6019816"/>
            <a:ext cx="7056586" cy="461665"/>
          </a:xfrm>
          <a:prstGeom prst="rect">
            <a:avLst/>
          </a:prstGeom>
          <a:noFill/>
        </p:spPr>
        <p:txBody>
          <a:bodyPr wrap="square" rtlCol="0">
            <a:spAutoFit/>
          </a:bodyPr>
          <a:lstStyle/>
          <a:p>
            <a:pPr fontAlgn="auto">
              <a:spcBef>
                <a:spcPts val="0"/>
              </a:spcBef>
              <a:spcAft>
                <a:spcPts val="0"/>
              </a:spcAft>
            </a:pPr>
            <a:r>
              <a:rPr lang="en-GB" sz="2400" dirty="0" smtClean="0">
                <a:solidFill>
                  <a:srgbClr val="0F2C5C"/>
                </a:solidFill>
                <a:latin typeface="Tahoma"/>
              </a:rPr>
              <a:t>Because it saves people money: £60 per month</a:t>
            </a:r>
            <a:endParaRPr lang="en-GB" sz="2400" dirty="0">
              <a:solidFill>
                <a:srgbClr val="0F2C5C"/>
              </a:solidFill>
              <a:latin typeface="Tahoma"/>
            </a:endParaRPr>
          </a:p>
        </p:txBody>
      </p:sp>
      <p:pic>
        <p:nvPicPr>
          <p:cNvPr id="12290" name="Picture 2" descr="Love Food Hate Waste (England) - recipes and tips to help you waste less foo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5013176"/>
            <a:ext cx="1314450" cy="1609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3356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132856"/>
            <a:ext cx="8383587" cy="4498975"/>
          </a:xfrm>
        </p:spPr>
        <p:txBody>
          <a:bodyPr/>
          <a:lstStyle/>
          <a:p>
            <a:endParaRPr lang="en-GB" i="1" dirty="0" smtClean="0"/>
          </a:p>
          <a:p>
            <a:r>
              <a:rPr lang="en-GB" sz="2800" i="1" dirty="0" smtClean="0"/>
              <a:t>World </a:t>
            </a:r>
            <a:r>
              <a:rPr lang="en-GB" sz="2800" i="1" dirty="0"/>
              <a:t>War I Era </a:t>
            </a:r>
            <a:endParaRPr lang="en-GB" sz="2800" i="1" dirty="0" smtClean="0"/>
          </a:p>
          <a:p>
            <a:r>
              <a:rPr lang="en-GB" sz="2800" i="1" dirty="0" smtClean="0"/>
              <a:t>Poster, </a:t>
            </a:r>
          </a:p>
          <a:p>
            <a:r>
              <a:rPr lang="en-GB" sz="2800" i="1" dirty="0" smtClean="0"/>
              <a:t>US Department </a:t>
            </a:r>
            <a:r>
              <a:rPr lang="en-GB" sz="2800" i="1" dirty="0"/>
              <a:t>of </a:t>
            </a:r>
            <a:endParaRPr lang="en-GB" sz="2800" i="1" dirty="0" smtClean="0"/>
          </a:p>
          <a:p>
            <a:r>
              <a:rPr lang="en-GB" sz="2800" i="1" dirty="0" smtClean="0"/>
              <a:t>Food Supply </a:t>
            </a:r>
            <a:endParaRPr lang="en-GB" sz="2800" dirty="0"/>
          </a:p>
        </p:txBody>
      </p:sp>
      <p:pic>
        <p:nvPicPr>
          <p:cNvPr id="4" name="Picture 3" descr="Food: don't waste it! poster from World War I"/>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196752"/>
            <a:ext cx="4597484" cy="5661248"/>
          </a:xfrm>
          <a:prstGeom prst="rect">
            <a:avLst/>
          </a:prstGeom>
          <a:noFill/>
          <a:ln>
            <a:noFill/>
          </a:ln>
        </p:spPr>
      </p:pic>
    </p:spTree>
    <p:extLst>
      <p:ext uri="{BB962C8B-B14F-4D97-AF65-F5344CB8AC3E}">
        <p14:creationId xmlns:p14="http://schemas.microsoft.com/office/powerpoint/2010/main" val="3277236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99" t="11404" r="3947" b="6250"/>
          <a:stretch/>
        </p:blipFill>
        <p:spPr bwMode="auto">
          <a:xfrm>
            <a:off x="373159" y="1196752"/>
            <a:ext cx="8231289" cy="558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93763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649288" y="1"/>
          <a:ext cx="10117138"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4381193"/>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231" y="1139748"/>
            <a:ext cx="7982904" cy="5718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63928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tretch/>
        </p:blipFill>
        <p:spPr bwMode="auto">
          <a:xfrm>
            <a:off x="395536" y="1135188"/>
            <a:ext cx="3096344" cy="459185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90684" y="2420888"/>
            <a:ext cx="4947200" cy="244827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4476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827088" y="2933700"/>
            <a:ext cx="3741737"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defRPr/>
            </a:pPr>
            <a:r>
              <a:rPr lang="en-GB" sz="3200" dirty="0">
                <a:solidFill>
                  <a:srgbClr val="92D050"/>
                </a:solidFill>
              </a:rPr>
              <a:t>F</a:t>
            </a:r>
            <a:r>
              <a:rPr lang="en-GB" sz="3200" dirty="0" smtClean="0">
                <a:solidFill>
                  <a:srgbClr val="92D050"/>
                </a:solidFill>
              </a:rPr>
              <a:t>ood waste: Challenges &amp; Opportunities</a:t>
            </a:r>
          </a:p>
          <a:p>
            <a:pPr eaLnBrk="1" hangingPunct="1">
              <a:defRPr/>
            </a:pPr>
            <a:endParaRPr lang="en-GB" sz="3200" dirty="0">
              <a:solidFill>
                <a:srgbClr val="92D050"/>
              </a:solidFill>
            </a:endParaRPr>
          </a:p>
          <a:p>
            <a:pPr eaLnBrk="1" hangingPunct="1">
              <a:defRPr/>
            </a:pPr>
            <a:endParaRPr lang="en-GB" sz="3200" dirty="0">
              <a:solidFill>
                <a:srgbClr val="92D050"/>
              </a:solidFill>
            </a:endParaRPr>
          </a:p>
          <a:p>
            <a:pPr fontAlgn="auto">
              <a:spcBef>
                <a:spcPts val="0"/>
              </a:spcBef>
              <a:spcAft>
                <a:spcPts val="0"/>
              </a:spcAft>
            </a:pPr>
            <a:r>
              <a:rPr lang="en-GB" sz="3000" dirty="0">
                <a:solidFill>
                  <a:srgbClr val="92D050"/>
                </a:solidFill>
              </a:rPr>
              <a:t>Dr Richard Swannell </a:t>
            </a:r>
          </a:p>
          <a:p>
            <a:pPr fontAlgn="auto">
              <a:spcBef>
                <a:spcPts val="0"/>
              </a:spcBef>
              <a:spcAft>
                <a:spcPts val="0"/>
              </a:spcAft>
            </a:pPr>
            <a:r>
              <a:rPr lang="en-GB" sz="3000" dirty="0">
                <a:solidFill>
                  <a:srgbClr val="92D050"/>
                </a:solidFill>
              </a:rPr>
              <a:t>Director, WRAP</a:t>
            </a:r>
          </a:p>
          <a:p>
            <a:pPr eaLnBrk="1" hangingPunct="1">
              <a:defRPr/>
            </a:pPr>
            <a:endParaRPr lang="en-GB" sz="4000" dirty="0" smtClean="0">
              <a:solidFill>
                <a:srgbClr val="DAE14F"/>
              </a:solidFill>
            </a:endParaRPr>
          </a:p>
        </p:txBody>
      </p:sp>
    </p:spTree>
    <p:extLst>
      <p:ext uri="{BB962C8B-B14F-4D97-AF65-F5344CB8AC3E}">
        <p14:creationId xmlns:p14="http://schemas.microsoft.com/office/powerpoint/2010/main" val="39799447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anisa.it/Images/Londra_Courtauld-Institu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844824"/>
            <a:ext cx="6336704" cy="4552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6495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dirty="0" smtClean="0"/>
              <a:t>Industry engagement: </a:t>
            </a:r>
            <a:r>
              <a:rPr lang="en-GB" sz="2800" b="1" dirty="0" err="1" smtClean="0"/>
              <a:t>Courtauld</a:t>
            </a:r>
            <a:r>
              <a:rPr lang="en-GB" sz="2800" b="1" dirty="0" smtClean="0"/>
              <a:t> </a:t>
            </a:r>
            <a:r>
              <a:rPr lang="en-GB" sz="2800" b="1" dirty="0"/>
              <a:t>Commitments</a:t>
            </a:r>
            <a:endParaRPr lang="en-GB" b="1" dirty="0"/>
          </a:p>
        </p:txBody>
      </p:sp>
      <p:sp>
        <p:nvSpPr>
          <p:cNvPr id="3" name="Content Placeholder 2"/>
          <p:cNvSpPr>
            <a:spLocks noGrp="1"/>
          </p:cNvSpPr>
          <p:nvPr>
            <p:ph idx="1"/>
          </p:nvPr>
        </p:nvSpPr>
        <p:spPr/>
        <p:txBody>
          <a:bodyPr/>
          <a:lstStyle/>
          <a:p>
            <a:pPr marL="457200" indent="-457200">
              <a:buFont typeface="Wingdings" panose="05000000000000000000" pitchFamily="2" charset="2"/>
              <a:buChar char="§"/>
            </a:pPr>
            <a:endParaRPr lang="en-GB" dirty="0" smtClean="0"/>
          </a:p>
          <a:p>
            <a:pPr marL="457200" indent="-457200">
              <a:buFont typeface="Wingdings" panose="05000000000000000000" pitchFamily="2" charset="2"/>
              <a:buChar char="§"/>
            </a:pPr>
            <a:r>
              <a:rPr lang="en-GB" b="0" dirty="0" smtClean="0"/>
              <a:t>Packaging</a:t>
            </a:r>
          </a:p>
          <a:p>
            <a:pPr marL="457200" indent="-457200">
              <a:buFont typeface="Wingdings" panose="05000000000000000000" pitchFamily="2" charset="2"/>
              <a:buChar char="§"/>
            </a:pPr>
            <a:endParaRPr lang="en-GB" b="0" dirty="0"/>
          </a:p>
          <a:p>
            <a:pPr marL="457200" indent="-457200">
              <a:buFont typeface="Wingdings" panose="05000000000000000000" pitchFamily="2" charset="2"/>
              <a:buChar char="§"/>
            </a:pPr>
            <a:r>
              <a:rPr lang="en-GB" b="0" dirty="0" smtClean="0"/>
              <a:t>Household food waste</a:t>
            </a:r>
          </a:p>
          <a:p>
            <a:pPr marL="457200" indent="-457200">
              <a:buFont typeface="Wingdings" panose="05000000000000000000" pitchFamily="2" charset="2"/>
              <a:buChar char="§"/>
            </a:pPr>
            <a:endParaRPr lang="en-GB" b="0" dirty="0"/>
          </a:p>
          <a:p>
            <a:pPr marL="457200" indent="-457200">
              <a:buFont typeface="Wingdings" panose="05000000000000000000" pitchFamily="2" charset="2"/>
              <a:buChar char="§"/>
            </a:pPr>
            <a:r>
              <a:rPr lang="en-GB" b="0" dirty="0" smtClean="0"/>
              <a:t>Supply Chain waste</a:t>
            </a:r>
          </a:p>
          <a:p>
            <a:pPr marL="0" indent="0"/>
            <a:endParaRPr lang="en-GB" dirty="0" smtClean="0"/>
          </a:p>
          <a:p>
            <a:pPr marL="457200" indent="-457200">
              <a:buFont typeface="Wingdings" panose="05000000000000000000" pitchFamily="2" charset="2"/>
              <a:buChar char="§"/>
            </a:pPr>
            <a:endParaRPr lang="en-GB" dirty="0"/>
          </a:p>
          <a:p>
            <a:pPr marL="457200" indent="-457200">
              <a:buFont typeface="Wingdings" panose="05000000000000000000" pitchFamily="2" charset="2"/>
              <a:buChar char="§"/>
            </a:pPr>
            <a:endParaRPr lang="en-GB" dirty="0" smtClean="0"/>
          </a:p>
          <a:p>
            <a:pPr marL="457200" indent="-457200">
              <a:buFont typeface="Wingdings" panose="05000000000000000000" pitchFamily="2" charset="2"/>
              <a:buChar char="§"/>
            </a:pPr>
            <a:endParaRPr lang="en-GB" dirty="0"/>
          </a:p>
          <a:p>
            <a:endParaRPr lang="en-GB"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2420889"/>
            <a:ext cx="3796545" cy="4009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56485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5" name="Picture 29" descr="newmorrisons"/>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39556" y="3698354"/>
            <a:ext cx="1331912"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3509" y="3110795"/>
            <a:ext cx="1844669" cy="654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17" descr="MARS"/>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443796" y="4171864"/>
            <a:ext cx="1471613"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59" descr="procter-and-gamble-logo"/>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77700" y="4617790"/>
            <a:ext cx="116363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7209" y="4075098"/>
            <a:ext cx="1728787"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33257" y="4315285"/>
            <a:ext cx="952247" cy="657303"/>
          </a:xfrm>
          <a:prstGeom prst="rect">
            <a:avLst/>
          </a:prstGeom>
        </p:spPr>
      </p:pic>
      <p:pic>
        <p:nvPicPr>
          <p:cNvPr id="46" name="Picture 37" descr="logoleft"/>
          <p:cNvPicPr>
            <a:picLocks noChangeAspect="1" noChangeArrowheads="1"/>
          </p:cNvPicPr>
          <p:nvPr/>
        </p:nvPicPr>
        <p:blipFill>
          <a:blip r:embed="rId9" cstate="email">
            <a:extLst>
              <a:ext uri="{28A0092B-C50C-407E-A947-70E740481C1C}">
                <a14:useLocalDpi xmlns:a14="http://schemas.microsoft.com/office/drawing/2010/main"/>
              </a:ext>
            </a:extLst>
          </a:blip>
          <a:srcRect r="22632"/>
          <a:stretch>
            <a:fillRect/>
          </a:stretch>
        </p:blipFill>
        <p:spPr bwMode="auto">
          <a:xfrm>
            <a:off x="5760491" y="2708920"/>
            <a:ext cx="1547813"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139598" y="3032747"/>
            <a:ext cx="84772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t0.gstatic.com/images?q=tbn:ANd9GcT0HMT7t4mY4TFdWQ0z-EP8vBZu4d99arwvu-H2lb9_xgRiw60y:www.yourfoodjob.com/getasset/%3FuiAssetID%3Da4f8e72c-fdab-472a-a91d-9d8ab8bd945d"/>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078021" y="3161387"/>
            <a:ext cx="1210419" cy="60521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TescoLogo 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1035" y="5924550"/>
            <a:ext cx="19081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3" descr="barrlogo"/>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2412950" y="1376313"/>
            <a:ext cx="828675" cy="750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18" descr="Britvic Soft Drinks_EPS"/>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867835" y="2727234"/>
            <a:ext cx="1100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21" descr="new u (2)"/>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4808641" y="5661424"/>
            <a:ext cx="763587"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1" name="Picture 23" descr="Nestle GFGL - high res - most recent version 020508"/>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738312" y="5213394"/>
            <a:ext cx="113188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8" name="Picture 31" descr="WR logo"/>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646365" y="6337256"/>
            <a:ext cx="1498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4" name="Picture 40" descr="test1"/>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041478" y="5146716"/>
            <a:ext cx="10763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8" name="Picture 50" descr="50"/>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2226780" y="5992790"/>
            <a:ext cx="9445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0" name="Picture 56" descr="image001"/>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0" y="1173114"/>
            <a:ext cx="13795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1" name="Picture 57" descr="Cott Purple Logo"/>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7946155" y="1852389"/>
            <a:ext cx="1116012"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3" name="Picture 21" descr="cce_logo"/>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7164288" y="2420888"/>
            <a:ext cx="16129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0" name="Picture 8" descr="Heinz jpe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7367662" y="2780928"/>
            <a:ext cx="1020762"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1" name="Picture 2"/>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6135140" y="2039068"/>
            <a:ext cx="8890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96" name="Picture 76"/>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2880854" y="4651203"/>
            <a:ext cx="1125885" cy="60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7" name="Picture 30" descr="The Co-operative Food - New - June 2007"/>
          <p:cNvPicPr preferRelativeResize="0">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1257503" y="5718175"/>
            <a:ext cx="15430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6372200" y="5752813"/>
            <a:ext cx="1633197" cy="497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9750" y="3055841"/>
            <a:ext cx="1048733" cy="405374"/>
          </a:xfrm>
          <a:prstGeom prst="rect">
            <a:avLst/>
          </a:prstGeom>
        </p:spPr>
      </p:pic>
      <p:pic>
        <p:nvPicPr>
          <p:cNvPr id="4" name="Picture 2"/>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1431772" y="1224549"/>
            <a:ext cx="754224" cy="1018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p:cNvPicPr>
            <a:picLocks noGrp="1" noChangeAspect="1" noChangeArrowheads="1"/>
          </p:cNvPicPr>
          <p:nvPr>
            <p:ph idx="1"/>
          </p:nvPr>
        </p:nvPicPr>
        <p:blipFill>
          <a:blip r:embed="rId30" cstate="email">
            <a:extLst>
              <a:ext uri="{28A0092B-C50C-407E-A947-70E740481C1C}">
                <a14:useLocalDpi xmlns:a14="http://schemas.microsoft.com/office/drawing/2010/main"/>
              </a:ext>
            </a:extLst>
          </a:blip>
          <a:stretch>
            <a:fillRect/>
          </a:stretch>
        </p:blipFill>
        <p:spPr bwMode="auto">
          <a:xfrm>
            <a:off x="4333081" y="4079875"/>
            <a:ext cx="83820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Users\vikki scott\AppData\Local\Microsoft\Windows\Temporary Internet Files\Content.Outlook\LYQELGQL\BBC_Logo_RGB_Medium.jpg"/>
          <p:cNvPicPr>
            <a:picLocks noChangeAspect="1" noChangeArrowheads="1"/>
          </p:cNvPicPr>
          <p:nvPr/>
        </p:nvPicPr>
        <p:blipFill rotWithShape="1">
          <a:blip r:embed="rId31" cstate="email">
            <a:extLst>
              <a:ext uri="{28A0092B-C50C-407E-A947-70E740481C1C}">
                <a14:useLocalDpi xmlns:a14="http://schemas.microsoft.com/office/drawing/2010/main"/>
              </a:ext>
            </a:extLst>
          </a:blip>
          <a:srcRect/>
          <a:stretch/>
        </p:blipFill>
        <p:spPr bwMode="auto">
          <a:xfrm>
            <a:off x="4031799" y="1988840"/>
            <a:ext cx="903280" cy="5971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6738592" y="4501270"/>
            <a:ext cx="1133247" cy="798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5100876" y="2060848"/>
            <a:ext cx="758643" cy="75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7847032" y="3189997"/>
            <a:ext cx="1154478" cy="790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2" descr="ArlaLogo 2009"/>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5783359" y="1237407"/>
            <a:ext cx="9398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2200025" y="3664902"/>
            <a:ext cx="1503084" cy="572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2" descr="M&amp;S logo - June 2007"/>
          <p:cNvPicPr preferRelativeResize="0">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4122222" y="3525709"/>
            <a:ext cx="12192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http://t2.gstatic.com/images?q=tbn:ANd9GcTVyjTUbuBlkWEW-Vyhe_HwAB5qKPWNvNWx9f3z98AhfOztqPRp:www.nicholsplc.co.uk/images/Nicholsplclogo.jpg"/>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3926582" y="5073235"/>
            <a:ext cx="1525755" cy="56081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4" descr="ABF logo">
            <a:hlinkClick r:id="rId39"/>
          </p:cNvPr>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7999781" y="1268363"/>
            <a:ext cx="1135062"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4" descr="WeetabixFoodCo"/>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7946155" y="5684302"/>
            <a:ext cx="1116012"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2"/>
          <p:cNvSpPr txBox="1">
            <a:spLocks noChangeArrowheads="1"/>
          </p:cNvSpPr>
          <p:nvPr/>
        </p:nvSpPr>
        <p:spPr bwMode="auto">
          <a:xfrm>
            <a:off x="2297290" y="703744"/>
            <a:ext cx="6749647" cy="408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Tahoma" pitchFamily="-64" charset="0"/>
              </a:defRPr>
            </a:lvl2pPr>
            <a:lvl3pPr algn="l" rtl="0" eaLnBrk="0" fontAlgn="base" hangingPunct="0">
              <a:spcBef>
                <a:spcPct val="0"/>
              </a:spcBef>
              <a:spcAft>
                <a:spcPct val="0"/>
              </a:spcAft>
              <a:defRPr sz="3000">
                <a:solidFill>
                  <a:schemeClr val="tx2"/>
                </a:solidFill>
                <a:latin typeface="Tahoma" pitchFamily="-64" charset="0"/>
              </a:defRPr>
            </a:lvl3pPr>
            <a:lvl4pPr algn="l" rtl="0" eaLnBrk="0" fontAlgn="base" hangingPunct="0">
              <a:spcBef>
                <a:spcPct val="0"/>
              </a:spcBef>
              <a:spcAft>
                <a:spcPct val="0"/>
              </a:spcAft>
              <a:defRPr sz="3000">
                <a:solidFill>
                  <a:schemeClr val="tx2"/>
                </a:solidFill>
                <a:latin typeface="Tahoma" pitchFamily="-64" charset="0"/>
              </a:defRPr>
            </a:lvl4pPr>
            <a:lvl5pPr algn="l" rtl="0" eaLnBrk="0" fontAlgn="base" hangingPunct="0">
              <a:spcBef>
                <a:spcPct val="0"/>
              </a:spcBef>
              <a:spcAft>
                <a:spcPct val="0"/>
              </a:spcAft>
              <a:defRPr sz="3000">
                <a:solidFill>
                  <a:schemeClr val="tx2"/>
                </a:solidFill>
                <a:latin typeface="Tahoma" pitchFamily="-64" charset="0"/>
              </a:defRPr>
            </a:lvl5pPr>
            <a:lvl6pPr marL="457200" algn="l" rtl="0" fontAlgn="base">
              <a:spcBef>
                <a:spcPct val="0"/>
              </a:spcBef>
              <a:spcAft>
                <a:spcPct val="0"/>
              </a:spcAft>
              <a:defRPr sz="3000">
                <a:solidFill>
                  <a:schemeClr val="tx2"/>
                </a:solidFill>
                <a:latin typeface="Tahoma" pitchFamily="-64" charset="0"/>
              </a:defRPr>
            </a:lvl6pPr>
            <a:lvl7pPr marL="914400" algn="l" rtl="0" fontAlgn="base">
              <a:spcBef>
                <a:spcPct val="0"/>
              </a:spcBef>
              <a:spcAft>
                <a:spcPct val="0"/>
              </a:spcAft>
              <a:defRPr sz="3000">
                <a:solidFill>
                  <a:schemeClr val="tx2"/>
                </a:solidFill>
                <a:latin typeface="Tahoma" pitchFamily="-64" charset="0"/>
              </a:defRPr>
            </a:lvl7pPr>
            <a:lvl8pPr marL="1371600" algn="l" rtl="0" fontAlgn="base">
              <a:spcBef>
                <a:spcPct val="0"/>
              </a:spcBef>
              <a:spcAft>
                <a:spcPct val="0"/>
              </a:spcAft>
              <a:defRPr sz="3000">
                <a:solidFill>
                  <a:schemeClr val="tx2"/>
                </a:solidFill>
                <a:latin typeface="Tahoma" pitchFamily="-64" charset="0"/>
              </a:defRPr>
            </a:lvl8pPr>
            <a:lvl9pPr marL="1828800" algn="l" rtl="0" fontAlgn="base">
              <a:spcBef>
                <a:spcPct val="0"/>
              </a:spcBef>
              <a:spcAft>
                <a:spcPct val="0"/>
              </a:spcAft>
              <a:defRPr sz="3000">
                <a:solidFill>
                  <a:schemeClr val="tx2"/>
                </a:solidFill>
                <a:latin typeface="Tahoma" pitchFamily="-64" charset="0"/>
              </a:defRPr>
            </a:lvl9pPr>
          </a:lstStyle>
          <a:p>
            <a:pPr eaLnBrk="1" hangingPunct="1"/>
            <a:r>
              <a:rPr lang="en-GB" sz="2400" b="1" dirty="0" smtClean="0">
                <a:solidFill>
                  <a:srgbClr val="0F2C5C"/>
                </a:solidFill>
              </a:rPr>
              <a:t>Courtauld Commitment Phase 3 Signatories</a:t>
            </a:r>
          </a:p>
        </p:txBody>
      </p:sp>
      <p:pic>
        <p:nvPicPr>
          <p:cNvPr id="51" name="Picture 50"/>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4473497" y="1412776"/>
            <a:ext cx="1154123" cy="336130"/>
          </a:xfrm>
          <a:prstGeom prst="rect">
            <a:avLst/>
          </a:prstGeom>
        </p:spPr>
      </p:pic>
      <p:pic>
        <p:nvPicPr>
          <p:cNvPr id="18" name="Picture 17"/>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1065772" y="3088997"/>
            <a:ext cx="806128" cy="802545"/>
          </a:xfrm>
          <a:prstGeom prst="rect">
            <a:avLst/>
          </a:prstGeom>
        </p:spPr>
      </p:pic>
      <p:pic>
        <p:nvPicPr>
          <p:cNvPr id="23" name="Picture 22"/>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144844" y="3783016"/>
            <a:ext cx="1078263" cy="357053"/>
          </a:xfrm>
          <a:prstGeom prst="rect">
            <a:avLst/>
          </a:prstGeom>
        </p:spPr>
      </p:pic>
      <p:pic>
        <p:nvPicPr>
          <p:cNvPr id="25" name="Picture 24"/>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3341931" y="1214888"/>
            <a:ext cx="689867" cy="820942"/>
          </a:xfrm>
          <a:prstGeom prst="rect">
            <a:avLst/>
          </a:prstGeom>
        </p:spPr>
      </p:pic>
      <p:pic>
        <p:nvPicPr>
          <p:cNvPr id="26" name="Picture 25"/>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751946" y="4654459"/>
            <a:ext cx="1568242" cy="318129"/>
          </a:xfrm>
          <a:prstGeom prst="rect">
            <a:avLst/>
          </a:prstGeom>
        </p:spPr>
      </p:pic>
      <p:pic>
        <p:nvPicPr>
          <p:cNvPr id="29" name="Picture 28"/>
          <p:cNvPicPr>
            <a:picLocks noChangeAspect="1"/>
          </p:cNvPicPr>
          <p:nvPr/>
        </p:nvPicPr>
        <p:blipFill rotWithShape="1">
          <a:blip r:embed="rId47" cstate="email">
            <a:extLst>
              <a:ext uri="{28A0092B-C50C-407E-A947-70E740481C1C}">
                <a14:useLocalDpi xmlns:a14="http://schemas.microsoft.com/office/drawing/2010/main"/>
              </a:ext>
            </a:extLst>
          </a:blip>
          <a:srcRect/>
          <a:stretch/>
        </p:blipFill>
        <p:spPr>
          <a:xfrm>
            <a:off x="1145164" y="2410574"/>
            <a:ext cx="994434" cy="672557"/>
          </a:xfrm>
          <a:prstGeom prst="rect">
            <a:avLst/>
          </a:prstGeom>
        </p:spPr>
      </p:pic>
      <p:pic>
        <p:nvPicPr>
          <p:cNvPr id="3" name="Picture 2"/>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a:off x="38193" y="2033317"/>
            <a:ext cx="1159418" cy="679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103973" y="5193287"/>
            <a:ext cx="1042778" cy="640402"/>
          </a:xfrm>
          <a:prstGeom prst="rect">
            <a:avLst/>
          </a:prstGeom>
        </p:spPr>
      </p:pic>
      <p:pic>
        <p:nvPicPr>
          <p:cNvPr id="13" name="Picture 2"/>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2251696" y="2171015"/>
            <a:ext cx="1329086" cy="498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4980047" y="4236909"/>
            <a:ext cx="1610995" cy="387350"/>
          </a:xfrm>
          <a:prstGeom prst="rect">
            <a:avLst/>
          </a:prstGeom>
          <a:noFill/>
          <a:ln>
            <a:noFill/>
          </a:ln>
        </p:spPr>
      </p:pic>
      <p:pic>
        <p:nvPicPr>
          <p:cNvPr id="11" name="Picture 2"/>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3298473" y="5612018"/>
            <a:ext cx="1087863" cy="603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7524179" y="5333517"/>
            <a:ext cx="1559627" cy="291491"/>
          </a:xfrm>
          <a:prstGeom prst="rect">
            <a:avLst/>
          </a:prstGeom>
        </p:spPr>
      </p:pic>
      <p:pic>
        <p:nvPicPr>
          <p:cNvPr id="15" name="Picture 2" descr="C:\Users\michael jones\AppData\Local\Microsoft\Windows\Temporary Internet Files\Content.Outlook\02BUQKHB\Haribo logo white outline.jpg"/>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5508104" y="3613701"/>
            <a:ext cx="1226731" cy="3193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55" cstate="print">
            <a:extLst>
              <a:ext uri="{28A0092B-C50C-407E-A947-70E740481C1C}">
                <a14:useLocalDpi xmlns:a14="http://schemas.microsoft.com/office/drawing/2010/main" val="0"/>
              </a:ext>
            </a:extLst>
          </a:blip>
          <a:srcRect l="24182" t="37573" r="22203" b="39378"/>
          <a:stretch/>
        </p:blipFill>
        <p:spPr bwMode="auto">
          <a:xfrm>
            <a:off x="4222560" y="2996952"/>
            <a:ext cx="1573576" cy="36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3214646" y="6337256"/>
            <a:ext cx="1517176" cy="520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18045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50825" y="3811588"/>
            <a:ext cx="19446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Tahoma" pitchFamily="34" charset="0"/>
                <a:cs typeface="Arial" pitchFamily="34" charset="0"/>
              </a:defRPr>
            </a:lvl1pPr>
            <a:lvl2pPr marL="742950" indent="-285750" eaLnBrk="0" hangingPunct="0">
              <a:defRPr sz="4000">
                <a:solidFill>
                  <a:schemeClr val="tx1"/>
                </a:solidFill>
                <a:latin typeface="Tahoma" pitchFamily="34" charset="0"/>
                <a:cs typeface="Arial" pitchFamily="34" charset="0"/>
              </a:defRPr>
            </a:lvl2pPr>
            <a:lvl3pPr marL="1143000" indent="-228600" eaLnBrk="0" hangingPunct="0">
              <a:defRPr sz="4000">
                <a:solidFill>
                  <a:schemeClr val="tx1"/>
                </a:solidFill>
                <a:latin typeface="Tahoma" pitchFamily="34" charset="0"/>
                <a:cs typeface="Arial" pitchFamily="34" charset="0"/>
              </a:defRPr>
            </a:lvl3pPr>
            <a:lvl4pPr marL="1600200" indent="-228600" eaLnBrk="0" hangingPunct="0">
              <a:defRPr sz="4000">
                <a:solidFill>
                  <a:schemeClr val="tx1"/>
                </a:solidFill>
                <a:latin typeface="Tahoma" pitchFamily="34" charset="0"/>
                <a:cs typeface="Arial" pitchFamily="34" charset="0"/>
              </a:defRPr>
            </a:lvl4pPr>
            <a:lvl5pPr marL="2057400" indent="-228600" eaLnBrk="0" hangingPunct="0">
              <a:defRPr sz="40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40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40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40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4000">
                <a:solidFill>
                  <a:schemeClr val="tx1"/>
                </a:solidFill>
                <a:latin typeface="Tahoma" pitchFamily="34" charset="0"/>
                <a:cs typeface="Arial" pitchFamily="34" charset="0"/>
              </a:defRPr>
            </a:lvl9pPr>
          </a:lstStyle>
          <a:p>
            <a:pPr eaLnBrk="1" fontAlgn="auto" hangingPunct="1">
              <a:spcBef>
                <a:spcPct val="50000"/>
              </a:spcBef>
              <a:spcAft>
                <a:spcPts val="0"/>
              </a:spcAft>
            </a:pPr>
            <a:r>
              <a:rPr lang="en-GB" altLang="en-US" sz="2400">
                <a:solidFill>
                  <a:srgbClr val="0F2C5C"/>
                </a:solidFill>
              </a:rPr>
              <a:t>Buy the right amount</a:t>
            </a:r>
          </a:p>
        </p:txBody>
      </p:sp>
      <p:sp>
        <p:nvSpPr>
          <p:cNvPr id="5123" name="Text Box 3"/>
          <p:cNvSpPr txBox="1">
            <a:spLocks noChangeArrowheads="1"/>
          </p:cNvSpPr>
          <p:nvPr/>
        </p:nvSpPr>
        <p:spPr bwMode="auto">
          <a:xfrm>
            <a:off x="3203575" y="3811588"/>
            <a:ext cx="2717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Tahoma" pitchFamily="34" charset="0"/>
                <a:cs typeface="Arial" pitchFamily="34" charset="0"/>
              </a:defRPr>
            </a:lvl1pPr>
            <a:lvl2pPr marL="742950" indent="-285750" eaLnBrk="0" hangingPunct="0">
              <a:defRPr sz="4000">
                <a:solidFill>
                  <a:schemeClr val="tx1"/>
                </a:solidFill>
                <a:latin typeface="Tahoma" pitchFamily="34" charset="0"/>
                <a:cs typeface="Arial" pitchFamily="34" charset="0"/>
              </a:defRPr>
            </a:lvl2pPr>
            <a:lvl3pPr marL="1143000" indent="-228600" eaLnBrk="0" hangingPunct="0">
              <a:defRPr sz="4000">
                <a:solidFill>
                  <a:schemeClr val="tx1"/>
                </a:solidFill>
                <a:latin typeface="Tahoma" pitchFamily="34" charset="0"/>
                <a:cs typeface="Arial" pitchFamily="34" charset="0"/>
              </a:defRPr>
            </a:lvl3pPr>
            <a:lvl4pPr marL="1600200" indent="-228600" eaLnBrk="0" hangingPunct="0">
              <a:defRPr sz="4000">
                <a:solidFill>
                  <a:schemeClr val="tx1"/>
                </a:solidFill>
                <a:latin typeface="Tahoma" pitchFamily="34" charset="0"/>
                <a:cs typeface="Arial" pitchFamily="34" charset="0"/>
              </a:defRPr>
            </a:lvl4pPr>
            <a:lvl5pPr marL="2057400" indent="-228600" eaLnBrk="0" hangingPunct="0">
              <a:defRPr sz="40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40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40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40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4000">
                <a:solidFill>
                  <a:schemeClr val="tx1"/>
                </a:solidFill>
                <a:latin typeface="Tahoma" pitchFamily="34" charset="0"/>
                <a:cs typeface="Arial" pitchFamily="34" charset="0"/>
              </a:defRPr>
            </a:lvl9pPr>
          </a:lstStyle>
          <a:p>
            <a:pPr eaLnBrk="1" fontAlgn="auto" hangingPunct="1">
              <a:spcBef>
                <a:spcPct val="50000"/>
              </a:spcBef>
              <a:spcAft>
                <a:spcPts val="0"/>
              </a:spcAft>
            </a:pPr>
            <a:r>
              <a:rPr lang="en-GB" altLang="en-US" sz="2400">
                <a:solidFill>
                  <a:srgbClr val="0F2C5C"/>
                </a:solidFill>
              </a:rPr>
              <a:t>Keep what is bought at its best</a:t>
            </a:r>
          </a:p>
        </p:txBody>
      </p:sp>
      <p:sp>
        <p:nvSpPr>
          <p:cNvPr id="5124" name="Text Box 4"/>
          <p:cNvSpPr txBox="1">
            <a:spLocks noChangeArrowheads="1"/>
          </p:cNvSpPr>
          <p:nvPr/>
        </p:nvSpPr>
        <p:spPr bwMode="auto">
          <a:xfrm>
            <a:off x="6659563" y="3811588"/>
            <a:ext cx="19446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Tahoma" pitchFamily="34" charset="0"/>
                <a:cs typeface="Arial" pitchFamily="34" charset="0"/>
              </a:defRPr>
            </a:lvl1pPr>
            <a:lvl2pPr marL="742950" indent="-285750" eaLnBrk="0" hangingPunct="0">
              <a:defRPr sz="4000">
                <a:solidFill>
                  <a:schemeClr val="tx1"/>
                </a:solidFill>
                <a:latin typeface="Tahoma" pitchFamily="34" charset="0"/>
                <a:cs typeface="Arial" pitchFamily="34" charset="0"/>
              </a:defRPr>
            </a:lvl2pPr>
            <a:lvl3pPr marL="1143000" indent="-228600" eaLnBrk="0" hangingPunct="0">
              <a:defRPr sz="4000">
                <a:solidFill>
                  <a:schemeClr val="tx1"/>
                </a:solidFill>
                <a:latin typeface="Tahoma" pitchFamily="34" charset="0"/>
                <a:cs typeface="Arial" pitchFamily="34" charset="0"/>
              </a:defRPr>
            </a:lvl3pPr>
            <a:lvl4pPr marL="1600200" indent="-228600" eaLnBrk="0" hangingPunct="0">
              <a:defRPr sz="4000">
                <a:solidFill>
                  <a:schemeClr val="tx1"/>
                </a:solidFill>
                <a:latin typeface="Tahoma" pitchFamily="34" charset="0"/>
                <a:cs typeface="Arial" pitchFamily="34" charset="0"/>
              </a:defRPr>
            </a:lvl4pPr>
            <a:lvl5pPr marL="2057400" indent="-228600" eaLnBrk="0" hangingPunct="0">
              <a:defRPr sz="40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40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40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40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4000">
                <a:solidFill>
                  <a:schemeClr val="tx1"/>
                </a:solidFill>
                <a:latin typeface="Tahoma" pitchFamily="34" charset="0"/>
                <a:cs typeface="Arial" pitchFamily="34" charset="0"/>
              </a:defRPr>
            </a:lvl9pPr>
          </a:lstStyle>
          <a:p>
            <a:pPr eaLnBrk="1" fontAlgn="auto" hangingPunct="1">
              <a:spcBef>
                <a:spcPct val="50000"/>
              </a:spcBef>
              <a:spcAft>
                <a:spcPts val="0"/>
              </a:spcAft>
            </a:pPr>
            <a:r>
              <a:rPr lang="en-GB" altLang="en-US" sz="2400">
                <a:solidFill>
                  <a:srgbClr val="0F2C5C"/>
                </a:solidFill>
              </a:rPr>
              <a:t>Use what is bought</a:t>
            </a:r>
          </a:p>
        </p:txBody>
      </p:sp>
      <p:sp>
        <p:nvSpPr>
          <p:cNvPr id="28677" name="Rectangle 5"/>
          <p:cNvSpPr>
            <a:spLocks noGrp="1" noChangeArrowheads="1"/>
          </p:cNvSpPr>
          <p:nvPr>
            <p:ph type="title"/>
          </p:nvPr>
        </p:nvSpPr>
        <p:spPr>
          <a:xfrm>
            <a:off x="395536" y="1196752"/>
            <a:ext cx="8424614" cy="533400"/>
          </a:xfrm>
        </p:spPr>
        <p:txBody>
          <a:bodyPr/>
          <a:lstStyle/>
          <a:p>
            <a:pPr eaLnBrk="1" hangingPunct="1"/>
            <a:r>
              <a:rPr lang="en-GB" altLang="en-US" sz="2800" dirty="0" smtClean="0"/>
              <a:t>Objective </a:t>
            </a:r>
            <a:br>
              <a:rPr lang="en-GB" altLang="en-US" sz="2800" dirty="0" smtClean="0"/>
            </a:br>
            <a:r>
              <a:rPr lang="en-GB" altLang="en-US" sz="2800" dirty="0" smtClean="0"/>
              <a:t>To change the retail environment to help consumers:</a:t>
            </a:r>
          </a:p>
        </p:txBody>
      </p:sp>
      <p:sp>
        <p:nvSpPr>
          <p:cNvPr id="28678" name="Text Box 6"/>
          <p:cNvSpPr txBox="1">
            <a:spLocks noChangeArrowheads="1"/>
          </p:cNvSpPr>
          <p:nvPr/>
        </p:nvSpPr>
        <p:spPr bwMode="auto">
          <a:xfrm>
            <a:off x="179388" y="4964113"/>
            <a:ext cx="2663825"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Tahoma" pitchFamily="34" charset="0"/>
                <a:cs typeface="Arial" pitchFamily="34" charset="0"/>
              </a:defRPr>
            </a:lvl1pPr>
            <a:lvl2pPr marL="742950" indent="-285750" eaLnBrk="0" hangingPunct="0">
              <a:defRPr sz="4000">
                <a:solidFill>
                  <a:schemeClr val="tx1"/>
                </a:solidFill>
                <a:latin typeface="Tahoma" pitchFamily="34" charset="0"/>
                <a:cs typeface="Arial" pitchFamily="34" charset="0"/>
              </a:defRPr>
            </a:lvl2pPr>
            <a:lvl3pPr marL="1143000" indent="-228600" eaLnBrk="0" hangingPunct="0">
              <a:defRPr sz="4000">
                <a:solidFill>
                  <a:schemeClr val="tx1"/>
                </a:solidFill>
                <a:latin typeface="Tahoma" pitchFamily="34" charset="0"/>
                <a:cs typeface="Arial" pitchFamily="34" charset="0"/>
              </a:defRPr>
            </a:lvl3pPr>
            <a:lvl4pPr marL="1600200" indent="-228600" eaLnBrk="0" hangingPunct="0">
              <a:defRPr sz="4000">
                <a:solidFill>
                  <a:schemeClr val="tx1"/>
                </a:solidFill>
                <a:latin typeface="Tahoma" pitchFamily="34" charset="0"/>
                <a:cs typeface="Arial" pitchFamily="34" charset="0"/>
              </a:defRPr>
            </a:lvl4pPr>
            <a:lvl5pPr marL="2057400" indent="-228600" eaLnBrk="0" hangingPunct="0">
              <a:defRPr sz="40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40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40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40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4000">
                <a:solidFill>
                  <a:schemeClr val="tx1"/>
                </a:solidFill>
                <a:latin typeface="Tahoma" pitchFamily="34" charset="0"/>
                <a:cs typeface="Arial" pitchFamily="34" charset="0"/>
              </a:defRPr>
            </a:lvl9pPr>
          </a:lstStyle>
          <a:p>
            <a:pPr eaLnBrk="1" fontAlgn="auto" hangingPunct="1">
              <a:spcBef>
                <a:spcPct val="50000"/>
              </a:spcBef>
              <a:spcAft>
                <a:spcPts val="0"/>
              </a:spcAft>
            </a:pPr>
            <a:r>
              <a:rPr lang="en-GB" altLang="en-US" sz="2000">
                <a:solidFill>
                  <a:srgbClr val="0F2C5C"/>
                </a:solidFill>
              </a:rPr>
              <a:t>- Pack size range and availability</a:t>
            </a:r>
          </a:p>
          <a:p>
            <a:pPr eaLnBrk="1" fontAlgn="auto" hangingPunct="1">
              <a:spcBef>
                <a:spcPct val="50000"/>
              </a:spcBef>
              <a:spcAft>
                <a:spcPts val="0"/>
              </a:spcAft>
              <a:buFontTx/>
              <a:buChar char="-"/>
            </a:pPr>
            <a:r>
              <a:rPr lang="en-GB" altLang="en-US" sz="2000">
                <a:solidFill>
                  <a:srgbClr val="0F2C5C"/>
                </a:solidFill>
              </a:rPr>
              <a:t> Promotions</a:t>
            </a:r>
          </a:p>
          <a:p>
            <a:pPr eaLnBrk="1" fontAlgn="auto" hangingPunct="1">
              <a:spcBef>
                <a:spcPct val="50000"/>
              </a:spcBef>
              <a:spcAft>
                <a:spcPts val="0"/>
              </a:spcAft>
              <a:buFontTx/>
              <a:buChar char="-"/>
            </a:pPr>
            <a:r>
              <a:rPr lang="en-GB" altLang="en-US" sz="2000">
                <a:solidFill>
                  <a:srgbClr val="0F2C5C"/>
                </a:solidFill>
              </a:rPr>
              <a:t> Planning / ordering tools</a:t>
            </a:r>
          </a:p>
        </p:txBody>
      </p:sp>
      <p:sp>
        <p:nvSpPr>
          <p:cNvPr id="5127" name="Text Box 7"/>
          <p:cNvSpPr txBox="1">
            <a:spLocks noChangeArrowheads="1"/>
          </p:cNvSpPr>
          <p:nvPr/>
        </p:nvSpPr>
        <p:spPr bwMode="auto">
          <a:xfrm>
            <a:off x="2987675" y="4892675"/>
            <a:ext cx="3024188"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Tahoma" pitchFamily="34" charset="0"/>
                <a:cs typeface="Arial" pitchFamily="34" charset="0"/>
              </a:defRPr>
            </a:lvl1pPr>
            <a:lvl2pPr marL="742950" indent="-285750" eaLnBrk="0" hangingPunct="0">
              <a:defRPr sz="4000">
                <a:solidFill>
                  <a:schemeClr val="tx1"/>
                </a:solidFill>
                <a:latin typeface="Tahoma" pitchFamily="34" charset="0"/>
                <a:cs typeface="Arial" pitchFamily="34" charset="0"/>
              </a:defRPr>
            </a:lvl2pPr>
            <a:lvl3pPr marL="1143000" indent="-228600" eaLnBrk="0" hangingPunct="0">
              <a:defRPr sz="4000">
                <a:solidFill>
                  <a:schemeClr val="tx1"/>
                </a:solidFill>
                <a:latin typeface="Tahoma" pitchFamily="34" charset="0"/>
                <a:cs typeface="Arial" pitchFamily="34" charset="0"/>
              </a:defRPr>
            </a:lvl3pPr>
            <a:lvl4pPr marL="1600200" indent="-228600" eaLnBrk="0" hangingPunct="0">
              <a:defRPr sz="4000">
                <a:solidFill>
                  <a:schemeClr val="tx1"/>
                </a:solidFill>
                <a:latin typeface="Tahoma" pitchFamily="34" charset="0"/>
                <a:cs typeface="Arial" pitchFamily="34" charset="0"/>
              </a:defRPr>
            </a:lvl4pPr>
            <a:lvl5pPr marL="2057400" indent="-228600" eaLnBrk="0" hangingPunct="0">
              <a:defRPr sz="40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40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40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40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4000">
                <a:solidFill>
                  <a:schemeClr val="tx1"/>
                </a:solidFill>
                <a:latin typeface="Tahoma" pitchFamily="34" charset="0"/>
                <a:cs typeface="Arial" pitchFamily="34" charset="0"/>
              </a:defRPr>
            </a:lvl9pPr>
          </a:lstStyle>
          <a:p>
            <a:pPr eaLnBrk="1" fontAlgn="auto" hangingPunct="1">
              <a:spcBef>
                <a:spcPct val="50000"/>
              </a:spcBef>
              <a:spcAft>
                <a:spcPts val="0"/>
              </a:spcAft>
            </a:pPr>
            <a:r>
              <a:rPr lang="en-GB" altLang="en-US" sz="2000">
                <a:solidFill>
                  <a:srgbClr val="0F2C5C"/>
                </a:solidFill>
              </a:rPr>
              <a:t>- Packaging functionality, re-close</a:t>
            </a:r>
          </a:p>
          <a:p>
            <a:pPr eaLnBrk="1" fontAlgn="auto" hangingPunct="1">
              <a:spcBef>
                <a:spcPct val="50000"/>
              </a:spcBef>
              <a:spcAft>
                <a:spcPts val="0"/>
              </a:spcAft>
            </a:pPr>
            <a:r>
              <a:rPr lang="en-GB" altLang="en-US" sz="2000">
                <a:solidFill>
                  <a:srgbClr val="0F2C5C"/>
                </a:solidFill>
              </a:rPr>
              <a:t>- Clear storage guidance</a:t>
            </a:r>
          </a:p>
          <a:p>
            <a:pPr eaLnBrk="1" fontAlgn="auto" hangingPunct="1">
              <a:spcBef>
                <a:spcPct val="50000"/>
              </a:spcBef>
              <a:spcAft>
                <a:spcPts val="0"/>
              </a:spcAft>
            </a:pPr>
            <a:r>
              <a:rPr lang="en-GB" altLang="en-US" sz="2000">
                <a:solidFill>
                  <a:srgbClr val="0F2C5C"/>
                </a:solidFill>
              </a:rPr>
              <a:t>- In-home tools</a:t>
            </a:r>
          </a:p>
        </p:txBody>
      </p:sp>
      <p:sp>
        <p:nvSpPr>
          <p:cNvPr id="5128" name="Text Box 8"/>
          <p:cNvSpPr txBox="1">
            <a:spLocks noChangeArrowheads="1"/>
          </p:cNvSpPr>
          <p:nvPr/>
        </p:nvSpPr>
        <p:spPr bwMode="auto">
          <a:xfrm>
            <a:off x="6291263" y="4892675"/>
            <a:ext cx="2592387"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Tahoma" pitchFamily="34" charset="0"/>
                <a:cs typeface="Arial" pitchFamily="34" charset="0"/>
              </a:defRPr>
            </a:lvl1pPr>
            <a:lvl2pPr marL="742950" indent="-285750" eaLnBrk="0" hangingPunct="0">
              <a:defRPr sz="4000">
                <a:solidFill>
                  <a:schemeClr val="tx1"/>
                </a:solidFill>
                <a:latin typeface="Tahoma" pitchFamily="34" charset="0"/>
                <a:cs typeface="Arial" pitchFamily="34" charset="0"/>
              </a:defRPr>
            </a:lvl2pPr>
            <a:lvl3pPr marL="1143000" indent="-228600" eaLnBrk="0" hangingPunct="0">
              <a:defRPr sz="4000">
                <a:solidFill>
                  <a:schemeClr val="tx1"/>
                </a:solidFill>
                <a:latin typeface="Tahoma" pitchFamily="34" charset="0"/>
                <a:cs typeface="Arial" pitchFamily="34" charset="0"/>
              </a:defRPr>
            </a:lvl3pPr>
            <a:lvl4pPr marL="1600200" indent="-228600" eaLnBrk="0" hangingPunct="0">
              <a:defRPr sz="4000">
                <a:solidFill>
                  <a:schemeClr val="tx1"/>
                </a:solidFill>
                <a:latin typeface="Tahoma" pitchFamily="34" charset="0"/>
                <a:cs typeface="Arial" pitchFamily="34" charset="0"/>
              </a:defRPr>
            </a:lvl4pPr>
            <a:lvl5pPr marL="2057400" indent="-228600" eaLnBrk="0" hangingPunct="0">
              <a:defRPr sz="40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40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40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40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4000">
                <a:solidFill>
                  <a:schemeClr val="tx1"/>
                </a:solidFill>
                <a:latin typeface="Tahoma" pitchFamily="34" charset="0"/>
                <a:cs typeface="Arial" pitchFamily="34" charset="0"/>
              </a:defRPr>
            </a:lvl9pPr>
          </a:lstStyle>
          <a:p>
            <a:pPr eaLnBrk="1" fontAlgn="auto" hangingPunct="1">
              <a:spcBef>
                <a:spcPct val="50000"/>
              </a:spcBef>
              <a:spcAft>
                <a:spcPts val="0"/>
              </a:spcAft>
            </a:pPr>
            <a:r>
              <a:rPr lang="en-GB" altLang="en-US" sz="2000">
                <a:solidFill>
                  <a:srgbClr val="0F2C5C"/>
                </a:solidFill>
              </a:rPr>
              <a:t>- Consistent, simple use of dates</a:t>
            </a:r>
          </a:p>
          <a:p>
            <a:pPr eaLnBrk="1" fontAlgn="auto" hangingPunct="1">
              <a:spcBef>
                <a:spcPct val="50000"/>
              </a:spcBef>
              <a:spcAft>
                <a:spcPts val="0"/>
              </a:spcAft>
            </a:pPr>
            <a:r>
              <a:rPr lang="en-GB" altLang="en-US" sz="2000">
                <a:solidFill>
                  <a:srgbClr val="0F2C5C"/>
                </a:solidFill>
              </a:rPr>
              <a:t>- Maximum shelf life</a:t>
            </a:r>
          </a:p>
          <a:p>
            <a:pPr eaLnBrk="1" fontAlgn="auto" hangingPunct="1">
              <a:spcBef>
                <a:spcPct val="50000"/>
              </a:spcBef>
              <a:spcAft>
                <a:spcPts val="0"/>
              </a:spcAft>
            </a:pPr>
            <a:r>
              <a:rPr lang="en-GB" altLang="en-US" sz="2000">
                <a:solidFill>
                  <a:srgbClr val="0F2C5C"/>
                </a:solidFill>
              </a:rPr>
              <a:t>- Portioning tools</a:t>
            </a:r>
          </a:p>
        </p:txBody>
      </p:sp>
      <p:cxnSp>
        <p:nvCxnSpPr>
          <p:cNvPr id="5129" name="AutoShape 9"/>
          <p:cNvCxnSpPr>
            <a:cxnSpLocks noChangeShapeType="1"/>
            <a:stCxn id="28674" idx="3"/>
            <a:endCxn id="5123" idx="1"/>
          </p:cNvCxnSpPr>
          <p:nvPr/>
        </p:nvCxnSpPr>
        <p:spPr bwMode="auto">
          <a:xfrm>
            <a:off x="2195513" y="4222750"/>
            <a:ext cx="1008062"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30" name="AutoShape 10"/>
          <p:cNvCxnSpPr>
            <a:cxnSpLocks noChangeShapeType="1"/>
            <a:stCxn id="5123" idx="3"/>
            <a:endCxn id="5124" idx="1"/>
          </p:cNvCxnSpPr>
          <p:nvPr/>
        </p:nvCxnSpPr>
        <p:spPr bwMode="auto">
          <a:xfrm>
            <a:off x="5921375" y="4222750"/>
            <a:ext cx="738188"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8683" name="Picture 11" descr="Metal_Shopping_Bask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039257"/>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2" descr="kitchen_girl-cook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125" y="2324100"/>
            <a:ext cx="1833563"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600" y="2349500"/>
            <a:ext cx="20970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TextBox 2"/>
          <p:cNvSpPr txBox="1">
            <a:spLocks noChangeArrowheads="1"/>
          </p:cNvSpPr>
          <p:nvPr/>
        </p:nvSpPr>
        <p:spPr bwMode="auto">
          <a:xfrm>
            <a:off x="8820150" y="6524625"/>
            <a:ext cx="395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Tahoma" pitchFamily="34" charset="0"/>
                <a:cs typeface="Arial" pitchFamily="34" charset="0"/>
              </a:defRPr>
            </a:lvl1pPr>
            <a:lvl2pPr marL="742950" indent="-285750" eaLnBrk="0" hangingPunct="0">
              <a:defRPr sz="4000">
                <a:solidFill>
                  <a:schemeClr val="tx1"/>
                </a:solidFill>
                <a:latin typeface="Tahoma" pitchFamily="34" charset="0"/>
                <a:cs typeface="Arial" pitchFamily="34" charset="0"/>
              </a:defRPr>
            </a:lvl2pPr>
            <a:lvl3pPr marL="1143000" indent="-228600" eaLnBrk="0" hangingPunct="0">
              <a:defRPr sz="4000">
                <a:solidFill>
                  <a:schemeClr val="tx1"/>
                </a:solidFill>
                <a:latin typeface="Tahoma" pitchFamily="34" charset="0"/>
                <a:cs typeface="Arial" pitchFamily="34" charset="0"/>
              </a:defRPr>
            </a:lvl3pPr>
            <a:lvl4pPr marL="1600200" indent="-228600" eaLnBrk="0" hangingPunct="0">
              <a:defRPr sz="4000">
                <a:solidFill>
                  <a:schemeClr val="tx1"/>
                </a:solidFill>
                <a:latin typeface="Tahoma" pitchFamily="34" charset="0"/>
                <a:cs typeface="Arial" pitchFamily="34" charset="0"/>
              </a:defRPr>
            </a:lvl4pPr>
            <a:lvl5pPr marL="2057400" indent="-228600" eaLnBrk="0" hangingPunct="0">
              <a:defRPr sz="40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40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40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40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4000">
                <a:solidFill>
                  <a:schemeClr val="tx1"/>
                </a:solidFill>
                <a:latin typeface="Tahoma" pitchFamily="34" charset="0"/>
                <a:cs typeface="Arial" pitchFamily="34" charset="0"/>
              </a:defRPr>
            </a:lvl9pPr>
          </a:lstStyle>
          <a:p>
            <a:pPr eaLnBrk="1" fontAlgn="auto" hangingPunct="1">
              <a:spcBef>
                <a:spcPts val="0"/>
              </a:spcBef>
              <a:spcAft>
                <a:spcPts val="0"/>
              </a:spcAft>
            </a:pPr>
            <a:fld id="{43F8FDE1-4F34-4837-869C-BBB09B7E2885}" type="slidenum">
              <a:rPr lang="en-GB" altLang="en-US" sz="1400">
                <a:solidFill>
                  <a:srgbClr val="0F2C5C"/>
                </a:solidFill>
              </a:rPr>
              <a:pPr eaLnBrk="1" fontAlgn="auto" hangingPunct="1">
                <a:spcBef>
                  <a:spcPts val="0"/>
                </a:spcBef>
                <a:spcAft>
                  <a:spcPts val="0"/>
                </a:spcAft>
              </a:pPr>
              <a:t>23</a:t>
            </a:fld>
            <a:endParaRPr lang="en-GB" altLang="en-US" sz="1400">
              <a:solidFill>
                <a:srgbClr val="0F2C5C"/>
              </a:solidFill>
            </a:endParaRPr>
          </a:p>
        </p:txBody>
      </p:sp>
    </p:spTree>
    <p:extLst>
      <p:ext uri="{BB962C8B-B14F-4D97-AF65-F5344CB8AC3E}">
        <p14:creationId xmlns:p14="http://schemas.microsoft.com/office/powerpoint/2010/main" val="10999032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1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4" grpId="0"/>
      <p:bldP spid="5127" grpId="0"/>
      <p:bldP spid="51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Changes in store</a:t>
            </a:r>
            <a:endParaRPr lang="en-GB" b="1" dirty="0"/>
          </a:p>
        </p:txBody>
      </p:sp>
      <p:pic>
        <p:nvPicPr>
          <p:cNvPr id="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67544" y="2132856"/>
            <a:ext cx="3010673"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WRAP\Scans\Sainsbury's date labelling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8888" y="2390502"/>
            <a:ext cx="2247255"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Innocent pack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4681683"/>
            <a:ext cx="1540317" cy="188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5185" y="2448655"/>
            <a:ext cx="2808312" cy="446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584" y="4722256"/>
            <a:ext cx="1963902" cy="1956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06322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defRPr/>
            </a:pPr>
            <a:r>
              <a:rPr lang="en-GB" altLang="en-US" sz="2900" b="1" dirty="0" smtClean="0">
                <a:solidFill>
                  <a:schemeClr val="tx1"/>
                </a:solidFill>
              </a:rPr>
              <a:t>Impact</a:t>
            </a:r>
          </a:p>
        </p:txBody>
      </p:sp>
      <p:sp>
        <p:nvSpPr>
          <p:cNvPr id="5123" name="Rectangle 3"/>
          <p:cNvSpPr>
            <a:spLocks noGrp="1" noChangeArrowheads="1"/>
          </p:cNvSpPr>
          <p:nvPr>
            <p:ph idx="1"/>
          </p:nvPr>
        </p:nvSpPr>
        <p:spPr/>
        <p:txBody>
          <a:bodyPr/>
          <a:lstStyle/>
          <a:p>
            <a:pPr marL="457200" indent="-457200">
              <a:buFont typeface="Wingdings" panose="05000000000000000000" pitchFamily="2" charset="2"/>
              <a:buChar char="§"/>
              <a:defRPr/>
            </a:pPr>
            <a:endParaRPr lang="en-GB" altLang="en-US" sz="3200" b="0" dirty="0" smtClean="0">
              <a:solidFill>
                <a:schemeClr val="tx2"/>
              </a:solidFill>
            </a:endParaRPr>
          </a:p>
          <a:p>
            <a:pPr marL="457200" indent="-457200">
              <a:buFont typeface="Wingdings" panose="05000000000000000000" pitchFamily="2" charset="2"/>
              <a:buChar char="§"/>
              <a:defRPr/>
            </a:pPr>
            <a:endParaRPr lang="en-GB" altLang="en-US" sz="2900" b="0" dirty="0">
              <a:solidFill>
                <a:srgbClr val="C0000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6038" y="2132856"/>
            <a:ext cx="6811568"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93445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p:txBody>
          <a:bodyPr/>
          <a:lstStyle/>
          <a:p>
            <a:r>
              <a:rPr lang="en-GB" dirty="0" smtClean="0"/>
              <a:t>Trends in food-waste reducing behaviours (% reporting all of the time or most of the time) and those understanding best-before dates </a:t>
            </a:r>
            <a:r>
              <a:rPr lang="en-GB" sz="1050" dirty="0" smtClean="0"/>
              <a:t>(note that y-axis does not start at zero)</a:t>
            </a:r>
            <a:endParaRPr lang="en-GB" sz="1050" dirty="0"/>
          </a:p>
        </p:txBody>
      </p:sp>
      <p:pic>
        <p:nvPicPr>
          <p:cNvPr id="460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 y="1323975"/>
            <a:ext cx="8153400"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07465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ctr" eaLnBrk="1" hangingPunct="1"/>
            <a:r>
              <a:rPr lang="en-GB" altLang="en-US" sz="3200" b="1" dirty="0" smtClean="0">
                <a:solidFill>
                  <a:schemeClr val="tx1"/>
                </a:solidFill>
              </a:rPr>
              <a:t>City Campaign</a:t>
            </a:r>
            <a:endParaRPr lang="en-GB" altLang="en-US" sz="3200" b="1" dirty="0" smtClean="0"/>
          </a:p>
        </p:txBody>
      </p:sp>
      <p:sp>
        <p:nvSpPr>
          <p:cNvPr id="24579" name="Rectangle 3"/>
          <p:cNvSpPr>
            <a:spLocks noGrp="1" noChangeArrowheads="1"/>
          </p:cNvSpPr>
          <p:nvPr>
            <p:ph idx="1"/>
          </p:nvPr>
        </p:nvSpPr>
        <p:spPr>
          <a:xfrm>
            <a:off x="323528" y="2159000"/>
            <a:ext cx="8620447" cy="4498975"/>
          </a:xfrm>
        </p:spPr>
        <p:txBody>
          <a:bodyPr/>
          <a:lstStyle/>
          <a:p>
            <a:pPr lvl="2" eaLnBrk="1" hangingPunct="1">
              <a:defRPr/>
            </a:pPr>
            <a:r>
              <a:rPr lang="en-GB" altLang="en-US" sz="2800" dirty="0" smtClean="0"/>
              <a:t>Co-ordinated PR, Marketing, cascade training &amp; charity work</a:t>
            </a:r>
          </a:p>
          <a:p>
            <a:pPr lvl="2" eaLnBrk="1" hangingPunct="1">
              <a:defRPr/>
            </a:pPr>
            <a:r>
              <a:rPr lang="en-GB" altLang="en-US" sz="2800" dirty="0" smtClean="0"/>
              <a:t>6 month campaign in west London</a:t>
            </a:r>
            <a:endParaRPr lang="en-GB" altLang="en-US" sz="2800" dirty="0"/>
          </a:p>
          <a:p>
            <a:pPr lvl="2" eaLnBrk="1" hangingPunct="1">
              <a:defRPr/>
            </a:pPr>
            <a:r>
              <a:rPr lang="en-GB" altLang="en-US" sz="2800" dirty="0" smtClean="0"/>
              <a:t>Food </a:t>
            </a:r>
            <a:r>
              <a:rPr lang="en-GB" altLang="en-US" sz="2800" dirty="0"/>
              <a:t>waste </a:t>
            </a:r>
            <a:r>
              <a:rPr lang="en-GB" altLang="en-US" sz="2800" dirty="0" smtClean="0"/>
              <a:t>decreased by 15%</a:t>
            </a:r>
            <a:endParaRPr lang="en-GB" altLang="en-US" sz="2800" dirty="0"/>
          </a:p>
          <a:p>
            <a:pPr lvl="2" eaLnBrk="1" hangingPunct="1">
              <a:defRPr/>
            </a:pPr>
            <a:r>
              <a:rPr lang="en-GB" altLang="en-US" sz="2800" dirty="0" smtClean="0"/>
              <a:t>For every £1 spent up to £8 saved in avoided disposal costs</a:t>
            </a:r>
          </a:p>
          <a:p>
            <a:pPr marL="3175" lvl="2" indent="0" eaLnBrk="1" hangingPunct="1">
              <a:buNone/>
              <a:defRPr/>
            </a:pPr>
            <a:endParaRPr lang="en-GB" altLang="en-US" sz="2200" dirty="0"/>
          </a:p>
          <a:p>
            <a:pPr eaLnBrk="1" hangingPunct="1">
              <a:buFontTx/>
              <a:buChar char="•"/>
              <a:defRPr/>
            </a:pPr>
            <a:endParaRPr lang="en-GB" altLang="en-US" sz="2200" b="0" dirty="0" smtClean="0"/>
          </a:p>
          <a:p>
            <a:pPr eaLnBrk="1" hangingPunct="1">
              <a:buFontTx/>
              <a:buChar char="•"/>
              <a:defRPr/>
            </a:pPr>
            <a:endParaRPr lang="en-GB" altLang="en-US" sz="2200" b="0" dirty="0" smtClean="0"/>
          </a:p>
        </p:txBody>
      </p:sp>
      <p:pic>
        <p:nvPicPr>
          <p:cNvPr id="2253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3819" y="2708920"/>
            <a:ext cx="2800669"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464185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print">
            <a:biLevel thresh="75000"/>
            <a:extLst>
              <a:ext uri="{BEBA8EAE-BF5A-486C-A8C5-ECC9F3942E4B}">
                <a14:imgProps xmlns:a14="http://schemas.microsoft.com/office/drawing/2010/main">
                  <a14:imgLayer r:embed="rId3">
                    <a14:imgEffect>
                      <a14:sharpenSoften amount="28000"/>
                    </a14:imgEffect>
                  </a14:imgLayer>
                </a14:imgProps>
              </a:ext>
              <a:ext uri="{28A0092B-C50C-407E-A947-70E740481C1C}">
                <a14:useLocalDpi xmlns:a14="http://schemas.microsoft.com/office/drawing/2010/main" val="0"/>
              </a:ext>
            </a:extLst>
          </a:blip>
          <a:srcRect/>
          <a:stretch>
            <a:fillRect/>
          </a:stretch>
        </p:blipFill>
        <p:spPr>
          <a:xfrm>
            <a:off x="0" y="836712"/>
            <a:ext cx="9144000" cy="6021288"/>
          </a:xfrm>
          <a:prstGeom prst="rect">
            <a:avLst/>
          </a:prstGeom>
        </p:spPr>
      </p:pic>
      <p:sp>
        <p:nvSpPr>
          <p:cNvPr id="3" name="TextBox 2"/>
          <p:cNvSpPr txBox="1"/>
          <p:nvPr/>
        </p:nvSpPr>
        <p:spPr>
          <a:xfrm>
            <a:off x="0" y="908720"/>
            <a:ext cx="9144000" cy="2031325"/>
          </a:xfrm>
          <a:prstGeom prst="rect">
            <a:avLst/>
          </a:prstGeom>
          <a:solidFill>
            <a:srgbClr val="FFFFFF"/>
          </a:solidFill>
        </p:spPr>
        <p:txBody>
          <a:bodyPr wrap="square" rtlCol="0">
            <a:spAutoFit/>
          </a:bodyPr>
          <a:lstStyle/>
          <a:p>
            <a:pPr algn="ctr" fontAlgn="auto">
              <a:spcBef>
                <a:spcPts val="0"/>
              </a:spcBef>
              <a:spcAft>
                <a:spcPts val="0"/>
              </a:spcAft>
            </a:pPr>
            <a:r>
              <a:rPr lang="en-GB" sz="3600" dirty="0" smtClean="0">
                <a:solidFill>
                  <a:srgbClr val="0F2C5C"/>
                </a:solidFill>
                <a:latin typeface="Tahoma"/>
              </a:rPr>
              <a:t>Future?</a:t>
            </a:r>
          </a:p>
          <a:p>
            <a:pPr algn="ctr" fontAlgn="auto">
              <a:spcBef>
                <a:spcPts val="0"/>
              </a:spcBef>
              <a:spcAft>
                <a:spcPts val="0"/>
              </a:spcAft>
            </a:pPr>
            <a:endParaRPr lang="en-GB" dirty="0" smtClean="0">
              <a:solidFill>
                <a:srgbClr val="0F2C5C"/>
              </a:solidFill>
              <a:latin typeface="Tahoma"/>
            </a:endParaRPr>
          </a:p>
          <a:p>
            <a:pPr algn="ctr" fontAlgn="auto">
              <a:spcBef>
                <a:spcPts val="0"/>
              </a:spcBef>
              <a:spcAft>
                <a:spcPts val="0"/>
              </a:spcAft>
            </a:pPr>
            <a:endParaRPr lang="en-GB" dirty="0" smtClean="0">
              <a:solidFill>
                <a:srgbClr val="0F2C5C"/>
              </a:solidFill>
              <a:latin typeface="Tahoma"/>
            </a:endParaRPr>
          </a:p>
          <a:p>
            <a:pPr algn="ctr" fontAlgn="auto">
              <a:spcBef>
                <a:spcPts val="0"/>
              </a:spcBef>
              <a:spcAft>
                <a:spcPts val="0"/>
              </a:spcAft>
            </a:pPr>
            <a:endParaRPr lang="en-GB" dirty="0">
              <a:solidFill>
                <a:srgbClr val="0F2C5C"/>
              </a:solidFill>
              <a:latin typeface="Tahoma"/>
            </a:endParaRPr>
          </a:p>
          <a:p>
            <a:pPr fontAlgn="auto">
              <a:spcBef>
                <a:spcPts val="0"/>
              </a:spcBef>
              <a:spcAft>
                <a:spcPts val="0"/>
              </a:spcAft>
            </a:pPr>
            <a:endParaRPr lang="en-GB" dirty="0">
              <a:solidFill>
                <a:srgbClr val="0F2C5C"/>
              </a:solidFill>
              <a:latin typeface="Tahoma"/>
            </a:endParaRPr>
          </a:p>
          <a:p>
            <a:pPr fontAlgn="auto">
              <a:spcBef>
                <a:spcPts val="0"/>
              </a:spcBef>
              <a:spcAft>
                <a:spcPts val="0"/>
              </a:spcAft>
            </a:pPr>
            <a:endParaRPr lang="en-GB" dirty="0">
              <a:solidFill>
                <a:srgbClr val="0F2C5C"/>
              </a:solidFill>
              <a:latin typeface="Tahoma"/>
            </a:endParaRPr>
          </a:p>
        </p:txBody>
      </p:sp>
    </p:spTree>
    <p:extLst>
      <p:ext uri="{BB962C8B-B14F-4D97-AF65-F5344CB8AC3E}">
        <p14:creationId xmlns:p14="http://schemas.microsoft.com/office/powerpoint/2010/main" val="26568819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https://encrypted-tbn1.gstatic.com/images?q=tbn:ANd9GcSuvNFLZZXfPW6xYyZBaJjRliPC7v3HpRxT50jzxHeMK9Q_aM_If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625" y="3141663"/>
            <a:ext cx="25749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413" y="1196975"/>
            <a:ext cx="3825875" cy="54340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6750" y="1196975"/>
            <a:ext cx="2098675" cy="15097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7" name="Rectangle 2"/>
          <p:cNvSpPr>
            <a:spLocks noChangeArrowheads="1"/>
          </p:cNvSpPr>
          <p:nvPr/>
        </p:nvSpPr>
        <p:spPr bwMode="auto">
          <a:xfrm>
            <a:off x="4365625" y="5876925"/>
            <a:ext cx="4749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fontAlgn="auto" hangingPunct="1">
              <a:spcBef>
                <a:spcPts val="0"/>
              </a:spcBef>
              <a:spcAft>
                <a:spcPts val="0"/>
              </a:spcAft>
            </a:pPr>
            <a:r>
              <a:rPr lang="en-GB" altLang="en-US" dirty="0">
                <a:solidFill>
                  <a:srgbClr val="0F2C5C"/>
                </a:solidFill>
              </a:rPr>
              <a:t>FUSIONS has 21 project partners from 13 different countries. </a:t>
            </a:r>
          </a:p>
        </p:txBody>
      </p:sp>
    </p:spTree>
    <p:extLst>
      <p:ext uri="{BB962C8B-B14F-4D97-AF65-F5344CB8AC3E}">
        <p14:creationId xmlns:p14="http://schemas.microsoft.com/office/powerpoint/2010/main" val="23717181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4932" y="-19721"/>
            <a:ext cx="9197752" cy="9197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23761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189958" cy="6896713"/>
          </a:xfrm>
          <a:prstGeom prst="rect">
            <a:avLst/>
          </a:prstGeom>
        </p:spPr>
      </p:pic>
      <p:sp>
        <p:nvSpPr>
          <p:cNvPr id="4" name="Title 3"/>
          <p:cNvSpPr txBox="1">
            <a:spLocks/>
          </p:cNvSpPr>
          <p:nvPr/>
        </p:nvSpPr>
        <p:spPr bwMode="auto">
          <a:xfrm>
            <a:off x="583865" y="15280"/>
            <a:ext cx="794439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r" rtl="0" eaLnBrk="0" fontAlgn="base" hangingPunct="0">
              <a:spcBef>
                <a:spcPct val="0"/>
              </a:spcBef>
              <a:spcAft>
                <a:spcPct val="0"/>
              </a:spcAft>
              <a:defRPr sz="3100">
                <a:solidFill>
                  <a:schemeClr val="tx2"/>
                </a:solidFill>
                <a:latin typeface="+mj-lt"/>
                <a:ea typeface="+mj-ea"/>
                <a:cs typeface="+mj-cs"/>
              </a:defRPr>
            </a:lvl1pPr>
            <a:lvl2pPr algn="r" rtl="0" eaLnBrk="0" fontAlgn="base" hangingPunct="0">
              <a:spcBef>
                <a:spcPct val="0"/>
              </a:spcBef>
              <a:spcAft>
                <a:spcPct val="0"/>
              </a:spcAft>
              <a:defRPr sz="3100">
                <a:solidFill>
                  <a:schemeClr val="tx2"/>
                </a:solidFill>
                <a:latin typeface="Tahoma" pitchFamily="34" charset="0"/>
              </a:defRPr>
            </a:lvl2pPr>
            <a:lvl3pPr algn="r" rtl="0" eaLnBrk="0" fontAlgn="base" hangingPunct="0">
              <a:spcBef>
                <a:spcPct val="0"/>
              </a:spcBef>
              <a:spcAft>
                <a:spcPct val="0"/>
              </a:spcAft>
              <a:defRPr sz="3100">
                <a:solidFill>
                  <a:schemeClr val="tx2"/>
                </a:solidFill>
                <a:latin typeface="Tahoma" pitchFamily="34" charset="0"/>
              </a:defRPr>
            </a:lvl3pPr>
            <a:lvl4pPr algn="r" rtl="0" eaLnBrk="0" fontAlgn="base" hangingPunct="0">
              <a:spcBef>
                <a:spcPct val="0"/>
              </a:spcBef>
              <a:spcAft>
                <a:spcPct val="0"/>
              </a:spcAft>
              <a:defRPr sz="3100">
                <a:solidFill>
                  <a:schemeClr val="tx2"/>
                </a:solidFill>
                <a:latin typeface="Tahoma" pitchFamily="34" charset="0"/>
              </a:defRPr>
            </a:lvl4pPr>
            <a:lvl5pPr algn="r" rtl="0" eaLnBrk="0" fontAlgn="base" hangingPunct="0">
              <a:spcBef>
                <a:spcPct val="0"/>
              </a:spcBef>
              <a:spcAft>
                <a:spcPct val="0"/>
              </a:spcAft>
              <a:defRPr sz="3100">
                <a:solidFill>
                  <a:schemeClr val="tx2"/>
                </a:solidFill>
                <a:latin typeface="Tahoma" pitchFamily="34" charset="0"/>
              </a:defRPr>
            </a:lvl5pPr>
            <a:lvl6pPr marL="478908" algn="r" rtl="0" fontAlgn="base">
              <a:spcBef>
                <a:spcPct val="0"/>
              </a:spcBef>
              <a:spcAft>
                <a:spcPct val="0"/>
              </a:spcAft>
              <a:defRPr sz="3100">
                <a:solidFill>
                  <a:schemeClr val="tx2"/>
                </a:solidFill>
                <a:latin typeface="Tahoma" pitchFamily="34" charset="0"/>
              </a:defRPr>
            </a:lvl6pPr>
            <a:lvl7pPr marL="957816" algn="r" rtl="0" fontAlgn="base">
              <a:spcBef>
                <a:spcPct val="0"/>
              </a:spcBef>
              <a:spcAft>
                <a:spcPct val="0"/>
              </a:spcAft>
              <a:defRPr sz="3100">
                <a:solidFill>
                  <a:schemeClr val="tx2"/>
                </a:solidFill>
                <a:latin typeface="Tahoma" pitchFamily="34" charset="0"/>
              </a:defRPr>
            </a:lvl7pPr>
            <a:lvl8pPr marL="1436724" algn="r" rtl="0" fontAlgn="base">
              <a:spcBef>
                <a:spcPct val="0"/>
              </a:spcBef>
              <a:spcAft>
                <a:spcPct val="0"/>
              </a:spcAft>
              <a:defRPr sz="3100">
                <a:solidFill>
                  <a:schemeClr val="tx2"/>
                </a:solidFill>
                <a:latin typeface="Tahoma" pitchFamily="34" charset="0"/>
              </a:defRPr>
            </a:lvl8pPr>
            <a:lvl9pPr marL="1915631" algn="r" rtl="0" fontAlgn="base">
              <a:spcBef>
                <a:spcPct val="0"/>
              </a:spcBef>
              <a:spcAft>
                <a:spcPct val="0"/>
              </a:spcAft>
              <a:defRPr sz="3100">
                <a:solidFill>
                  <a:schemeClr val="tx2"/>
                </a:solidFill>
                <a:latin typeface="Tahoma" pitchFamily="34" charset="0"/>
              </a:defRPr>
            </a:lvl9pPr>
          </a:lstStyle>
          <a:p>
            <a:pPr algn="ctr"/>
            <a:endParaRPr lang="en-GB" b="1" kern="0" dirty="0">
              <a:solidFill>
                <a:srgbClr val="FFFFFF"/>
              </a:solidFill>
            </a:endParaRPr>
          </a:p>
        </p:txBody>
      </p:sp>
    </p:spTree>
    <p:extLst>
      <p:ext uri="{BB962C8B-B14F-4D97-AF65-F5344CB8AC3E}">
        <p14:creationId xmlns:p14="http://schemas.microsoft.com/office/powerpoint/2010/main" val="32880504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GB" b="1" dirty="0" smtClean="0"/>
              <a:t>Conclusions</a:t>
            </a:r>
          </a:p>
        </p:txBody>
      </p:sp>
      <p:sp>
        <p:nvSpPr>
          <p:cNvPr id="35843" name="Content Placeholder 2"/>
          <p:cNvSpPr>
            <a:spLocks noGrp="1"/>
          </p:cNvSpPr>
          <p:nvPr>
            <p:ph idx="1"/>
          </p:nvPr>
        </p:nvSpPr>
        <p:spPr/>
        <p:txBody>
          <a:bodyPr/>
          <a:lstStyle/>
          <a:p>
            <a:pPr marL="457200" indent="-457200">
              <a:buFont typeface="Wingdings" panose="05000000000000000000" pitchFamily="2" charset="2"/>
              <a:buChar char="§"/>
            </a:pPr>
            <a:r>
              <a:rPr lang="en-GB" sz="2800" b="0" dirty="0" smtClean="0"/>
              <a:t>Significant opportunity &amp; challenges</a:t>
            </a:r>
          </a:p>
          <a:p>
            <a:pPr marL="457200" indent="-457200">
              <a:buFont typeface="Wingdings" panose="05000000000000000000" pitchFamily="2" charset="2"/>
              <a:buChar char="§"/>
            </a:pPr>
            <a:endParaRPr lang="en-GB" sz="1500" b="0" dirty="0"/>
          </a:p>
          <a:p>
            <a:pPr marL="457200" indent="-457200">
              <a:buFont typeface="Wingdings" panose="05000000000000000000" pitchFamily="2" charset="2"/>
              <a:buChar char="§"/>
            </a:pPr>
            <a:r>
              <a:rPr lang="en-GB" sz="2800" b="0" dirty="0" smtClean="0"/>
              <a:t>Key Features:</a:t>
            </a:r>
          </a:p>
          <a:p>
            <a:pPr marL="971550" lvl="4" indent="-457200">
              <a:buFont typeface="Wingdings" panose="05000000000000000000" pitchFamily="2" charset="2"/>
              <a:buChar char="§"/>
            </a:pPr>
            <a:r>
              <a:rPr lang="en-GB" sz="2800" b="0" dirty="0" smtClean="0"/>
              <a:t>Clear Strategy</a:t>
            </a:r>
          </a:p>
          <a:p>
            <a:pPr marL="457200" indent="-457200">
              <a:buFont typeface="Wingdings" panose="05000000000000000000" pitchFamily="2" charset="2"/>
              <a:buChar char="§"/>
            </a:pPr>
            <a:endParaRPr lang="en-GB" sz="1500" b="0" dirty="0" smtClean="0"/>
          </a:p>
          <a:p>
            <a:pPr marL="971550" lvl="4" indent="-457200">
              <a:buFont typeface="Wingdings" panose="05000000000000000000" pitchFamily="2" charset="2"/>
              <a:buChar char="§"/>
            </a:pPr>
            <a:r>
              <a:rPr lang="en-GB" sz="2800" b="0" dirty="0" smtClean="0"/>
              <a:t>Build Partnerships</a:t>
            </a:r>
          </a:p>
          <a:p>
            <a:pPr marL="457200" indent="-457200">
              <a:buFont typeface="Wingdings" panose="05000000000000000000" pitchFamily="2" charset="2"/>
              <a:buChar char="§"/>
            </a:pPr>
            <a:endParaRPr lang="en-GB" sz="1500" b="0" dirty="0" smtClean="0"/>
          </a:p>
          <a:p>
            <a:pPr marL="971550" lvl="4" indent="-457200">
              <a:buFont typeface="Wingdings" panose="05000000000000000000" pitchFamily="2" charset="2"/>
              <a:buChar char="§"/>
            </a:pPr>
            <a:r>
              <a:rPr lang="en-GB" sz="2800" b="0" dirty="0" smtClean="0"/>
              <a:t>Measure Impact </a:t>
            </a:r>
          </a:p>
          <a:p>
            <a:pPr marL="457200" indent="-457200">
              <a:buFont typeface="Wingdings" panose="05000000000000000000" pitchFamily="2" charset="2"/>
              <a:buChar char="§"/>
            </a:pPr>
            <a:endParaRPr lang="en-GB" sz="1500" b="0" dirty="0" smtClean="0"/>
          </a:p>
          <a:p>
            <a:pPr marL="457200" indent="-457200">
              <a:buFont typeface="Wingdings" panose="05000000000000000000" pitchFamily="2" charset="2"/>
              <a:buChar char="§"/>
            </a:pPr>
            <a:endParaRPr lang="en-GB" sz="1500" b="0" dirty="0" smtClean="0"/>
          </a:p>
          <a:p>
            <a:pPr marL="457200" indent="-457200">
              <a:buFont typeface="Wingdings" panose="05000000000000000000" pitchFamily="2" charset="2"/>
              <a:buChar char="§"/>
            </a:pPr>
            <a:r>
              <a:rPr lang="en-GB" sz="2800" b="0" dirty="0" smtClean="0"/>
              <a:t>Potentially replicable</a:t>
            </a:r>
          </a:p>
          <a:p>
            <a:pPr marL="457200" indent="-457200">
              <a:buFont typeface="Wingdings" panose="05000000000000000000" pitchFamily="2" charset="2"/>
              <a:buChar char="§"/>
            </a:pPr>
            <a:endParaRPr lang="en-GB" sz="1500" b="0" dirty="0"/>
          </a:p>
          <a:p>
            <a:pPr marL="685800" lvl="3" indent="-457200">
              <a:buFont typeface="Wingdings" pitchFamily="2" charset="2"/>
              <a:buChar char="§"/>
            </a:pPr>
            <a:endParaRPr lang="en-GB" dirty="0" smtClean="0"/>
          </a:p>
          <a:p>
            <a:pPr marL="457200" indent="-457200">
              <a:buFont typeface="Wingdings" pitchFamily="2" charset="2"/>
              <a:buChar char="§"/>
            </a:pPr>
            <a:endParaRPr lang="en-GB" b="0" dirty="0" smtClean="0"/>
          </a:p>
          <a:p>
            <a:pPr marL="457200" indent="-457200">
              <a:buFont typeface="Wingdings" pitchFamily="2" charset="2"/>
              <a:buChar char="§"/>
            </a:pPr>
            <a:endParaRPr lang="en-GB" b="0" dirty="0" smtClean="0"/>
          </a:p>
        </p:txBody>
      </p:sp>
    </p:spTree>
    <p:extLst>
      <p:ext uri="{BB962C8B-B14F-4D97-AF65-F5344CB8AC3E}">
        <p14:creationId xmlns:p14="http://schemas.microsoft.com/office/powerpoint/2010/main" val="15112140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2581" y="1073177"/>
            <a:ext cx="7200800" cy="4385816"/>
          </a:xfrm>
          <a:prstGeom prst="rect">
            <a:avLst/>
          </a:prstGeom>
        </p:spPr>
        <p:txBody>
          <a:bodyPr wrap="square">
            <a:spAutoFit/>
          </a:bodyPr>
          <a:lstStyle/>
          <a:p>
            <a:pPr fontAlgn="auto">
              <a:spcBef>
                <a:spcPts val="0"/>
              </a:spcBef>
              <a:spcAft>
                <a:spcPts val="0"/>
              </a:spcAft>
            </a:pPr>
            <a:r>
              <a:rPr lang="en-GB" sz="3300" b="1" i="1" dirty="0" smtClean="0">
                <a:solidFill>
                  <a:srgbClr val="0F2C5C"/>
                </a:solidFill>
                <a:latin typeface="Tahoma"/>
              </a:rPr>
              <a:t>For more information:</a:t>
            </a:r>
          </a:p>
          <a:p>
            <a:pPr fontAlgn="auto">
              <a:spcBef>
                <a:spcPts val="0"/>
              </a:spcBef>
              <a:spcAft>
                <a:spcPts val="0"/>
              </a:spcAft>
            </a:pPr>
            <a:endParaRPr lang="en-GB" sz="3300" i="1" dirty="0" smtClean="0">
              <a:solidFill>
                <a:srgbClr val="0F2C5C"/>
              </a:solidFill>
              <a:latin typeface="Tahoma"/>
            </a:endParaRPr>
          </a:p>
          <a:p>
            <a:pPr marL="457200" indent="-457200" fontAlgn="auto">
              <a:spcBef>
                <a:spcPts val="0"/>
              </a:spcBef>
              <a:spcAft>
                <a:spcPts val="0"/>
              </a:spcAft>
              <a:buFont typeface="Wingdings" panose="05000000000000000000" pitchFamily="2" charset="2"/>
              <a:buChar char="§"/>
            </a:pPr>
            <a:r>
              <a:rPr lang="en-GB" sz="3300" i="1" dirty="0" smtClean="0">
                <a:solidFill>
                  <a:srgbClr val="0F2C5C"/>
                </a:solidFill>
                <a:latin typeface="Tahoma"/>
                <a:hlinkClick r:id="rId3"/>
              </a:rPr>
              <a:t>www.wrap.org.uk</a:t>
            </a:r>
            <a:endParaRPr lang="en-GB" sz="3300" i="1" dirty="0" smtClean="0">
              <a:solidFill>
                <a:srgbClr val="0F2C5C"/>
              </a:solidFill>
              <a:latin typeface="Tahoma"/>
            </a:endParaRPr>
          </a:p>
          <a:p>
            <a:pPr marL="457200" indent="-457200" fontAlgn="auto">
              <a:spcBef>
                <a:spcPts val="0"/>
              </a:spcBef>
              <a:spcAft>
                <a:spcPts val="0"/>
              </a:spcAft>
              <a:buFont typeface="Wingdings" panose="05000000000000000000" pitchFamily="2" charset="2"/>
              <a:buChar char="§"/>
            </a:pPr>
            <a:r>
              <a:rPr lang="en-GB" sz="3300" i="1" dirty="0" smtClean="0">
                <a:solidFill>
                  <a:srgbClr val="0F2C5C"/>
                </a:solidFill>
                <a:latin typeface="Tahoma"/>
                <a:hlinkClick r:id="rId4"/>
              </a:rPr>
              <a:t>www.lovefoodhatewaste.com</a:t>
            </a:r>
            <a:endParaRPr lang="en-GB" sz="3300" i="1" dirty="0" smtClean="0">
              <a:solidFill>
                <a:srgbClr val="0F2C5C"/>
              </a:solidFill>
              <a:latin typeface="Tahoma"/>
            </a:endParaRPr>
          </a:p>
          <a:p>
            <a:pPr marL="457200" indent="-457200" fontAlgn="auto">
              <a:spcBef>
                <a:spcPts val="0"/>
              </a:spcBef>
              <a:spcAft>
                <a:spcPts val="0"/>
              </a:spcAft>
              <a:buFont typeface="Wingdings" panose="05000000000000000000" pitchFamily="2" charset="2"/>
              <a:buChar char="§"/>
            </a:pPr>
            <a:r>
              <a:rPr lang="en-GB" sz="3300" i="1" u="sng" dirty="0" smtClean="0">
                <a:solidFill>
                  <a:srgbClr val="0F2C5C"/>
                </a:solidFill>
                <a:latin typeface="Tahoma"/>
              </a:rPr>
              <a:t>www.eu-fusions.org</a:t>
            </a:r>
          </a:p>
          <a:p>
            <a:pPr marL="457200" indent="-457200" fontAlgn="auto">
              <a:spcBef>
                <a:spcPts val="0"/>
              </a:spcBef>
              <a:spcAft>
                <a:spcPts val="0"/>
              </a:spcAft>
              <a:buFont typeface="Wingdings" panose="05000000000000000000" pitchFamily="2" charset="2"/>
              <a:buChar char="§"/>
            </a:pPr>
            <a:endParaRPr lang="en-GB" sz="3300" i="1" dirty="0" smtClean="0">
              <a:solidFill>
                <a:srgbClr val="0F2C5C"/>
              </a:solidFill>
              <a:latin typeface="Tahoma"/>
            </a:endParaRPr>
          </a:p>
          <a:p>
            <a:pPr marL="457200" indent="-457200" fontAlgn="auto">
              <a:spcBef>
                <a:spcPts val="0"/>
              </a:spcBef>
              <a:spcAft>
                <a:spcPts val="0"/>
              </a:spcAft>
              <a:buFont typeface="Wingdings" panose="05000000000000000000" pitchFamily="2" charset="2"/>
              <a:buChar char="§"/>
            </a:pPr>
            <a:r>
              <a:rPr lang="en-GB" sz="3300" i="1" dirty="0" smtClean="0">
                <a:solidFill>
                  <a:srgbClr val="0F2C5C"/>
                </a:solidFill>
                <a:latin typeface="Tahoma"/>
              </a:rPr>
              <a:t>Richard.Swannell@wrap.org.uk</a:t>
            </a:r>
            <a:endParaRPr lang="en-GB" sz="3300" dirty="0" smtClean="0">
              <a:solidFill>
                <a:srgbClr val="0F2C5C"/>
              </a:solidFill>
              <a:latin typeface="Tahoma"/>
            </a:endParaRPr>
          </a:p>
          <a:p>
            <a:pPr marL="685800" indent="-685800" fontAlgn="auto">
              <a:spcBef>
                <a:spcPts val="0"/>
              </a:spcBef>
              <a:spcAft>
                <a:spcPts val="0"/>
              </a:spcAft>
              <a:buFont typeface="Wingdings" panose="05000000000000000000" pitchFamily="2" charset="2"/>
              <a:buChar char="§"/>
            </a:pPr>
            <a:endParaRPr lang="en-GB" sz="4800" dirty="0" smtClean="0">
              <a:solidFill>
                <a:srgbClr val="969696">
                  <a:lumMod val="20000"/>
                  <a:lumOff val="80000"/>
                </a:srgbClr>
              </a:solidFill>
              <a:latin typeface="Tahoma"/>
            </a:endParaRPr>
          </a:p>
        </p:txBody>
      </p:sp>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5393743"/>
            <a:ext cx="1257300" cy="1113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http://www2.wrap.org.uk/images/hi_res/24616_CC2_brand_logo___Dec_20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22881" y="5393743"/>
            <a:ext cx="1800200" cy="111765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www.eu-fusions.org/images/logo_fusion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5702" y="5387348"/>
            <a:ext cx="1579172" cy="1112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0709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pple.png"/>
          <p:cNvPicPr>
            <a:picLocks noChangeAspect="1"/>
          </p:cNvPicPr>
          <p:nvPr/>
        </p:nvPicPr>
        <p:blipFill>
          <a:blip r:embed="rId3" cstate="print"/>
          <a:srcRect l="3448" t="3011"/>
          <a:stretch>
            <a:fillRect/>
          </a:stretch>
        </p:blipFill>
        <p:spPr>
          <a:xfrm>
            <a:off x="1447800" y="1584222"/>
            <a:ext cx="2001118" cy="2301978"/>
          </a:xfrm>
          <a:prstGeom prst="rect">
            <a:avLst/>
          </a:prstGeom>
        </p:spPr>
      </p:pic>
      <p:sp>
        <p:nvSpPr>
          <p:cNvPr id="2" name="Title 1"/>
          <p:cNvSpPr>
            <a:spLocks noGrp="1"/>
          </p:cNvSpPr>
          <p:nvPr>
            <p:ph type="title"/>
          </p:nvPr>
        </p:nvSpPr>
        <p:spPr/>
        <p:txBody>
          <a:bodyPr>
            <a:normAutofit/>
          </a:bodyPr>
          <a:lstStyle/>
          <a:p>
            <a:r>
              <a:rPr lang="en-US" sz="4800" b="1" dirty="0" smtClean="0">
                <a:solidFill>
                  <a:schemeClr val="bg1"/>
                </a:solidFill>
              </a:rPr>
              <a:t>Questions?</a:t>
            </a:r>
            <a:endParaRPr lang="en-US" sz="4800" b="1" dirty="0">
              <a:solidFill>
                <a:schemeClr val="bg1"/>
              </a:solidFill>
            </a:endParaRPr>
          </a:p>
        </p:txBody>
      </p:sp>
      <p:sp>
        <p:nvSpPr>
          <p:cNvPr id="3" name="Content Placeholder 2"/>
          <p:cNvSpPr>
            <a:spLocks noGrp="1"/>
          </p:cNvSpPr>
          <p:nvPr>
            <p:ph idx="1"/>
          </p:nvPr>
        </p:nvSpPr>
        <p:spPr>
          <a:xfrm>
            <a:off x="152400" y="1684468"/>
            <a:ext cx="8763000" cy="4640132"/>
          </a:xfrm>
        </p:spPr>
        <p:txBody>
          <a:bodyPr>
            <a:normAutofit fontScale="92500" lnSpcReduction="20000"/>
          </a:bodyPr>
          <a:lstStyle/>
          <a:p>
            <a:pPr algn="r">
              <a:buNone/>
            </a:pPr>
            <a:endParaRPr lang="en-US" sz="2800" b="1" dirty="0" smtClean="0"/>
          </a:p>
          <a:p>
            <a:pPr algn="r">
              <a:buNone/>
            </a:pPr>
            <a:r>
              <a:rPr lang="en-US" sz="2800" b="1" u="sng" dirty="0" smtClean="0">
                <a:solidFill>
                  <a:srgbClr val="0070C0"/>
                </a:solidFill>
                <a:hlinkClick r:id="rId4"/>
              </a:rPr>
              <a:t>Zanolli.Ashley@epa.gov</a:t>
            </a:r>
            <a:endParaRPr lang="en-US" sz="2800" b="1" u="sng" dirty="0" smtClean="0">
              <a:solidFill>
                <a:srgbClr val="0070C0"/>
              </a:solidFill>
            </a:endParaRPr>
          </a:p>
          <a:p>
            <a:pPr algn="r">
              <a:buNone/>
            </a:pPr>
            <a:r>
              <a:rPr lang="en-US" sz="2800" b="1" dirty="0"/>
              <a:t>(206) 553-4425</a:t>
            </a:r>
          </a:p>
          <a:p>
            <a:pPr algn="r">
              <a:buNone/>
            </a:pPr>
            <a:r>
              <a:rPr lang="en-US" sz="2800" b="1" u="sng" dirty="0" smtClean="0">
                <a:solidFill>
                  <a:srgbClr val="0070C0"/>
                </a:solidFill>
              </a:rPr>
              <a:t>  </a:t>
            </a:r>
            <a:endParaRPr lang="en-US" sz="2000" u="sng" dirty="0" smtClean="0">
              <a:hlinkClick r:id="rId5"/>
            </a:endParaRPr>
          </a:p>
          <a:p>
            <a:pPr>
              <a:buNone/>
            </a:pPr>
            <a:endParaRPr lang="en-US" sz="1800" dirty="0" smtClean="0"/>
          </a:p>
          <a:p>
            <a:pPr>
              <a:buNone/>
            </a:pPr>
            <a:endParaRPr lang="en-US" sz="2400" dirty="0" smtClean="0"/>
          </a:p>
          <a:p>
            <a:pPr>
              <a:spcAft>
                <a:spcPts val="1800"/>
              </a:spcAft>
              <a:buNone/>
            </a:pPr>
            <a:r>
              <a:rPr lang="en-US" sz="2400" b="1" dirty="0" smtClean="0"/>
              <a:t>How to join EPA’s Food Recovery Challenge: </a:t>
            </a:r>
            <a:r>
              <a:rPr lang="en-US" sz="2400" dirty="0" smtClean="0">
                <a:hlinkClick r:id="rId6"/>
              </a:rPr>
              <a:t>www.epa.gov/smm/foodrecovery</a:t>
            </a:r>
            <a:r>
              <a:rPr lang="en-US" sz="2400" dirty="0" smtClean="0"/>
              <a:t> </a:t>
            </a:r>
            <a:endParaRPr lang="en-US" sz="1300" dirty="0" smtClean="0"/>
          </a:p>
          <a:p>
            <a:pPr>
              <a:spcAft>
                <a:spcPts val="1800"/>
              </a:spcAft>
              <a:buNone/>
            </a:pPr>
            <a:r>
              <a:rPr lang="en-US" sz="2400" b="1" dirty="0" smtClean="0"/>
              <a:t>West Coast Climate Forum website: </a:t>
            </a:r>
            <a:r>
              <a:rPr lang="en-US" sz="2400" dirty="0" smtClean="0">
                <a:hlinkClick r:id="rId7"/>
              </a:rPr>
              <a:t>www.westcoastclimateforum.com/food</a:t>
            </a:r>
            <a:r>
              <a:rPr lang="en-US" sz="2400" u="sng" dirty="0" smtClean="0">
                <a:solidFill>
                  <a:srgbClr val="C00000"/>
                </a:solidFill>
              </a:rPr>
              <a:t> </a:t>
            </a:r>
            <a:endParaRPr lang="en-US" sz="2400" b="1" dirty="0" smtClean="0"/>
          </a:p>
          <a:p>
            <a:pPr>
              <a:spcAft>
                <a:spcPts val="1800"/>
              </a:spcAft>
              <a:buNone/>
            </a:pPr>
            <a:r>
              <a:rPr lang="en-US" sz="2400" b="1" dirty="0" smtClean="0"/>
              <a:t>To be notified when the Food: Too Good to Waste Toolkit</a:t>
            </a:r>
            <a:r>
              <a:rPr lang="en-US" sz="2400" b="1" dirty="0"/>
              <a:t> </a:t>
            </a:r>
            <a:r>
              <a:rPr lang="en-US" sz="2400" b="1" dirty="0" smtClean="0"/>
              <a:t>is ready </a:t>
            </a:r>
            <a:br>
              <a:rPr lang="en-US" sz="2400" b="1" dirty="0" smtClean="0"/>
            </a:br>
            <a:r>
              <a:rPr lang="en-US" sz="2400" b="1" dirty="0" smtClean="0"/>
              <a:t>for public use, please email </a:t>
            </a:r>
            <a:r>
              <a:rPr lang="en-US" sz="2400" dirty="0" smtClean="0">
                <a:hlinkClick r:id="rId8"/>
              </a:rPr>
              <a:t>westcoastforum@epa.gov</a:t>
            </a:r>
            <a:endParaRPr lang="en-US" sz="1300" dirty="0" smtClean="0"/>
          </a:p>
        </p:txBody>
      </p:sp>
      <p:pic>
        <p:nvPicPr>
          <p:cNvPr id="5" name="Picture 2"/>
          <p:cNvPicPr>
            <a:picLocks noChangeAspect="1" noChangeArrowheads="1"/>
          </p:cNvPicPr>
          <p:nvPr/>
        </p:nvPicPr>
        <p:blipFill>
          <a:blip r:embed="rId9" cstate="print"/>
          <a:srcRect/>
          <a:stretch>
            <a:fillRect/>
          </a:stretch>
        </p:blipFill>
        <p:spPr bwMode="auto">
          <a:xfrm>
            <a:off x="8001000" y="5410200"/>
            <a:ext cx="1066800" cy="1376143"/>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Content Placeholder 1"/>
          <p:cNvSpPr txBox="1">
            <a:spLocks/>
          </p:cNvSpPr>
          <p:nvPr/>
        </p:nvSpPr>
        <p:spPr bwMode="auto">
          <a:xfrm>
            <a:off x="228600" y="4800600"/>
            <a:ext cx="8763000" cy="2209800"/>
          </a:xfrm>
          <a:prstGeom prst="rect">
            <a:avLst/>
          </a:prstGeom>
          <a:noFill/>
          <a:ln w="9525">
            <a:noFill/>
            <a:miter lim="800000"/>
            <a:headEnd/>
            <a:tailEnd/>
          </a:ln>
        </p:spPr>
        <p:txBody>
          <a:bodyPr/>
          <a:lstStyle/>
          <a:p>
            <a:pPr marL="273050" indent="-273050" algn="ctr" fontAlgn="auto">
              <a:spcBef>
                <a:spcPts val="600"/>
              </a:spcBef>
              <a:spcAft>
                <a:spcPts val="0"/>
              </a:spcAft>
              <a:buClr>
                <a:srgbClr val="1F497D"/>
              </a:buClr>
              <a:buSzPct val="73000"/>
            </a:pPr>
            <a:r>
              <a:rPr lang="en-US" sz="2600" b="1" dirty="0" smtClean="0">
                <a:solidFill>
                  <a:prstClr val="black"/>
                </a:solidFill>
                <a:ea typeface="Calibri" pitchFamily="34" charset="0"/>
                <a:cs typeface="Calibri" pitchFamily="34" charset="0"/>
              </a:rPr>
              <a:t>Ashley Zanolli</a:t>
            </a:r>
          </a:p>
          <a:p>
            <a:pPr marL="273050" indent="-273050" algn="ctr" fontAlgn="auto">
              <a:spcBef>
                <a:spcPts val="600"/>
              </a:spcBef>
              <a:spcAft>
                <a:spcPts val="0"/>
              </a:spcAft>
              <a:buClr>
                <a:srgbClr val="1F497D"/>
              </a:buClr>
              <a:buSzPct val="73000"/>
            </a:pPr>
            <a:r>
              <a:rPr lang="en-US" sz="2600" b="1" dirty="0" smtClean="0">
                <a:solidFill>
                  <a:prstClr val="black"/>
                </a:solidFill>
                <a:ea typeface="Calibri" pitchFamily="34" charset="0"/>
                <a:cs typeface="Calibri" pitchFamily="34" charset="0"/>
              </a:rPr>
              <a:t>FMI/GMA Global Sustainability Summit</a:t>
            </a:r>
            <a:endParaRPr lang="en-US" sz="2600" b="1" dirty="0">
              <a:solidFill>
                <a:prstClr val="black"/>
              </a:solidFill>
              <a:ea typeface="Calibri" pitchFamily="34" charset="0"/>
              <a:cs typeface="Calibri" pitchFamily="34" charset="0"/>
            </a:endParaRPr>
          </a:p>
          <a:p>
            <a:pPr marL="273050" indent="-273050" algn="ctr" fontAlgn="auto">
              <a:spcBef>
                <a:spcPts val="600"/>
              </a:spcBef>
              <a:spcAft>
                <a:spcPts val="0"/>
              </a:spcAft>
              <a:buClr>
                <a:srgbClr val="1F497D"/>
              </a:buClr>
              <a:buSzPct val="73000"/>
            </a:pPr>
            <a:r>
              <a:rPr lang="en-US" sz="2600" b="1" dirty="0" smtClean="0">
                <a:solidFill>
                  <a:prstClr val="black"/>
                </a:solidFill>
                <a:ea typeface="Calibri" pitchFamily="34" charset="0"/>
                <a:cs typeface="Calibri" pitchFamily="34" charset="0"/>
              </a:rPr>
              <a:t>August 14, 2014 </a:t>
            </a:r>
            <a:endParaRPr lang="en-US" sz="2600" b="1" dirty="0">
              <a:solidFill>
                <a:prstClr val="black"/>
              </a:solidFill>
              <a:ea typeface="Calibri" pitchFamily="34" charset="0"/>
              <a:cs typeface="Calibri" pitchFamily="34" charset="0"/>
            </a:endParaRPr>
          </a:p>
        </p:txBody>
      </p:sp>
      <p:pic>
        <p:nvPicPr>
          <p:cNvPr id="17" name="Picture 2" descr="carrots,eggplants,farmers markets,foods,Fotolia,fresh,harvests,nutrition,produce,selling stands,tomatoes,turnips,variety,vegetables,zucchinis"/>
          <p:cNvPicPr>
            <a:picLocks noChangeAspect="1" noChangeArrowheads="1"/>
          </p:cNvPicPr>
          <p:nvPr/>
        </p:nvPicPr>
        <p:blipFill>
          <a:blip r:embed="rId3" cstate="print"/>
          <a:srcRect t="17231" r="4000" b="16308"/>
          <a:stretch>
            <a:fillRect/>
          </a:stretch>
        </p:blipFill>
        <p:spPr bwMode="auto">
          <a:xfrm>
            <a:off x="0" y="0"/>
            <a:ext cx="2245360" cy="1554480"/>
          </a:xfrm>
          <a:prstGeom prst="rect">
            <a:avLst/>
          </a:prstGeom>
          <a:ln>
            <a:noFill/>
          </a:ln>
          <a:effectLst>
            <a:softEdge rad="112500"/>
          </a:effectLst>
        </p:spPr>
      </p:pic>
      <p:pic>
        <p:nvPicPr>
          <p:cNvPr id="18" name="Picture 4" descr="African Americans,African descent,chopping,chops,cuts,cuttings,dices,dicing,food preparation,hands,lettuces,males,men,people,photographs,tomatoes,vegetables"/>
          <p:cNvPicPr>
            <a:picLocks noChangeAspect="1" noChangeArrowheads="1"/>
          </p:cNvPicPr>
          <p:nvPr/>
        </p:nvPicPr>
        <p:blipFill>
          <a:blip r:embed="rId4" cstate="print"/>
          <a:srcRect t="17231" r="4000" b="16308"/>
          <a:stretch>
            <a:fillRect/>
          </a:stretch>
        </p:blipFill>
        <p:spPr bwMode="auto">
          <a:xfrm>
            <a:off x="2286000" y="0"/>
            <a:ext cx="2245360" cy="1554480"/>
          </a:xfrm>
          <a:prstGeom prst="rect">
            <a:avLst/>
          </a:prstGeom>
          <a:ln>
            <a:noFill/>
          </a:ln>
          <a:effectLst>
            <a:softEdge rad="112500"/>
          </a:effectLst>
        </p:spPr>
      </p:pic>
      <p:pic>
        <p:nvPicPr>
          <p:cNvPr id="19" name="Picture 18" descr="food waste.JPG"/>
          <p:cNvPicPr>
            <a:picLocks noChangeAspect="1"/>
          </p:cNvPicPr>
          <p:nvPr/>
        </p:nvPicPr>
        <p:blipFill>
          <a:blip r:embed="rId5" cstate="print"/>
          <a:srcRect r="2846" b="7407"/>
          <a:stretch>
            <a:fillRect/>
          </a:stretch>
        </p:blipFill>
        <p:spPr>
          <a:xfrm>
            <a:off x="4612639" y="0"/>
            <a:ext cx="2245361" cy="1554480"/>
          </a:xfrm>
          <a:prstGeom prst="rect">
            <a:avLst/>
          </a:prstGeom>
          <a:ln>
            <a:noFill/>
          </a:ln>
          <a:effectLst>
            <a:softEdge rad="112500"/>
          </a:effectLst>
        </p:spPr>
      </p:pic>
      <p:pic>
        <p:nvPicPr>
          <p:cNvPr id="20" name="Picture 19" descr="Compost Hands.JPG"/>
          <p:cNvPicPr>
            <a:picLocks noChangeAspect="1"/>
          </p:cNvPicPr>
          <p:nvPr/>
        </p:nvPicPr>
        <p:blipFill>
          <a:blip r:embed="rId6" cstate="print"/>
          <a:srcRect t="14815"/>
          <a:stretch>
            <a:fillRect/>
          </a:stretch>
        </p:blipFill>
        <p:spPr>
          <a:xfrm>
            <a:off x="6904028" y="0"/>
            <a:ext cx="2239972" cy="1554480"/>
          </a:xfrm>
          <a:prstGeom prst="rect">
            <a:avLst/>
          </a:prstGeom>
          <a:ln>
            <a:noFill/>
          </a:ln>
          <a:effectLst>
            <a:softEdge rad="112500"/>
          </a:effectLst>
        </p:spPr>
      </p:pic>
      <p:sp>
        <p:nvSpPr>
          <p:cNvPr id="3" name="Title 2"/>
          <p:cNvSpPr>
            <a:spLocks noGrp="1"/>
          </p:cNvSpPr>
          <p:nvPr>
            <p:ph type="title"/>
          </p:nvPr>
        </p:nvSpPr>
        <p:spPr>
          <a:xfrm>
            <a:off x="312420" y="1371600"/>
            <a:ext cx="8686800" cy="2286000"/>
          </a:xfrm>
        </p:spPr>
        <p:txBody>
          <a:bodyPr>
            <a:normAutofit fontScale="90000"/>
          </a:bodyPr>
          <a:lstStyle/>
          <a:p>
            <a:pPr fontAlgn="auto">
              <a:spcAft>
                <a:spcPts val="0"/>
              </a:spcAft>
              <a:defRPr/>
            </a:pPr>
            <a:r>
              <a:rPr lang="en-US" sz="6200" dirty="0" smtClean="0">
                <a:ln w="28575">
                  <a:noFill/>
                </a:ln>
                <a:solidFill>
                  <a:srgbClr val="339966"/>
                </a:solidFill>
                <a:latin typeface="Calibri" pitchFamily="34" charset="0"/>
                <a:cs typeface="Calibri" pitchFamily="34" charset="0"/>
              </a:rPr>
              <a:t/>
            </a:r>
            <a:br>
              <a:rPr lang="en-US" sz="6200" dirty="0" smtClean="0">
                <a:ln w="28575">
                  <a:noFill/>
                </a:ln>
                <a:solidFill>
                  <a:srgbClr val="339966"/>
                </a:solidFill>
                <a:latin typeface="Calibri" pitchFamily="34" charset="0"/>
                <a:cs typeface="Calibri" pitchFamily="34" charset="0"/>
              </a:rPr>
            </a:br>
            <a:r>
              <a:rPr lang="en-US" sz="6200" dirty="0" smtClean="0">
                <a:ln w="28575">
                  <a:noFill/>
                </a:ln>
                <a:solidFill>
                  <a:schemeClr val="accent1"/>
                </a:solidFill>
                <a:latin typeface="Calibri" pitchFamily="34" charset="0"/>
                <a:cs typeface="Calibri" pitchFamily="34" charset="0"/>
              </a:rPr>
              <a:t/>
            </a:r>
            <a:br>
              <a:rPr lang="en-US" sz="6200" dirty="0" smtClean="0">
                <a:ln w="28575">
                  <a:noFill/>
                </a:ln>
                <a:solidFill>
                  <a:schemeClr val="accent1"/>
                </a:solidFill>
                <a:latin typeface="Calibri" pitchFamily="34" charset="0"/>
                <a:cs typeface="Calibri" pitchFamily="34" charset="0"/>
              </a:rPr>
            </a:br>
            <a:r>
              <a:rPr lang="en-US" sz="5300" dirty="0" smtClean="0">
                <a:ln w="28575">
                  <a:noFill/>
                </a:ln>
                <a:solidFill>
                  <a:schemeClr val="accent1"/>
                </a:solidFill>
                <a:latin typeface="Calibri" pitchFamily="34" charset="0"/>
                <a:cs typeface="Calibri" pitchFamily="34" charset="0"/>
              </a:rPr>
              <a:t> </a:t>
            </a:r>
            <a:r>
              <a:rPr lang="en-US" sz="5300" b="1" dirty="0" smtClean="0">
                <a:ln w="28575">
                  <a:noFill/>
                </a:ln>
                <a:solidFill>
                  <a:schemeClr val="accent1"/>
                </a:solidFill>
                <a:latin typeface="Calibri" pitchFamily="34" charset="0"/>
                <a:cs typeface="Calibri" pitchFamily="34" charset="0"/>
              </a:rPr>
              <a:t>Not Just the Low-Hanging Fruit:</a:t>
            </a:r>
            <a:r>
              <a:rPr lang="en-US" sz="6200" b="1" dirty="0" smtClean="0">
                <a:ln w="28575">
                  <a:noFill/>
                </a:ln>
                <a:solidFill>
                  <a:schemeClr val="accent1"/>
                </a:solidFill>
                <a:latin typeface="Calibri" pitchFamily="34" charset="0"/>
                <a:cs typeface="Calibri" pitchFamily="34" charset="0"/>
              </a:rPr>
              <a:t/>
            </a:r>
            <a:br>
              <a:rPr lang="en-US" sz="6200" b="1" dirty="0" smtClean="0">
                <a:ln w="28575">
                  <a:noFill/>
                </a:ln>
                <a:solidFill>
                  <a:schemeClr val="accent1"/>
                </a:solidFill>
                <a:latin typeface="Calibri" pitchFamily="34" charset="0"/>
                <a:cs typeface="Calibri" pitchFamily="34" charset="0"/>
              </a:rPr>
            </a:br>
            <a:r>
              <a:rPr lang="en-US" sz="6200" dirty="0" smtClean="0">
                <a:ln w="28575">
                  <a:noFill/>
                </a:ln>
                <a:solidFill>
                  <a:schemeClr val="accent1"/>
                </a:solidFill>
                <a:latin typeface="Calibri" pitchFamily="34" charset="0"/>
                <a:cs typeface="Calibri" pitchFamily="34" charset="0"/>
              </a:rPr>
              <a:t>Opportunities to Reduce Wasted Food</a:t>
            </a:r>
            <a:r>
              <a:rPr lang="en-US" dirty="0" smtClean="0">
                <a:ln w="28575">
                  <a:noFill/>
                </a:ln>
                <a:solidFill>
                  <a:schemeClr val="accent1"/>
                </a:solidFill>
                <a:latin typeface="Calibri" pitchFamily="34" charset="0"/>
                <a:cs typeface="Calibri" pitchFamily="34" charset="0"/>
              </a:rPr>
              <a:t/>
            </a:r>
            <a:br>
              <a:rPr lang="en-US" dirty="0" smtClean="0">
                <a:ln w="28575">
                  <a:noFill/>
                </a:ln>
                <a:solidFill>
                  <a:schemeClr val="accent1"/>
                </a:solidFill>
                <a:latin typeface="Calibri" pitchFamily="34" charset="0"/>
                <a:cs typeface="Calibri" pitchFamily="34" charset="0"/>
              </a:rPr>
            </a:br>
            <a:endParaRPr lang="en-US" dirty="0">
              <a:ln w="28575">
                <a:noFill/>
              </a:ln>
              <a:solidFill>
                <a:schemeClr val="accent1"/>
              </a:solidFill>
              <a:latin typeface="Calibri" pitchFamily="34" charset="0"/>
              <a:cs typeface="Calibri" pitchFamily="34" charset="0"/>
            </a:endParaRPr>
          </a:p>
        </p:txBody>
      </p:sp>
      <p:sp>
        <p:nvSpPr>
          <p:cNvPr id="10" name="Slide Number Placeholder 9"/>
          <p:cNvSpPr>
            <a:spLocks noGrp="1"/>
          </p:cNvSpPr>
          <p:nvPr>
            <p:ph type="sldNum" sz="quarter" idx="12"/>
          </p:nvPr>
        </p:nvSpPr>
        <p:spPr/>
        <p:txBody>
          <a:bodyPr/>
          <a:lstStyle/>
          <a:p>
            <a:pPr>
              <a:defRPr/>
            </a:pPr>
            <a:fld id="{85476754-2DC0-4D9A-9387-16AAA63D5989}" type="slidenum">
              <a:rPr lang="en-US" smtClean="0">
                <a:solidFill>
                  <a:prstClr val="black">
                    <a:tint val="75000"/>
                  </a:prstClr>
                </a:solidFill>
              </a:rPr>
              <a:pPr>
                <a:defRPr/>
              </a:pPr>
              <a:t>34</a:t>
            </a:fld>
            <a:endParaRPr lang="en-US" dirty="0">
              <a:solidFill>
                <a:prstClr val="black">
                  <a:tint val="75000"/>
                </a:prstClr>
              </a:solidFill>
            </a:endParaRPr>
          </a:p>
        </p:txBody>
      </p:sp>
      <p:pic>
        <p:nvPicPr>
          <p:cNvPr id="12" name="Picture 2"/>
          <p:cNvPicPr>
            <a:picLocks noChangeAspect="1" noChangeArrowheads="1"/>
          </p:cNvPicPr>
          <p:nvPr/>
        </p:nvPicPr>
        <p:blipFill>
          <a:blip r:embed="rId7" cstate="print"/>
          <a:srcRect/>
          <a:stretch>
            <a:fillRect/>
          </a:stretch>
        </p:blipFill>
        <p:spPr bwMode="auto">
          <a:xfrm>
            <a:off x="8001000" y="5410200"/>
            <a:ext cx="1066800" cy="1376143"/>
          </a:xfrm>
          <a:prstGeom prst="rect">
            <a:avLst/>
          </a:prstGeom>
          <a:noFill/>
          <a:ln w="9525">
            <a:noFill/>
            <a:miter lim="800000"/>
            <a:headEnd/>
            <a:tailEnd/>
          </a:ln>
        </p:spPr>
      </p:pic>
    </p:spTree>
    <p:extLst>
      <p:ext uri="{BB962C8B-B14F-4D97-AF65-F5344CB8AC3E}">
        <p14:creationId xmlns:p14="http://schemas.microsoft.com/office/powerpoint/2010/main" val="29146691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0" y="1600200"/>
            <a:ext cx="5562600" cy="4800600"/>
          </a:xfrm>
        </p:spPr>
        <p:txBody>
          <a:bodyPr>
            <a:normAutofit/>
          </a:bodyPr>
          <a:lstStyle/>
          <a:p>
            <a:endParaRPr lang="en-US" sz="4200" dirty="0" smtClean="0">
              <a:latin typeface="Arial Narrow" pitchFamily="34" charset="0"/>
            </a:endParaRPr>
          </a:p>
          <a:p>
            <a:pPr>
              <a:buNone/>
            </a:pPr>
            <a:endParaRPr lang="en-US" sz="2800" dirty="0">
              <a:latin typeface="Arial Narrow" pitchFamily="34" charset="0"/>
            </a:endParaRPr>
          </a:p>
        </p:txBody>
      </p:sp>
      <p:sp>
        <p:nvSpPr>
          <p:cNvPr id="2" name="Title 1"/>
          <p:cNvSpPr>
            <a:spLocks noGrp="1"/>
          </p:cNvSpPr>
          <p:nvPr>
            <p:ph type="title" idx="4294967295"/>
          </p:nvPr>
        </p:nvSpPr>
        <p:spPr>
          <a:xfrm>
            <a:off x="0" y="274638"/>
            <a:ext cx="9144000" cy="1143000"/>
          </a:xfrm>
        </p:spPr>
        <p:txBody>
          <a:bodyPr>
            <a:normAutofit/>
          </a:bodyPr>
          <a:lstStyle/>
          <a:p>
            <a:r>
              <a:rPr lang="en-US" sz="4800" b="1" dirty="0" smtClean="0">
                <a:solidFill>
                  <a:schemeClr val="bg1"/>
                </a:solidFill>
                <a:latin typeface="+mn-lt"/>
              </a:rPr>
              <a:t>Why Target Food Waste in the US?</a:t>
            </a:r>
            <a:endParaRPr lang="en-US" sz="4800" b="1" dirty="0">
              <a:solidFill>
                <a:schemeClr val="bg1"/>
              </a:solidFill>
              <a:latin typeface="+mn-lt"/>
            </a:endParaRPr>
          </a:p>
        </p:txBody>
      </p:sp>
      <p:pic>
        <p:nvPicPr>
          <p:cNvPr id="9" name="Picture 2"/>
          <p:cNvPicPr>
            <a:picLocks noChangeAspect="1" noChangeArrowheads="1"/>
          </p:cNvPicPr>
          <p:nvPr/>
        </p:nvPicPr>
        <p:blipFill>
          <a:blip r:embed="rId3" cstate="print"/>
          <a:srcRect/>
          <a:stretch>
            <a:fillRect/>
          </a:stretch>
        </p:blipFill>
        <p:spPr bwMode="auto">
          <a:xfrm>
            <a:off x="8001000" y="5410200"/>
            <a:ext cx="1066800" cy="1376143"/>
          </a:xfrm>
          <a:prstGeom prst="rect">
            <a:avLst/>
          </a:prstGeom>
          <a:noFill/>
          <a:ln w="9525">
            <a:noFill/>
            <a:miter lim="800000"/>
            <a:headEnd/>
            <a:tailEnd/>
          </a:ln>
        </p:spPr>
      </p:pic>
      <p:sp>
        <p:nvSpPr>
          <p:cNvPr id="11" name="Rectangle 10"/>
          <p:cNvSpPr/>
          <p:nvPr/>
        </p:nvSpPr>
        <p:spPr>
          <a:xfrm>
            <a:off x="4572000" y="1066800"/>
            <a:ext cx="4648200" cy="4185761"/>
          </a:xfrm>
          <a:prstGeom prst="rect">
            <a:avLst/>
          </a:prstGeom>
        </p:spPr>
        <p:txBody>
          <a:bodyPr wrap="square">
            <a:spAutoFit/>
          </a:bodyPr>
          <a:lstStyle/>
          <a:p>
            <a:pPr fontAlgn="auto">
              <a:spcBef>
                <a:spcPts val="0"/>
              </a:spcBef>
              <a:spcAft>
                <a:spcPts val="0"/>
              </a:spcAft>
            </a:pPr>
            <a:endParaRPr lang="en-US" sz="3200" b="1" dirty="0" smtClean="0">
              <a:solidFill>
                <a:prstClr val="black"/>
              </a:solidFill>
              <a:latin typeface="Calibri"/>
            </a:endParaRPr>
          </a:p>
          <a:p>
            <a:pPr fontAlgn="auto">
              <a:spcBef>
                <a:spcPts val="0"/>
              </a:spcBef>
              <a:spcAft>
                <a:spcPts val="0"/>
              </a:spcAft>
            </a:pPr>
            <a:endParaRPr lang="en-US" sz="1000" b="1" dirty="0" smtClean="0">
              <a:solidFill>
                <a:prstClr val="black"/>
              </a:solidFill>
              <a:latin typeface="Calibri"/>
            </a:endParaRPr>
          </a:p>
          <a:p>
            <a:pPr fontAlgn="auto">
              <a:spcBef>
                <a:spcPts val="0"/>
              </a:spcBef>
              <a:spcAft>
                <a:spcPts val="0"/>
              </a:spcAft>
              <a:buFont typeface="Arial" pitchFamily="34" charset="0"/>
              <a:buChar char="•"/>
            </a:pPr>
            <a:r>
              <a:rPr lang="en-US" sz="2800" dirty="0" smtClean="0">
                <a:solidFill>
                  <a:prstClr val="black"/>
                </a:solidFill>
                <a:latin typeface="Calibri"/>
              </a:rPr>
              <a:t> Costs US </a:t>
            </a:r>
            <a:r>
              <a:rPr lang="en-US" sz="2800" b="1" dirty="0" smtClean="0">
                <a:solidFill>
                  <a:prstClr val="black"/>
                </a:solidFill>
                <a:latin typeface="Calibri"/>
              </a:rPr>
              <a:t>$165 billion </a:t>
            </a:r>
            <a:r>
              <a:rPr lang="en-US" sz="2800" dirty="0" smtClean="0">
                <a:solidFill>
                  <a:prstClr val="black"/>
                </a:solidFill>
                <a:latin typeface="Calibri"/>
              </a:rPr>
              <a:t>annually.</a:t>
            </a:r>
          </a:p>
          <a:p>
            <a:pPr fontAlgn="auto">
              <a:spcBef>
                <a:spcPts val="0"/>
              </a:spcBef>
              <a:spcAft>
                <a:spcPts val="0"/>
              </a:spcAft>
            </a:pPr>
            <a:endParaRPr lang="en-US" sz="1200" dirty="0" smtClean="0">
              <a:solidFill>
                <a:prstClr val="black"/>
              </a:solidFill>
              <a:latin typeface="Calibri"/>
            </a:endParaRPr>
          </a:p>
          <a:p>
            <a:pPr fontAlgn="auto">
              <a:spcBef>
                <a:spcPts val="0"/>
              </a:spcBef>
              <a:spcAft>
                <a:spcPts val="0"/>
              </a:spcAft>
              <a:buFont typeface="Arial" pitchFamily="34" charset="0"/>
              <a:buChar char="•"/>
            </a:pPr>
            <a:r>
              <a:rPr lang="en-US" sz="2800" dirty="0" smtClean="0">
                <a:solidFill>
                  <a:prstClr val="black"/>
                </a:solidFill>
                <a:latin typeface="Calibri"/>
              </a:rPr>
              <a:t> Contributes to </a:t>
            </a:r>
            <a:r>
              <a:rPr lang="en-US" sz="2800" b="1" dirty="0" smtClean="0">
                <a:solidFill>
                  <a:prstClr val="black"/>
                </a:solidFill>
                <a:latin typeface="Calibri"/>
              </a:rPr>
              <a:t>14% of domestic GHG emissions</a:t>
            </a:r>
            <a:r>
              <a:rPr lang="en-US" sz="2800" dirty="0" smtClean="0">
                <a:solidFill>
                  <a:prstClr val="black"/>
                </a:solidFill>
                <a:latin typeface="Calibri"/>
              </a:rPr>
              <a:t>.</a:t>
            </a:r>
          </a:p>
          <a:p>
            <a:pPr fontAlgn="auto">
              <a:spcBef>
                <a:spcPts val="0"/>
              </a:spcBef>
              <a:spcAft>
                <a:spcPts val="0"/>
              </a:spcAft>
            </a:pPr>
            <a:endParaRPr lang="en-US" sz="1200" dirty="0" smtClean="0">
              <a:solidFill>
                <a:prstClr val="black"/>
              </a:solidFill>
              <a:latin typeface="Calibri"/>
            </a:endParaRPr>
          </a:p>
          <a:p>
            <a:pPr fontAlgn="auto">
              <a:spcBef>
                <a:spcPts val="0"/>
              </a:spcBef>
              <a:spcAft>
                <a:spcPts val="0"/>
              </a:spcAft>
              <a:buFont typeface="Arial" pitchFamily="34" charset="0"/>
              <a:buChar char="•"/>
            </a:pPr>
            <a:r>
              <a:rPr lang="en-US" sz="2800" dirty="0" smtClean="0">
                <a:solidFill>
                  <a:prstClr val="black"/>
                </a:solidFill>
                <a:latin typeface="Calibri"/>
              </a:rPr>
              <a:t> </a:t>
            </a:r>
            <a:r>
              <a:rPr lang="en-US" sz="2800" b="1" dirty="0" smtClean="0">
                <a:solidFill>
                  <a:prstClr val="black"/>
                </a:solidFill>
                <a:latin typeface="Calibri"/>
              </a:rPr>
              <a:t>1 in 6 Americans </a:t>
            </a:r>
            <a:r>
              <a:rPr lang="en-US" sz="2800" dirty="0" smtClean="0">
                <a:solidFill>
                  <a:prstClr val="black"/>
                </a:solidFill>
                <a:latin typeface="Calibri"/>
              </a:rPr>
              <a:t>lack a secure supply of food.</a:t>
            </a:r>
          </a:p>
          <a:p>
            <a:pPr fontAlgn="auto">
              <a:spcBef>
                <a:spcPts val="0"/>
              </a:spcBef>
              <a:spcAft>
                <a:spcPts val="0"/>
              </a:spcAft>
              <a:buFont typeface="Arial" pitchFamily="34" charset="0"/>
              <a:buChar char="•"/>
            </a:pPr>
            <a:endParaRPr lang="en-US" sz="3200" dirty="0" smtClean="0">
              <a:solidFill>
                <a:prstClr val="black"/>
              </a:solidFill>
              <a:latin typeface="Calibri"/>
            </a:endParaRPr>
          </a:p>
        </p:txBody>
      </p:sp>
      <p:sp>
        <p:nvSpPr>
          <p:cNvPr id="8" name="TextBox 7"/>
          <p:cNvSpPr txBox="1"/>
          <p:nvPr/>
        </p:nvSpPr>
        <p:spPr>
          <a:xfrm>
            <a:off x="304800" y="4900414"/>
            <a:ext cx="5334000"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Calibri"/>
              </a:rPr>
              <a:t>(Citations: USDA, EPA; Photo credit: Rose Bowl website)</a:t>
            </a:r>
            <a:endParaRPr lang="en-US" sz="1400" dirty="0">
              <a:solidFill>
                <a:prstClr val="black"/>
              </a:solidFill>
              <a:latin typeface="Calibri"/>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318" t="14000" r="2318" b="2000"/>
          <a:stretch/>
        </p:blipFill>
        <p:spPr>
          <a:xfrm>
            <a:off x="304800" y="1828800"/>
            <a:ext cx="4173176" cy="3042941"/>
          </a:xfrm>
          <a:prstGeom prst="rect">
            <a:avLst/>
          </a:prstGeom>
          <a:ln>
            <a:solidFill>
              <a:schemeClr val="tx1"/>
            </a:solidFill>
          </a:ln>
        </p:spPr>
      </p:pic>
      <p:sp>
        <p:nvSpPr>
          <p:cNvPr id="10" name="TextBox 9"/>
          <p:cNvSpPr txBox="1"/>
          <p:nvPr/>
        </p:nvSpPr>
        <p:spPr>
          <a:xfrm>
            <a:off x="0" y="5334000"/>
            <a:ext cx="9144000" cy="923330"/>
          </a:xfrm>
          <a:prstGeom prst="rect">
            <a:avLst/>
          </a:prstGeom>
          <a:noFill/>
        </p:spPr>
        <p:txBody>
          <a:bodyPr wrap="square" rtlCol="0">
            <a:spAutoFit/>
          </a:bodyPr>
          <a:lstStyle/>
          <a:p>
            <a:pPr algn="ctr" fontAlgn="auto">
              <a:spcBef>
                <a:spcPts val="0"/>
              </a:spcBef>
              <a:spcAft>
                <a:spcPts val="0"/>
              </a:spcAft>
            </a:pPr>
            <a:r>
              <a:rPr lang="en-US" sz="3600" b="1" dirty="0" smtClean="0">
                <a:solidFill>
                  <a:prstClr val="black"/>
                </a:solidFill>
                <a:latin typeface="Calibri"/>
              </a:rPr>
              <a:t>Food is simply too good to waste! </a:t>
            </a:r>
          </a:p>
          <a:p>
            <a:pPr fontAlgn="auto">
              <a:spcBef>
                <a:spcPts val="0"/>
              </a:spcBef>
              <a:spcAft>
                <a:spcPts val="0"/>
              </a:spcAft>
            </a:pPr>
            <a:endParaRPr lang="en-US" dirty="0">
              <a:solidFill>
                <a:prstClr val="black"/>
              </a:solidFill>
              <a:latin typeface="Calibri"/>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arrots,eggplants,farmers markets,foods,Fotolia,fresh,harvests,nutrition,produce,selling stands,tomatoes,turnips,variety,vegetables,zucchinis"/>
          <p:cNvPicPr>
            <a:picLocks noChangeAspect="1" noChangeArrowheads="1"/>
          </p:cNvPicPr>
          <p:nvPr/>
        </p:nvPicPr>
        <p:blipFill>
          <a:blip r:embed="rId3" cstate="print"/>
          <a:srcRect t="17231" r="4000" b="16308"/>
          <a:stretch>
            <a:fillRect/>
          </a:stretch>
        </p:blipFill>
        <p:spPr bwMode="auto">
          <a:xfrm>
            <a:off x="0" y="0"/>
            <a:ext cx="2245360" cy="1554480"/>
          </a:xfrm>
          <a:prstGeom prst="rect">
            <a:avLst/>
          </a:prstGeom>
          <a:ln>
            <a:noFill/>
          </a:ln>
          <a:effectLst>
            <a:softEdge rad="112500"/>
          </a:effectLst>
        </p:spPr>
      </p:pic>
      <p:pic>
        <p:nvPicPr>
          <p:cNvPr id="18" name="Picture 4" descr="African Americans,African descent,chopping,chops,cuts,cuttings,dices,dicing,food preparation,hands,lettuces,males,men,people,photographs,tomatoes,vegetables"/>
          <p:cNvPicPr>
            <a:picLocks noChangeAspect="1" noChangeArrowheads="1"/>
          </p:cNvPicPr>
          <p:nvPr/>
        </p:nvPicPr>
        <p:blipFill>
          <a:blip r:embed="rId4" cstate="print"/>
          <a:srcRect t="17231" r="4000" b="16308"/>
          <a:stretch>
            <a:fillRect/>
          </a:stretch>
        </p:blipFill>
        <p:spPr bwMode="auto">
          <a:xfrm>
            <a:off x="2286000" y="0"/>
            <a:ext cx="2245360" cy="1554480"/>
          </a:xfrm>
          <a:prstGeom prst="rect">
            <a:avLst/>
          </a:prstGeom>
          <a:ln>
            <a:noFill/>
          </a:ln>
          <a:effectLst>
            <a:softEdge rad="112500"/>
          </a:effectLst>
        </p:spPr>
      </p:pic>
      <p:pic>
        <p:nvPicPr>
          <p:cNvPr id="19" name="Picture 18" descr="food waste.JPG"/>
          <p:cNvPicPr>
            <a:picLocks noChangeAspect="1"/>
          </p:cNvPicPr>
          <p:nvPr/>
        </p:nvPicPr>
        <p:blipFill>
          <a:blip r:embed="rId5" cstate="print"/>
          <a:srcRect r="2846" b="7407"/>
          <a:stretch>
            <a:fillRect/>
          </a:stretch>
        </p:blipFill>
        <p:spPr>
          <a:xfrm>
            <a:off x="4612639" y="0"/>
            <a:ext cx="2245361" cy="1554480"/>
          </a:xfrm>
          <a:prstGeom prst="rect">
            <a:avLst/>
          </a:prstGeom>
          <a:ln>
            <a:noFill/>
          </a:ln>
          <a:effectLst>
            <a:softEdge rad="112500"/>
          </a:effectLst>
        </p:spPr>
      </p:pic>
      <p:pic>
        <p:nvPicPr>
          <p:cNvPr id="20" name="Picture 19" descr="Compost Hands.JPG"/>
          <p:cNvPicPr>
            <a:picLocks noChangeAspect="1"/>
          </p:cNvPicPr>
          <p:nvPr/>
        </p:nvPicPr>
        <p:blipFill>
          <a:blip r:embed="rId6" cstate="print"/>
          <a:srcRect t="14815"/>
          <a:stretch>
            <a:fillRect/>
          </a:stretch>
        </p:blipFill>
        <p:spPr>
          <a:xfrm>
            <a:off x="6904028" y="0"/>
            <a:ext cx="2239972" cy="1554480"/>
          </a:xfrm>
          <a:prstGeom prst="rect">
            <a:avLst/>
          </a:prstGeom>
          <a:ln>
            <a:noFill/>
          </a:ln>
          <a:effectLst>
            <a:softEdge rad="112500"/>
          </a:effectLst>
        </p:spPr>
      </p:pic>
      <p:sp>
        <p:nvSpPr>
          <p:cNvPr id="21" name="Rectangle 20"/>
          <p:cNvSpPr/>
          <p:nvPr/>
        </p:nvSpPr>
        <p:spPr>
          <a:xfrm>
            <a:off x="457200" y="2667000"/>
            <a:ext cx="4070444" cy="611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 name="Title 2"/>
          <p:cNvSpPr>
            <a:spLocks noGrp="1"/>
          </p:cNvSpPr>
          <p:nvPr>
            <p:ph type="title"/>
          </p:nvPr>
        </p:nvSpPr>
        <p:spPr>
          <a:xfrm>
            <a:off x="269239" y="815340"/>
            <a:ext cx="8686800" cy="2286000"/>
          </a:xfrm>
        </p:spPr>
        <p:txBody>
          <a:bodyPr>
            <a:normAutofit/>
          </a:bodyPr>
          <a:lstStyle/>
          <a:p>
            <a:pPr fontAlgn="auto">
              <a:spcAft>
                <a:spcPts val="0"/>
              </a:spcAft>
              <a:defRPr/>
            </a:pPr>
            <a:r>
              <a:rPr lang="en-US" sz="3200" dirty="0" smtClean="0">
                <a:ln w="28575">
                  <a:noFill/>
                </a:ln>
                <a:solidFill>
                  <a:schemeClr val="accent1"/>
                </a:solidFill>
                <a:latin typeface="Calibri" pitchFamily="34" charset="0"/>
                <a:cs typeface="Calibri" pitchFamily="34" charset="0"/>
              </a:rPr>
              <a:t/>
            </a:r>
            <a:br>
              <a:rPr lang="en-US" sz="3200" dirty="0" smtClean="0">
                <a:ln w="28575">
                  <a:noFill/>
                </a:ln>
                <a:solidFill>
                  <a:schemeClr val="accent1"/>
                </a:solidFill>
                <a:latin typeface="Calibri" pitchFamily="34" charset="0"/>
                <a:cs typeface="Calibri" pitchFamily="34" charset="0"/>
              </a:rPr>
            </a:br>
            <a:r>
              <a:rPr lang="en-US" sz="3200" dirty="0" smtClean="0">
                <a:ln w="28575">
                  <a:noFill/>
                </a:ln>
                <a:solidFill>
                  <a:schemeClr val="accent1"/>
                </a:solidFill>
                <a:latin typeface="Calibri" pitchFamily="34" charset="0"/>
                <a:cs typeface="Calibri" pitchFamily="34" charset="0"/>
              </a:rPr>
              <a:t>Food waste one of the </a:t>
            </a:r>
            <a:r>
              <a:rPr lang="en-US" sz="3200" b="1" u="sng" dirty="0" smtClean="0">
                <a:ln w="28575">
                  <a:noFill/>
                </a:ln>
                <a:solidFill>
                  <a:schemeClr val="accent1"/>
                </a:solidFill>
                <a:latin typeface="Calibri" pitchFamily="34" charset="0"/>
                <a:cs typeface="Calibri" pitchFamily="34" charset="0"/>
              </a:rPr>
              <a:t>single </a:t>
            </a:r>
            <a:r>
              <a:rPr lang="en-US" sz="3200" b="1" u="sng" dirty="0">
                <a:ln w="28575">
                  <a:noFill/>
                </a:ln>
                <a:solidFill>
                  <a:schemeClr val="accent1"/>
                </a:solidFill>
                <a:latin typeface="Calibri" pitchFamily="34" charset="0"/>
                <a:cs typeface="Calibri" pitchFamily="34" charset="0"/>
              </a:rPr>
              <a:t>l</a:t>
            </a:r>
            <a:r>
              <a:rPr lang="en-US" sz="3200" b="1" u="sng" dirty="0" smtClean="0">
                <a:ln w="28575">
                  <a:noFill/>
                </a:ln>
                <a:solidFill>
                  <a:schemeClr val="accent1"/>
                </a:solidFill>
                <a:latin typeface="Calibri" pitchFamily="34" charset="0"/>
                <a:cs typeface="Calibri" pitchFamily="34" charset="0"/>
              </a:rPr>
              <a:t>argest</a:t>
            </a:r>
            <a:r>
              <a:rPr lang="en-US" sz="3200" b="1" dirty="0" smtClean="0">
                <a:ln w="28575">
                  <a:noFill/>
                </a:ln>
                <a:solidFill>
                  <a:schemeClr val="accent1"/>
                </a:solidFill>
                <a:latin typeface="Calibri" pitchFamily="34" charset="0"/>
                <a:cs typeface="Calibri" pitchFamily="34" charset="0"/>
              </a:rPr>
              <a:t> </a:t>
            </a:r>
            <a:r>
              <a:rPr lang="en-US" sz="3200" dirty="0" smtClean="0">
                <a:ln w="28575">
                  <a:noFill/>
                </a:ln>
                <a:solidFill>
                  <a:schemeClr val="accent1"/>
                </a:solidFill>
                <a:latin typeface="Calibri" pitchFamily="34" charset="0"/>
                <a:cs typeface="Calibri" pitchFamily="34" charset="0"/>
              </a:rPr>
              <a:t>and </a:t>
            </a:r>
            <a:br>
              <a:rPr lang="en-US" sz="3200" dirty="0" smtClean="0">
                <a:ln w="28575">
                  <a:noFill/>
                </a:ln>
                <a:solidFill>
                  <a:schemeClr val="accent1"/>
                </a:solidFill>
                <a:latin typeface="Calibri" pitchFamily="34" charset="0"/>
                <a:cs typeface="Calibri" pitchFamily="34" charset="0"/>
              </a:rPr>
            </a:br>
            <a:r>
              <a:rPr lang="en-US" sz="3200" b="1" u="sng" dirty="0" smtClean="0">
                <a:ln w="28575">
                  <a:noFill/>
                </a:ln>
                <a:solidFill>
                  <a:schemeClr val="accent1"/>
                </a:solidFill>
                <a:latin typeface="Calibri" pitchFamily="34" charset="0"/>
                <a:cs typeface="Calibri" pitchFamily="34" charset="0"/>
              </a:rPr>
              <a:t>least recovered</a:t>
            </a:r>
            <a:r>
              <a:rPr lang="en-US" sz="3200" dirty="0" smtClean="0">
                <a:ln w="28575">
                  <a:noFill/>
                </a:ln>
                <a:solidFill>
                  <a:schemeClr val="accent1"/>
                </a:solidFill>
                <a:latin typeface="Calibri" pitchFamily="34" charset="0"/>
                <a:cs typeface="Calibri" pitchFamily="34" charset="0"/>
              </a:rPr>
              <a:t> </a:t>
            </a:r>
            <a:r>
              <a:rPr lang="en-US" sz="3200" smtClean="0">
                <a:ln w="28575">
                  <a:noFill/>
                </a:ln>
                <a:solidFill>
                  <a:schemeClr val="accent1"/>
                </a:solidFill>
                <a:latin typeface="Calibri" pitchFamily="34" charset="0"/>
                <a:cs typeface="Calibri" pitchFamily="34" charset="0"/>
              </a:rPr>
              <a:t>waste streams </a:t>
            </a:r>
            <a:r>
              <a:rPr lang="en-US" sz="3200" dirty="0" smtClean="0">
                <a:ln w="28575">
                  <a:noFill/>
                </a:ln>
                <a:solidFill>
                  <a:schemeClr val="accent1"/>
                </a:solidFill>
                <a:latin typeface="Calibri" pitchFamily="34" charset="0"/>
                <a:cs typeface="Calibri" pitchFamily="34" charset="0"/>
              </a:rPr>
              <a:t>in the U.S.</a:t>
            </a:r>
            <a:endParaRPr lang="en-US" sz="3200" dirty="0">
              <a:ln w="28575">
                <a:noFill/>
              </a:ln>
              <a:solidFill>
                <a:schemeClr val="accent1"/>
              </a:solidFill>
              <a:latin typeface="Calibri" pitchFamily="34" charset="0"/>
              <a:cs typeface="Calibri" pitchFamily="34" charset="0"/>
            </a:endParaRPr>
          </a:p>
        </p:txBody>
      </p:sp>
      <p:sp>
        <p:nvSpPr>
          <p:cNvPr id="10" name="Slide Number Placeholder 9"/>
          <p:cNvSpPr>
            <a:spLocks noGrp="1"/>
          </p:cNvSpPr>
          <p:nvPr>
            <p:ph type="sldNum" sz="quarter" idx="12"/>
          </p:nvPr>
        </p:nvSpPr>
        <p:spPr/>
        <p:txBody>
          <a:bodyPr/>
          <a:lstStyle/>
          <a:p>
            <a:pPr>
              <a:defRPr/>
            </a:pPr>
            <a:fld id="{85476754-2DC0-4D9A-9387-16AAA63D5989}" type="slidenum">
              <a:rPr lang="en-US" smtClean="0">
                <a:solidFill>
                  <a:prstClr val="black">
                    <a:tint val="75000"/>
                  </a:prstClr>
                </a:solidFill>
              </a:rPr>
              <a:pPr>
                <a:defRPr/>
              </a:pPr>
              <a:t>36</a:t>
            </a:fld>
            <a:endParaRPr lang="en-US" dirty="0">
              <a:solidFill>
                <a:prstClr val="black">
                  <a:tint val="75000"/>
                </a:prstClr>
              </a:solidFill>
            </a:endParaRPr>
          </a:p>
        </p:txBody>
      </p:sp>
      <p:sp>
        <p:nvSpPr>
          <p:cNvPr id="2" name="Rectangle 1"/>
          <p:cNvSpPr/>
          <p:nvPr/>
        </p:nvSpPr>
        <p:spPr>
          <a:xfrm>
            <a:off x="0" y="6248400"/>
            <a:ext cx="35052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5" name="Oval 14"/>
          <p:cNvSpPr/>
          <p:nvPr/>
        </p:nvSpPr>
        <p:spPr>
          <a:xfrm>
            <a:off x="1059180" y="4114800"/>
            <a:ext cx="9906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Rectangle 4"/>
          <p:cNvSpPr/>
          <p:nvPr/>
        </p:nvSpPr>
        <p:spPr>
          <a:xfrm>
            <a:off x="838200" y="2819400"/>
            <a:ext cx="3124200" cy="50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8" name="Picture 7"/>
          <p:cNvPicPr>
            <a:picLocks noChangeAspect="1"/>
          </p:cNvPicPr>
          <p:nvPr/>
        </p:nvPicPr>
        <p:blipFill>
          <a:blip r:embed="rId7" cstate="print"/>
          <a:stretch>
            <a:fillRect/>
          </a:stretch>
        </p:blipFill>
        <p:spPr>
          <a:xfrm>
            <a:off x="462609" y="2642568"/>
            <a:ext cx="3751855" cy="4367832"/>
          </a:xfrm>
          <a:prstGeom prst="rect">
            <a:avLst/>
          </a:prstGeom>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t="13632"/>
          <a:stretch/>
        </p:blipFill>
        <p:spPr>
          <a:xfrm>
            <a:off x="5231577" y="3352800"/>
            <a:ext cx="3379023" cy="3861117"/>
          </a:xfrm>
          <a:prstGeom prst="rect">
            <a:avLst/>
          </a:prstGeom>
        </p:spPr>
      </p:pic>
      <p:sp>
        <p:nvSpPr>
          <p:cNvPr id="9" name="Rectangle 8"/>
          <p:cNvSpPr/>
          <p:nvPr/>
        </p:nvSpPr>
        <p:spPr>
          <a:xfrm>
            <a:off x="685657" y="2767795"/>
            <a:ext cx="3305758" cy="660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TextBox 5"/>
          <p:cNvSpPr txBox="1"/>
          <p:nvPr/>
        </p:nvSpPr>
        <p:spPr>
          <a:xfrm>
            <a:off x="457200" y="2819400"/>
            <a:ext cx="4542842" cy="584775"/>
          </a:xfrm>
          <a:prstGeom prst="rect">
            <a:avLst/>
          </a:prstGeom>
          <a:noFill/>
        </p:spPr>
        <p:txBody>
          <a:bodyPr wrap="square" rtlCol="0">
            <a:spAutoFit/>
          </a:bodyPr>
          <a:lstStyle/>
          <a:p>
            <a:pPr fontAlgn="auto">
              <a:spcBef>
                <a:spcPts val="0"/>
              </a:spcBef>
              <a:spcAft>
                <a:spcPts val="0"/>
              </a:spcAft>
            </a:pPr>
            <a:r>
              <a:rPr lang="en-US" sz="1600" b="1" dirty="0" smtClean="0">
                <a:solidFill>
                  <a:prstClr val="black"/>
                </a:solidFill>
                <a:latin typeface="Calibri"/>
              </a:rPr>
              <a:t>Total MSW Discards (by material), 2012</a:t>
            </a:r>
          </a:p>
          <a:p>
            <a:pPr fontAlgn="auto">
              <a:spcBef>
                <a:spcPts val="0"/>
              </a:spcBef>
              <a:spcAft>
                <a:spcPts val="0"/>
              </a:spcAft>
            </a:pPr>
            <a:r>
              <a:rPr lang="en-US" sz="1600" b="1" dirty="0" smtClean="0">
                <a:solidFill>
                  <a:prstClr val="black"/>
                </a:solidFill>
                <a:latin typeface="Calibri"/>
              </a:rPr>
              <a:t>251 Million Tons (after recycling and composting)</a:t>
            </a:r>
            <a:endParaRPr lang="en-US" sz="1600" b="1" dirty="0">
              <a:solidFill>
                <a:prstClr val="black"/>
              </a:solidFill>
              <a:latin typeface="Calibri"/>
            </a:endParaRPr>
          </a:p>
        </p:txBody>
      </p:sp>
      <p:sp>
        <p:nvSpPr>
          <p:cNvPr id="23" name="TextBox 22"/>
          <p:cNvSpPr txBox="1"/>
          <p:nvPr/>
        </p:nvSpPr>
        <p:spPr>
          <a:xfrm>
            <a:off x="5189271" y="2819400"/>
            <a:ext cx="4542842" cy="584775"/>
          </a:xfrm>
          <a:prstGeom prst="rect">
            <a:avLst/>
          </a:prstGeom>
          <a:noFill/>
        </p:spPr>
        <p:txBody>
          <a:bodyPr wrap="square" rtlCol="0">
            <a:spAutoFit/>
          </a:bodyPr>
          <a:lstStyle/>
          <a:p>
            <a:pPr fontAlgn="auto">
              <a:spcBef>
                <a:spcPts val="0"/>
              </a:spcBef>
              <a:spcAft>
                <a:spcPts val="0"/>
              </a:spcAft>
            </a:pPr>
            <a:r>
              <a:rPr lang="en-US" sz="1600" b="1" dirty="0" smtClean="0">
                <a:solidFill>
                  <a:prstClr val="black"/>
                </a:solidFill>
                <a:latin typeface="Calibri"/>
              </a:rPr>
              <a:t>Total MSW Recovery (by material), 2012</a:t>
            </a:r>
          </a:p>
          <a:p>
            <a:pPr fontAlgn="auto">
              <a:spcBef>
                <a:spcPts val="0"/>
              </a:spcBef>
              <a:spcAft>
                <a:spcPts val="0"/>
              </a:spcAft>
            </a:pPr>
            <a:r>
              <a:rPr lang="en-US" sz="1600" b="1" dirty="0" smtClean="0">
                <a:solidFill>
                  <a:prstClr val="black"/>
                </a:solidFill>
                <a:latin typeface="Calibri"/>
              </a:rPr>
              <a:t>87 Million Tons</a:t>
            </a:r>
            <a:endParaRPr lang="en-US" sz="1600" b="1" dirty="0">
              <a:solidFill>
                <a:prstClr val="black"/>
              </a:solidFill>
              <a:latin typeface="Calibri"/>
            </a:endParaRPr>
          </a:p>
        </p:txBody>
      </p:sp>
      <p:sp>
        <p:nvSpPr>
          <p:cNvPr id="22" name="TextBox 21"/>
          <p:cNvSpPr txBox="1"/>
          <p:nvPr/>
        </p:nvSpPr>
        <p:spPr>
          <a:xfrm>
            <a:off x="3581400" y="4652268"/>
            <a:ext cx="1905000" cy="707886"/>
          </a:xfrm>
          <a:prstGeom prst="rect">
            <a:avLst/>
          </a:prstGeom>
          <a:ln>
            <a:solidFill>
              <a:srgbClr val="FF0000"/>
            </a:solid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fontAlgn="auto">
              <a:spcBef>
                <a:spcPts val="0"/>
              </a:spcBef>
              <a:spcAft>
                <a:spcPts val="0"/>
              </a:spcAft>
            </a:pPr>
            <a:r>
              <a:rPr lang="en-US" sz="2000" b="1" dirty="0" smtClean="0">
                <a:solidFill>
                  <a:prstClr val="black"/>
                </a:solidFill>
              </a:rPr>
              <a:t>5% Food waste recovery rate!</a:t>
            </a:r>
          </a:p>
        </p:txBody>
      </p:sp>
      <p:sp>
        <p:nvSpPr>
          <p:cNvPr id="24" name="Oval 23"/>
          <p:cNvSpPr/>
          <p:nvPr/>
        </p:nvSpPr>
        <p:spPr>
          <a:xfrm>
            <a:off x="6934200" y="3429000"/>
            <a:ext cx="990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5" name="Oval 24"/>
          <p:cNvSpPr/>
          <p:nvPr/>
        </p:nvSpPr>
        <p:spPr>
          <a:xfrm>
            <a:off x="2133600" y="3886200"/>
            <a:ext cx="879714" cy="7745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2171319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1999489"/>
            <a:ext cx="2373143" cy="1574650"/>
          </a:xfrm>
          <a:prstGeom prst="rect">
            <a:avLst/>
          </a:prstGeom>
          <a:ln>
            <a:solidFill>
              <a:schemeClr val="tx1"/>
            </a:solidFill>
          </a:ln>
        </p:spPr>
      </p:pic>
      <p:sp>
        <p:nvSpPr>
          <p:cNvPr id="23" name="Slide Number Placeholder 22"/>
          <p:cNvSpPr>
            <a:spLocks noGrp="1"/>
          </p:cNvSpPr>
          <p:nvPr>
            <p:ph type="sldNum" sz="quarter" idx="12"/>
          </p:nvPr>
        </p:nvSpPr>
        <p:spPr/>
        <p:txBody>
          <a:bodyPr/>
          <a:lstStyle/>
          <a:p>
            <a:pPr>
              <a:defRPr/>
            </a:pPr>
            <a:fld id="{45CA288E-4D49-4394-89CC-6BFEF6384811}" type="slidenum">
              <a:rPr lang="en-US" smtClean="0">
                <a:solidFill>
                  <a:prstClr val="black">
                    <a:tint val="75000"/>
                  </a:prstClr>
                </a:solidFill>
              </a:rPr>
              <a:pPr>
                <a:defRPr/>
              </a:pPr>
              <a:t>37</a:t>
            </a:fld>
            <a:endParaRPr lang="en-US" dirty="0">
              <a:solidFill>
                <a:prstClr val="black">
                  <a:tint val="75000"/>
                </a:prstClr>
              </a:solidFill>
            </a:endParaRPr>
          </a:p>
        </p:txBody>
      </p:sp>
      <p:sp>
        <p:nvSpPr>
          <p:cNvPr id="2" name="Title 1"/>
          <p:cNvSpPr>
            <a:spLocks noGrp="1"/>
          </p:cNvSpPr>
          <p:nvPr>
            <p:ph type="title" idx="4294967295"/>
          </p:nvPr>
        </p:nvSpPr>
        <p:spPr>
          <a:xfrm>
            <a:off x="228600" y="283619"/>
            <a:ext cx="8686800" cy="1143000"/>
          </a:xfrm>
        </p:spPr>
        <p:txBody>
          <a:bodyPr>
            <a:noAutofit/>
          </a:bodyPr>
          <a:lstStyle/>
          <a:p>
            <a:r>
              <a:rPr lang="en-US" sz="3600" b="1" dirty="0" smtClean="0">
                <a:solidFill>
                  <a:schemeClr val="bg1"/>
                </a:solidFill>
              </a:rPr>
              <a:t>Prevention is the Key: </a:t>
            </a:r>
            <a:br>
              <a:rPr lang="en-US" sz="3600" b="1" dirty="0" smtClean="0">
                <a:solidFill>
                  <a:schemeClr val="bg1"/>
                </a:solidFill>
              </a:rPr>
            </a:br>
            <a:r>
              <a:rPr lang="en-US" sz="3600" b="1" dirty="0" smtClean="0">
                <a:solidFill>
                  <a:schemeClr val="bg1"/>
                </a:solidFill>
              </a:rPr>
              <a:t>Cost Savings and Environmental Impacts</a:t>
            </a:r>
            <a:endParaRPr lang="en-US" sz="3600" b="1" dirty="0">
              <a:solidFill>
                <a:schemeClr val="bg1"/>
              </a:solidFill>
            </a:endParaRPr>
          </a:p>
        </p:txBody>
      </p:sp>
      <p:sp>
        <p:nvSpPr>
          <p:cNvPr id="6" name="TextBox 5"/>
          <p:cNvSpPr txBox="1"/>
          <p:nvPr/>
        </p:nvSpPr>
        <p:spPr>
          <a:xfrm>
            <a:off x="838200" y="3980689"/>
            <a:ext cx="1066800" cy="369332"/>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Calibri"/>
              </a:rPr>
              <a:t>FARM</a:t>
            </a:r>
          </a:p>
        </p:txBody>
      </p:sp>
      <p:sp>
        <p:nvSpPr>
          <p:cNvPr id="13" name="TextBox 12"/>
          <p:cNvSpPr txBox="1"/>
          <p:nvPr/>
        </p:nvSpPr>
        <p:spPr>
          <a:xfrm>
            <a:off x="914400" y="2380489"/>
            <a:ext cx="1295399"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TRANSIT</a:t>
            </a:r>
          </a:p>
        </p:txBody>
      </p:sp>
      <p:sp>
        <p:nvSpPr>
          <p:cNvPr id="14" name="TextBox 13"/>
          <p:cNvSpPr txBox="1"/>
          <p:nvPr/>
        </p:nvSpPr>
        <p:spPr>
          <a:xfrm>
            <a:off x="2438400" y="1618489"/>
            <a:ext cx="1219199" cy="369332"/>
          </a:xfrm>
          <a:prstGeom prst="rect">
            <a:avLst/>
          </a:prstGeom>
          <a:noFill/>
        </p:spPr>
        <p:txBody>
          <a:bodyPr wrap="square" rtlCol="0">
            <a:spAutoFit/>
          </a:bodyPr>
          <a:lstStyle/>
          <a:p>
            <a:pPr algn="r" fontAlgn="auto">
              <a:spcBef>
                <a:spcPts val="0"/>
              </a:spcBef>
              <a:spcAft>
                <a:spcPts val="0"/>
              </a:spcAft>
            </a:pPr>
            <a:r>
              <a:rPr lang="en-US" dirty="0" smtClean="0">
                <a:solidFill>
                  <a:prstClr val="black"/>
                </a:solidFill>
                <a:latin typeface="Calibri"/>
              </a:rPr>
              <a:t>LOADING</a:t>
            </a:r>
          </a:p>
        </p:txBody>
      </p:sp>
      <p:sp>
        <p:nvSpPr>
          <p:cNvPr id="17" name="TextBox 16"/>
          <p:cNvSpPr txBox="1"/>
          <p:nvPr/>
        </p:nvSpPr>
        <p:spPr>
          <a:xfrm>
            <a:off x="5410200" y="1633547"/>
            <a:ext cx="1066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PREP</a:t>
            </a:r>
          </a:p>
        </p:txBody>
      </p:sp>
      <p:sp>
        <p:nvSpPr>
          <p:cNvPr id="18" name="TextBox 17"/>
          <p:cNvSpPr txBox="1"/>
          <p:nvPr/>
        </p:nvSpPr>
        <p:spPr>
          <a:xfrm>
            <a:off x="7010400" y="2380489"/>
            <a:ext cx="1752600" cy="369332"/>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Calibri"/>
              </a:rPr>
              <a:t>PRODUCTION</a:t>
            </a:r>
          </a:p>
        </p:txBody>
      </p:sp>
      <p:sp>
        <p:nvSpPr>
          <p:cNvPr id="20" name="TextBox 19"/>
          <p:cNvSpPr txBox="1"/>
          <p:nvPr/>
        </p:nvSpPr>
        <p:spPr>
          <a:xfrm rot="10800000" flipV="1">
            <a:off x="7772400" y="3980689"/>
            <a:ext cx="19812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SERVICE</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l="6062"/>
          <a:stretch>
            <a:fillRect/>
          </a:stretch>
        </p:blipFill>
        <p:spPr>
          <a:xfrm>
            <a:off x="1600200" y="3371088"/>
            <a:ext cx="2361401" cy="1581912"/>
          </a:xfrm>
          <a:prstGeom prst="rect">
            <a:avLst/>
          </a:prstGeom>
          <a:ln>
            <a:solidFill>
              <a:schemeClr val="tx1"/>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6363" y="1999489"/>
            <a:ext cx="2377440" cy="1577502"/>
          </a:xfrm>
          <a:prstGeom prst="rect">
            <a:avLst/>
          </a:prstGeom>
          <a:ln>
            <a:solidFill>
              <a:schemeClr val="tx1"/>
            </a:solidFill>
          </a:ln>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1" y="3371088"/>
            <a:ext cx="2370073" cy="1581912"/>
          </a:xfrm>
          <a:prstGeom prst="rect">
            <a:avLst/>
          </a:prstGeom>
          <a:ln>
            <a:solidFill>
              <a:schemeClr val="tx1"/>
            </a:solidFill>
          </a:ln>
        </p:spPr>
      </p:pic>
      <p:sp>
        <p:nvSpPr>
          <p:cNvPr id="22" name="Rectangle 21"/>
          <p:cNvSpPr/>
          <p:nvPr/>
        </p:nvSpPr>
        <p:spPr>
          <a:xfrm>
            <a:off x="4099870" y="3980689"/>
            <a:ext cx="1462730" cy="369332"/>
          </a:xfrm>
          <a:prstGeom prst="rect">
            <a:avLst/>
          </a:prstGeom>
        </p:spPr>
        <p:txBody>
          <a:bodyPr wrap="square">
            <a:spAutoFit/>
          </a:bodyPr>
          <a:lstStyle/>
          <a:p>
            <a:pPr fontAlgn="auto">
              <a:spcBef>
                <a:spcPts val="0"/>
              </a:spcBef>
              <a:spcAft>
                <a:spcPts val="0"/>
              </a:spcAft>
            </a:pPr>
            <a:r>
              <a:rPr lang="en-US" dirty="0" smtClean="0">
                <a:solidFill>
                  <a:prstClr val="black"/>
                </a:solidFill>
                <a:latin typeface="Calibri"/>
              </a:rPr>
              <a:t>STORAGE</a:t>
            </a:r>
          </a:p>
        </p:txBody>
      </p:sp>
      <p:sp>
        <p:nvSpPr>
          <p:cNvPr id="19" name="Rounded Rectangle 18"/>
          <p:cNvSpPr/>
          <p:nvPr/>
        </p:nvSpPr>
        <p:spPr>
          <a:xfrm>
            <a:off x="228600" y="5181600"/>
            <a:ext cx="8610600" cy="9144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Rectangle 2"/>
          <p:cNvSpPr/>
          <p:nvPr/>
        </p:nvSpPr>
        <p:spPr>
          <a:xfrm>
            <a:off x="304800" y="5181600"/>
            <a:ext cx="8610600" cy="911662"/>
          </a:xfrm>
          <a:prstGeom prst="rect">
            <a:avLst/>
          </a:prstGeom>
          <a:noFill/>
        </p:spPr>
        <p:txBody>
          <a:bodyPr wrap="square">
            <a:spAutoFit/>
          </a:bodyPr>
          <a:lstStyle/>
          <a:p>
            <a:pPr eaLnBrk="0" fontAlgn="auto" hangingPunct="0">
              <a:spcBef>
                <a:spcPts val="0"/>
              </a:spcBef>
              <a:spcAft>
                <a:spcPts val="0"/>
              </a:spcAft>
            </a:pPr>
            <a:r>
              <a:rPr lang="en-US" sz="2600" dirty="0" smtClean="0">
                <a:solidFill>
                  <a:prstClr val="black"/>
                </a:solidFill>
                <a:latin typeface="Calibri"/>
                <a:cs typeface="Arial" pitchFamily="34" charset="0"/>
              </a:rPr>
              <a:t>Every food item </a:t>
            </a:r>
            <a:r>
              <a:rPr lang="en-US" sz="2600" dirty="0">
                <a:solidFill>
                  <a:prstClr val="black"/>
                </a:solidFill>
                <a:latin typeface="Calibri"/>
                <a:cs typeface="Arial" pitchFamily="34" charset="0"/>
              </a:rPr>
              <a:t>we throw away </a:t>
            </a:r>
            <a:r>
              <a:rPr lang="en-US" sz="2600" dirty="0" smtClean="0">
                <a:solidFill>
                  <a:prstClr val="black"/>
                </a:solidFill>
                <a:latin typeface="Calibri"/>
                <a:cs typeface="Arial" pitchFamily="34" charset="0"/>
              </a:rPr>
              <a:t>results in a </a:t>
            </a:r>
            <a:r>
              <a:rPr lang="en-US" sz="2600" dirty="0">
                <a:solidFill>
                  <a:prstClr val="black"/>
                </a:solidFill>
                <a:latin typeface="Calibri"/>
                <a:cs typeface="Arial" pitchFamily="34" charset="0"/>
              </a:rPr>
              <a:t>large </a:t>
            </a:r>
            <a:r>
              <a:rPr lang="en-US" sz="2600" dirty="0" smtClean="0">
                <a:solidFill>
                  <a:prstClr val="black"/>
                </a:solidFill>
                <a:latin typeface="Calibri"/>
                <a:cs typeface="Arial" pitchFamily="34" charset="0"/>
              </a:rPr>
              <a:t>amount of </a:t>
            </a:r>
            <a:r>
              <a:rPr lang="en-US" sz="2600" dirty="0">
                <a:solidFill>
                  <a:prstClr val="black"/>
                </a:solidFill>
                <a:latin typeface="Calibri"/>
                <a:cs typeface="Arial" pitchFamily="34" charset="0"/>
              </a:rPr>
              <a:t>invisible embedded energy and other </a:t>
            </a:r>
            <a:r>
              <a:rPr lang="en-US" sz="2600" dirty="0" smtClean="0">
                <a:solidFill>
                  <a:prstClr val="black"/>
                </a:solidFill>
                <a:latin typeface="Calibri"/>
                <a:cs typeface="Arial" pitchFamily="34" charset="0"/>
              </a:rPr>
              <a:t>resources being wasted.</a:t>
            </a:r>
            <a:endParaRPr lang="en-US" sz="2600" dirty="0">
              <a:solidFill>
                <a:prstClr val="black"/>
              </a:solidFill>
              <a:latin typeface="Calibri"/>
              <a:cs typeface="Arial" pitchFamily="34" charset="0"/>
            </a:endParaRPr>
          </a:p>
        </p:txBody>
      </p:sp>
    </p:spTree>
    <p:extLst>
      <p:ext uri="{BB962C8B-B14F-4D97-AF65-F5344CB8AC3E}">
        <p14:creationId xmlns:p14="http://schemas.microsoft.com/office/powerpoint/2010/main" val="1798595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 y="76200"/>
            <a:ext cx="9144000" cy="1446550"/>
          </a:xfrm>
          <a:prstGeom prst="rect">
            <a:avLst/>
          </a:prstGeom>
          <a:noFill/>
        </p:spPr>
        <p:txBody>
          <a:bodyPr wrap="square" rtlCol="0">
            <a:spAutoFit/>
          </a:bodyPr>
          <a:lstStyle/>
          <a:p>
            <a:pPr algn="ctr" fontAlgn="auto">
              <a:spcBef>
                <a:spcPts val="0"/>
              </a:spcBef>
              <a:spcAft>
                <a:spcPts val="0"/>
              </a:spcAft>
            </a:pPr>
            <a:r>
              <a:rPr lang="en-US" sz="4400" b="1" dirty="0" smtClean="0">
                <a:solidFill>
                  <a:prstClr val="white"/>
                </a:solidFill>
                <a:latin typeface="Calibri"/>
              </a:rPr>
              <a:t>EPA’s Sustainable Food Management Program</a:t>
            </a:r>
          </a:p>
        </p:txBody>
      </p:sp>
      <p:pic>
        <p:nvPicPr>
          <p:cNvPr id="7" name="Content Placeholder 6" descr="food-waste-recovery-hierarchy.jpg"/>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2400" y="1828800"/>
            <a:ext cx="4104532" cy="3617119"/>
          </a:xfrm>
          <a:prstGeom prst="rect">
            <a:avLst/>
          </a:prstGeom>
          <a:ln>
            <a:noFill/>
          </a:ln>
        </p:spPr>
      </p:pic>
      <p:sp>
        <p:nvSpPr>
          <p:cNvPr id="2" name="Rectangle 1"/>
          <p:cNvSpPr/>
          <p:nvPr/>
        </p:nvSpPr>
        <p:spPr>
          <a:xfrm>
            <a:off x="1295400" y="2209800"/>
            <a:ext cx="1828800" cy="152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a:solidFill>
                <a:prstClr val="black"/>
              </a:solidFill>
            </a:endParaRPr>
          </a:p>
        </p:txBody>
      </p:sp>
      <p:sp>
        <p:nvSpPr>
          <p:cNvPr id="9" name="Oval 8"/>
          <p:cNvSpPr/>
          <p:nvPr/>
        </p:nvSpPr>
        <p:spPr>
          <a:xfrm>
            <a:off x="617166" y="2362200"/>
            <a:ext cx="3048000" cy="3810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10" name="TextBox 9"/>
          <p:cNvSpPr txBox="1"/>
          <p:nvPr/>
        </p:nvSpPr>
        <p:spPr>
          <a:xfrm>
            <a:off x="1905000" y="5565309"/>
            <a:ext cx="7467600" cy="523220"/>
          </a:xfrm>
          <a:prstGeom prst="rect">
            <a:avLst/>
          </a:prstGeom>
          <a:noFill/>
        </p:spPr>
        <p:txBody>
          <a:bodyPr wrap="square" rtlCol="0">
            <a:spAutoFit/>
          </a:bodyPr>
          <a:lstStyle/>
          <a:p>
            <a:pPr fontAlgn="auto">
              <a:spcBef>
                <a:spcPts val="0"/>
              </a:spcBef>
              <a:spcAft>
                <a:spcPts val="0"/>
              </a:spcAft>
            </a:pPr>
            <a:r>
              <a:rPr lang="en-US" sz="2800" dirty="0" smtClean="0">
                <a:solidFill>
                  <a:prstClr val="black"/>
                </a:solidFill>
                <a:latin typeface="Calibri"/>
                <a:hlinkClick r:id="rId4"/>
              </a:rPr>
              <a:t>www.epa.gov/smm/foodrecovery</a:t>
            </a:r>
            <a:r>
              <a:rPr lang="en-US" sz="2800" dirty="0" smtClean="0">
                <a:solidFill>
                  <a:prstClr val="black"/>
                </a:solidFill>
                <a:latin typeface="Calibri"/>
              </a:rPr>
              <a:t> </a:t>
            </a:r>
            <a:endParaRPr lang="en-US" sz="2800" dirty="0">
              <a:solidFill>
                <a:prstClr val="black"/>
              </a:solidFill>
              <a:latin typeface="Calibri"/>
            </a:endParaRPr>
          </a:p>
        </p:txBody>
      </p:sp>
      <p:pic>
        <p:nvPicPr>
          <p:cNvPr id="11" name="Picture 2"/>
          <p:cNvPicPr>
            <a:picLocks noChangeAspect="1" noChangeArrowheads="1"/>
          </p:cNvPicPr>
          <p:nvPr/>
        </p:nvPicPr>
        <p:blipFill>
          <a:blip r:embed="rId5" cstate="print"/>
          <a:srcRect/>
          <a:stretch>
            <a:fillRect/>
          </a:stretch>
        </p:blipFill>
        <p:spPr bwMode="auto">
          <a:xfrm>
            <a:off x="8001000" y="5410200"/>
            <a:ext cx="1066800" cy="1376143"/>
          </a:xfrm>
          <a:prstGeom prst="rect">
            <a:avLst/>
          </a:prstGeom>
          <a:noFill/>
          <a:ln w="9525">
            <a:noFill/>
            <a:miter lim="800000"/>
            <a:headEnd/>
            <a:tailEnd/>
          </a:ln>
        </p:spPr>
      </p:pic>
      <p:sp>
        <p:nvSpPr>
          <p:cNvPr id="15" name="Content Placeholder 5"/>
          <p:cNvSpPr txBox="1">
            <a:spLocks/>
          </p:cNvSpPr>
          <p:nvPr/>
        </p:nvSpPr>
        <p:spPr>
          <a:xfrm>
            <a:off x="4495800" y="2057400"/>
            <a:ext cx="4419600" cy="4800600"/>
          </a:xfrm>
          <a:prstGeom prst="rect">
            <a:avLst/>
          </a:prstGeom>
        </p:spPr>
        <p:txBody>
          <a:bodyPr numCol="1">
            <a:normAutofit/>
          </a:bodyPr>
          <a:lstStyle/>
          <a:p>
            <a:pPr marL="342900" indent="-342900" algn="ctr" fontAlgn="auto">
              <a:spcBef>
                <a:spcPct val="20000"/>
              </a:spcBef>
              <a:spcAft>
                <a:spcPts val="1200"/>
              </a:spcAft>
              <a:defRPr/>
            </a:pPr>
            <a:r>
              <a:rPr lang="en-US" sz="2800" b="1" u="sng" dirty="0" smtClean="0">
                <a:solidFill>
                  <a:prstClr val="black"/>
                </a:solidFill>
                <a:latin typeface="Calibri"/>
              </a:rPr>
              <a:t>Commercial</a:t>
            </a:r>
            <a:r>
              <a:rPr lang="en-US" sz="2800" dirty="0" smtClean="0">
                <a:solidFill>
                  <a:prstClr val="black"/>
                </a:solidFill>
                <a:latin typeface="Calibri"/>
              </a:rPr>
              <a:t/>
            </a:r>
            <a:br>
              <a:rPr lang="en-US" sz="2800" dirty="0" smtClean="0">
                <a:solidFill>
                  <a:prstClr val="black"/>
                </a:solidFill>
                <a:latin typeface="Calibri"/>
              </a:rPr>
            </a:br>
            <a:r>
              <a:rPr lang="en-US" sz="2800" dirty="0" smtClean="0">
                <a:solidFill>
                  <a:prstClr val="black"/>
                </a:solidFill>
                <a:latin typeface="Calibri"/>
              </a:rPr>
              <a:t>Food Recovery Challenge</a:t>
            </a:r>
            <a:endParaRPr lang="en-US" sz="2800" b="1" u="sng" dirty="0" smtClean="0">
              <a:solidFill>
                <a:prstClr val="black"/>
              </a:solidFill>
              <a:latin typeface="Calibri"/>
            </a:endParaRPr>
          </a:p>
          <a:p>
            <a:pPr marL="342900" indent="-342900" algn="ctr" fontAlgn="auto">
              <a:spcBef>
                <a:spcPct val="20000"/>
              </a:spcBef>
              <a:spcAft>
                <a:spcPts val="1200"/>
              </a:spcAft>
              <a:buFont typeface="Arial" pitchFamily="34" charset="0"/>
              <a:buNone/>
              <a:defRPr/>
            </a:pPr>
            <a:endParaRPr lang="en-US" sz="2800" b="1" u="sng" dirty="0">
              <a:solidFill>
                <a:prstClr val="black"/>
              </a:solidFill>
              <a:latin typeface="Calibri"/>
            </a:endParaRPr>
          </a:p>
          <a:p>
            <a:pPr marL="342900" indent="-342900" algn="ctr" fontAlgn="auto">
              <a:spcBef>
                <a:spcPct val="20000"/>
              </a:spcBef>
              <a:spcAft>
                <a:spcPts val="1200"/>
              </a:spcAft>
              <a:buFont typeface="Arial" pitchFamily="34" charset="0"/>
              <a:buNone/>
              <a:defRPr/>
            </a:pPr>
            <a:r>
              <a:rPr lang="en-US" sz="2800" b="1" u="sng" dirty="0" smtClean="0">
                <a:solidFill>
                  <a:prstClr val="black"/>
                </a:solidFill>
                <a:latin typeface="Calibri"/>
              </a:rPr>
              <a:t>Residential</a:t>
            </a:r>
            <a:r>
              <a:rPr lang="en-US" sz="2800" dirty="0" smtClean="0">
                <a:solidFill>
                  <a:prstClr val="black"/>
                </a:solidFill>
                <a:latin typeface="Calibri"/>
              </a:rPr>
              <a:t/>
            </a:r>
            <a:br>
              <a:rPr lang="en-US" sz="2800" dirty="0" smtClean="0">
                <a:solidFill>
                  <a:prstClr val="black"/>
                </a:solidFill>
                <a:latin typeface="Calibri"/>
              </a:rPr>
            </a:br>
            <a:r>
              <a:rPr lang="en-US" sz="2800" dirty="0" smtClean="0">
                <a:solidFill>
                  <a:prstClr val="black"/>
                </a:solidFill>
                <a:latin typeface="Calibri"/>
              </a:rPr>
              <a:t>Food: Too Good to Waste</a:t>
            </a:r>
          </a:p>
          <a:p>
            <a:pPr marL="342900" indent="-342900" algn="ctr" fontAlgn="auto">
              <a:spcBef>
                <a:spcPct val="20000"/>
              </a:spcBef>
              <a:spcAft>
                <a:spcPts val="1200"/>
              </a:spcAft>
              <a:defRPr/>
            </a:pPr>
            <a:endParaRPr lang="en-US" sz="2800" b="1" u="sng" dirty="0" smtClean="0">
              <a:solidFill>
                <a:prstClr val="black"/>
              </a:solidFill>
              <a:latin typeface="Calibri"/>
            </a:endParaRPr>
          </a:p>
          <a:p>
            <a:pPr marL="342900" indent="-342900" algn="ctr" fontAlgn="auto">
              <a:spcBef>
                <a:spcPct val="20000"/>
              </a:spcBef>
              <a:spcAft>
                <a:spcPts val="1200"/>
              </a:spcAft>
              <a:defRPr/>
            </a:pPr>
            <a:endParaRPr lang="en-US" sz="2800" dirty="0" smtClean="0">
              <a:solidFill>
                <a:prstClr val="black"/>
              </a:solidFill>
              <a:latin typeface="Calibri"/>
            </a:endParaRPr>
          </a:p>
        </p:txBody>
      </p:sp>
    </p:spTree>
    <p:extLst>
      <p:ext uri="{BB962C8B-B14F-4D97-AF65-F5344CB8AC3E}">
        <p14:creationId xmlns:p14="http://schemas.microsoft.com/office/powerpoint/2010/main" val="39034769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rcRect t="8197" b="8743"/>
          <a:stretch>
            <a:fillRect/>
          </a:stretch>
        </p:blipFill>
        <p:spPr>
          <a:xfrm>
            <a:off x="3810000" y="3505200"/>
            <a:ext cx="2202962" cy="1447800"/>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rcRect b="63440"/>
          <a:stretch>
            <a:fillRect/>
          </a:stretch>
        </p:blipFill>
        <p:spPr>
          <a:xfrm>
            <a:off x="3589637" y="2057400"/>
            <a:ext cx="2658763" cy="609600"/>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rcRect t="10852" b="8001"/>
          <a:stretch>
            <a:fillRect/>
          </a:stretch>
        </p:blipFill>
        <p:spPr>
          <a:xfrm>
            <a:off x="3657600" y="2590800"/>
            <a:ext cx="2517657" cy="990600"/>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9194" y="4876800"/>
            <a:ext cx="2131406" cy="1108622"/>
          </a:xfrm>
          <a:prstGeom prst="rect">
            <a:avLst/>
          </a:prstGeom>
        </p:spPr>
      </p:pic>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00374" y="5867400"/>
            <a:ext cx="1903254" cy="951627"/>
          </a:xfrm>
          <a:prstGeom prst="rect">
            <a:avLst/>
          </a:prstGeom>
        </p:spPr>
      </p:pic>
      <p:sp>
        <p:nvSpPr>
          <p:cNvPr id="2" name="Title 1"/>
          <p:cNvSpPr>
            <a:spLocks noGrp="1"/>
          </p:cNvSpPr>
          <p:nvPr>
            <p:ph type="title"/>
          </p:nvPr>
        </p:nvSpPr>
        <p:spPr>
          <a:xfrm>
            <a:off x="-152400" y="304800"/>
            <a:ext cx="9448800" cy="960438"/>
          </a:xfrm>
        </p:spPr>
        <p:txBody>
          <a:bodyPr>
            <a:normAutofit fontScale="90000"/>
          </a:bodyPr>
          <a:lstStyle/>
          <a:p>
            <a:r>
              <a:rPr lang="en-US" sz="4000" b="1" dirty="0" smtClean="0">
                <a:solidFill>
                  <a:schemeClr val="bg1"/>
                </a:solidFill>
              </a:rPr>
              <a:t>Who has joined EPA’s Food Recovery Challenge?</a:t>
            </a:r>
            <a:r>
              <a:rPr lang="en-US" sz="4000" dirty="0" smtClean="0">
                <a:solidFill>
                  <a:schemeClr val="bg1"/>
                </a:solidFill>
              </a:rPr>
              <a:t/>
            </a:r>
            <a:br>
              <a:rPr lang="en-US" sz="4000" dirty="0" smtClean="0">
                <a:solidFill>
                  <a:schemeClr val="bg1"/>
                </a:solidFill>
              </a:rPr>
            </a:br>
            <a:r>
              <a:rPr lang="en-US" sz="3100" dirty="0" smtClean="0">
                <a:solidFill>
                  <a:schemeClr val="bg1"/>
                </a:solidFill>
              </a:rPr>
              <a:t>(687 participants nationwide)</a:t>
            </a:r>
            <a:endParaRPr lang="en-US" sz="3100" dirty="0">
              <a:solidFill>
                <a:schemeClr val="bg1"/>
              </a:solidFill>
            </a:endParaRPr>
          </a:p>
        </p:txBody>
      </p:sp>
      <p:sp>
        <p:nvSpPr>
          <p:cNvPr id="199686" name="AutoShape 6" descr="data:image/jpeg;base64,/9j/4AAQSkZJRgABAQAAAQABAAD/2wCEAAkGBxMSEhQUExQWFRUXFh8aGBYYGRweGBsbGBobGCAZFxwaHCggGhslHRgcITEhJSkrLi4uGCAzODMsNygtLisBCgoKDg0OGxAQGzQkICQ0NDA0NC8sLTQsNDQsLCwsLCwsNCwtLCwsLCwsLCwsNCwsLCwsNCwsLC8sLCwsLCwsLP/AABEIALcBEwMBEQACEQEDEQH/xAAcAAACAgMBAQAAAAAAAAAAAAAABgUHAwQIAQL/xABPEAACAQIDBAYDCwkFBwQDAAABAgMAEQQSIQUGMUEHE1FhcYEiMpEUIzM0QlJyc6Gysxc1YoKSk6Kx0TZTg8HDFSRDVHTS8CVj0/FVtOH/xAAbAQEAAgMBAQAAAAAAAAAAAAAAAQUCAwQGB//EAD0RAAIBAgMDCgUDBAEDBQAAAAABAgMRBCExBRJBE1FhcYGRobHB0SIyM+HwFBU0I0JS8TUGcoIWJENTYv/aAAwDAQACEQMRAD8AvGgCgCgCgCgKS6VdxxhicXhxaFm98Qf8NmPFf0CeXInsIAjQ9Hs3Hcp/Snrw6fuVvQtwoAoAoAoAoC1ehneWZpmwkrl0KFo8xuVKkXVSdbFSTbll04mhSbWw0FBVYqzvmWzjsZHCjSSuqIouzMbAf+dlSUUISnLdirsqzePpg1K4OIEf3st9e9UB+0nyqLl3Q2PxqvsXuI20N+doTetipB3Icg/gAqLFlDAYeGkF25+ZDz7Rmf15ZG+k7H+ZqbHRGlCOiXcaxNDM8oAoDPNhHREdlIV75CeeXQkd2ta41YSlKEXnHXouQpJtpcDBWwkKADR6A6r2X8DF9Wv3RUo8RU+d9ZtUMDnTpQ/OmK+kn4SVitWes2b/ABo9vmxVqTuCgCgOjMUjnZ+GygleqTrAtySvUkDQakdZkJHzQ19Lio4HkYtKvK+t3bv9r9p5ufA6u9vUsQxUERE5hkMdzqcubMeN2C3IUWInFSTiufx6b9unfxGqsjiCgCgCgCgCgCgCgIPflVOz8Zm4dQ58wpI/itUS0OnB35eFudHM1D2IUAUAUAUAUBN7l7Q9z47DS8hKA30X9Bj+yxoznxlPlKEo9HlmTHSZvY2NxDRo3+7xMQgB0ZhoZD235dg8TQ59nYRUae8/mf5YTKFgFAFAFAFAMO6G7xxUl3uIU9c8L88oP8zyHlVXtTaCwtO0fnenv+cTRWq7istT3afWbQxZWBbotkjA0VUXTMewc/O1Rh9zZ+F3qzzeb523w6Xw8SIWpQvIjtuYWKKTq4mL5BZ30yl+eQclHDyrrwdWrVp8pUVr6LjbhfpNlKUpK7I6uo2AaPQHVey/gYvq1+6KlHiKnzvrNqhgc6dKH50xX0k/CSsVqz1mzf40e3zYq1J3BQBQHUu73xXD/Ux/cFFoeKrfUl1vzJCpNQUAUAUAUAUAUAUAUAi9Mm0eq2eUHGaRU8h6Z8vQt+tUMstlU96vfmV/QoSh6gKAKAz4rCtGQHFiyK471dQynzBFE7mMZqWa6u4wUMjIsLFSwUlRxYA2F+08BWLnFSUW82Q5JOxOYbGYaeEpOuSWOM9VKgAz5V0SQcCdLA8+2/GtqUcRRrKdF3jJ5p8LvNro6PxaXGcJXjoxfq0N4UBlw0DSOqILsxAA7SdKxqTjTi5ydksyJNJXZYezOj2IKDO7M3MIbKO69rnx0rymI/6hqt2oxSXTm/bzOKWJk9DffcXBkeq47w5/zrlW3cYnqu4w5epzkXjOjldOqmYa6hwDp3Fba+VdtL/qOX/yQ7n738zYsVLiiexuzCmGXC4YZAwylz8lflMe1jwt2nkBpV0cUp4h4nEZ2ztzvguhL052aVK8t6RD7UUYSIYPBIWnkHpMPWC8MzHkTy4Ad2lWGGbxdR4vFu0I6LhfmS49PObI/G9+byId9iQYBBJiiJZj6kAPo+LniQPZy1qwWOr4+bhhvhgtZcezp8eo2cpOq7QyQsYh3nd5Mtz6zZFsqjwHAAVcQjCjCML9Cu8336s6VuwSRqmtz0MjqvZfwMX1a/dFSjxFT531m1QwOdOlD86Yr6SfhJWK1Z6zZv8AGj2+bFWpO4KAKA6l3e+K4f6mP7gotDxVb6kut+ZIVJqCgCgCgCgCgCgCgCgKY6c9o5sRBAOEcZc+MhsL94CfxVHE9DsanaEp8+Xd/srGhchQGfBYYyyJGvrO4QeLEKPtNQ9DGclCLk+BYPTRsdYZcK6CymHqrcveeH8Lgfq04lVsis5xmnre/eVwBUluTWF92YJswSRB8oFSUYdjciKr6n6PGx3XJPqea6uJpk6dRaklisVgcVBI/ViDEqpYBTZHI105G/ZYHxrjp0sbha0Y72/TbtnqvXt06jWlUpySvdClV4dQUBJbu41YcTFI/qq2vcCLX8r38q5MdRlWw86cdWjXVi5QaRdMUgYBlIKkXBGoIPMV88lFxbjJWaK0+qgBQBQGhPC0at1EamRzcsxsL/OkPE25Adw0HDphONSS5aT3VzeS4Lr7c2SukVdobEw0BM+PmaaRtco0v3KoNyBw4gVd0Mbia65HBQ3IrjrbrenmzfGc5fDBWF3aG2psSDFhojHD/dRLqfplRr4cPGrahgqOGfK1570+eT06r6G6NOMM5vMhcbgpIWyyKUa17HjY1YU61OrHepu66DdGakro6j2X8DF9Wv3RW5HiqnzvrNqhgc6dKH50xX0k/CSsVqz1mzf40e3zYq1J3BQBQHUu73xXD/Ux/cFFoeKrfUl1vzJCpNQUAUAUAUAUAUAUAUBzXv8A7Q6/aGJe+gkKDwjsmncct/OsUewwNPk8PFdF+/MXqk6goBv6Ktn9dtKHS4jBlP6osP42WoODadTcw76cvzsLL6Zdn9bs8uOMMiv5H3s+Xpg+VSyn2TU3cRbnVvUo3A4KSZwka5mPAXHLxrVWrQox36jsj0spqKuxl2YNqYXRI5SvzGGZfIA6eRFVGI/a8VnKSvzp2f37TnlyM+JOpiocSCuKwTxORbrOpYi50vmC5h266d9VjpVsO1LDV1KPNvLybt+aGlpw+WXiVziISjMrcVJB8q9bCanFSWjO+LUldGOsiQoCX2LvHiMLpG10+Y2q+Q5eVq4cXs6his5rPnWv37TVOjGeo7bL3/gewmUxHt9ZPs1HsrzmJ2BXhnSe8u5+3icssPJaZjVhcUkq5o3V17VII+yqWpSnTluzTT6TQ1bJmatYPGHl3/8A3RAWtpR4SJixgfEynj6DSm/eWuq+HLsq4w8sXWioqoqcetRXhm/zM2RcnknbwILaG1doyjLDh5IE7FQhv2iBbyAqzoYTZ1J71Wqpy6Wrd3vc3RhSjnJ3FbamyMREM86MuY2zMRcnj235Vc0MXh6vwUZJ2XA6IVISyidNbL+Bi+rX7orsR4yp876zaoYHOnSh+dMV9JPwkrFas9Zs3+NHt82KtSdwUAUB1Lu98Vw/1Mf3BRaHiq31Jdb8yQqTUFAFAFAFAFAFAFAaO3MeMPh5pj/w42bxKgkDzOlGbKNPlKkYc7OWSb6nU9tQj2x5QBQFt9BOz/jM5HzY1Ph6bD7UotSi2zU+WHb7epZm3MAMRh5oT/xI2XwLAgHyNGU1GpydSM+ZnMmA2ZLOxSNCzAXIuBbW2uYjnWitiadCO9Udl+cx7OVSMVdjXszY+1o/UcoOxpFYew5hVHiMZsmp8yv1Jp9+RzSnRfAa9mnHj4YYdh2qzhvukVSYj9A/pb660mvNM0S3P7bkRvtusZ/f4R76B6a/PA5j9IcO8fb3bI2qqH9Gq/h4Pm+3kbKNbcyehWzqQSCCCDYg8QRyNevTTV0d6dz5qQFAFAbGCxskLZo3ZG7VNvb2juNa6tGnVju1FddJjKClqh63e38uQmKAB4CUcP1xy8R7BXmsdsGyc8P3ez9H3nJUw7WcR6VgQCDcHgRw8q80007M5jS2g2Jt7wsJ75Gb+Sr/AJ10UFh7/wBZy7EvNv0JVuIrbSwe13vZ0A7ImC/aQG+2rrD1tkQ/tf8A5Jv7eBvjKitUxQ2vsPFxAyTo1ubFg3HQcGJq9w2OwtX+nRl2Wa9DphUpvKJ0psv4GL6tfuirBHjanzvrNqhgc6dKH50xX0k/CSsVqz1mzf40e3zYq1J3BQBQHUu73xXD/Ux/cFFoeKrfUl1vzJCpNQUAUAUAUAUAUAUAi9Mm0Oq2eUHGaRU8h74fL0APOoZZ7Kp72IvzK/oUJQ9OFAFAdEdFmz+p2bBcelJeQ/rm6/wBaI8ntKpv4iXRl3fcbak4TnPfHYTjaeJhiW5Ll1GgGVwJNCSBYZreVaataFGLlN2R63CV08PGT6u7Iz4DdaddZMXHAO6S5+wgfbVNW2rQllCi5/8Ajl5N+BMq0HpG4x7Piw8JGfaDyHsM+nkoN/tqpryxFZfDhlFf9mffb0NMt6X9tuwaI2BAI4f+dtUrTTszWRW2t3MPitZFs/z10bz5Hzruwm0a+Fyg8uZ6fbsM4VJQ0Ejam4M6XMLLKOz1X9hNj7fKvRYfb9CeVVbr717+B1RxKfzCvi8HJEcsiMh7GBHsvxq6pVqdVb1OSa6DojJS0ZgrYSFAFAPXR3t8hvc0hupuYyeRGpXwIuR4d9ea27gE4/qILNa+/wCehyYinb4kNG15IGJR8U0D/oy5D7Gqmwsa8VvRpKa6Y38jminqlcWcfu6736raIk/ReU/zDG/sq5o7RhD6mG3eqPul5m6NWK+aIrbX2JPAM0oBUmwcMGBNr8jfkeNXOGxtCv8ADTefNZo6adWEsonTGy/gYvq1+6K7UeNqfO+s2qGBzp0ofnTFfST8JKxWrPWbN/jR7fNirUncFAFAdS7vfFcP9TH9wUWh4qt9SXW/MkKk1BQBQBQBQBQBQBQFMdOe0M2IggHCOMufGQ29oCfxVHE9DsanaEp87t3f7KxoXIUAUBYmF6W8TGiIsEAVFCqPT4KLD5XYKZlTLZFOTbcnn1exl/LHi/7iD+P/AL6Zkfs1L/J+HsKO9e8T7QmE0iIjZAlkvY2JIJuTrrbyFOk7sNho4eG6nda5mzg92411xeJjiH92rBpPMC4H21U1dpVJZYak5dLVo+OvgS67fyK4w7I2rgYmCYPDyTSH5QXXzZzdR5AVVYrCY2rHfxVRRjzXy7lr33NM4VGrzY44RpCt5FVWPyVJa3ixAufL215+ooKVoNtc7VvDPzOdmetYCgMeIw6SKVdVZTyYAj2Gs4VJU3vQdn0DQTd4dxEYF8N6D8erJ9E/RJ1U/Z4Vf4Hb04tQxGa5+K6+fz6zpp4hrKRXTqQSCLEaEHiD2GvWJpq6O1O581IM+BxBjkRxxRw3sN611qaqU5QfFNd5jNXi0WftzbCIMmMwpMZOjrZ08bmxU93HsvXjcHg51PjwtW0lweT9U14FfCDfyvMVsXsfATa4bErG393LcL4BmFx9tXVLGY6jliKTkueOvcvsdCqVI/Mri3tHAvC5R7XtfQggg8CCDVtRrwrQ34adKt5nRCakro6i2X8DF9Wv3RW9HiqnzvrNqhgc6dKH50xX0k/CSsVqz1mzf40e3zYq1J3BQBQHUu73xXD/AFMf3BRaHiq31Jdb8yQqTUFAFAFAFAFAFAFAc1b/AG0fdG0MS/ISFF8I/QBHcct/OsUewwNPk6EV0X78xfqTqCgCgCgCgCgJHZGAjkJaaZYo1tfm57kUanx5Vy4qvUppKlByk+5dbNdSbjlFXYy4beWOK0Gz8PdmNs76sx7SBqe3U2HYKp6mzJ1f62OqZLgtF+dV+k53Sb+KoxkhYYVRLjZjJM3qqNQCfkxIvE62LW+yqia/VSdLCQtBav1k3w6Lmh/E7RWX5qT0EpKgsMhPySRcX4Anhfw+3jVZOKUmou9uP5wMDLWACgCgKV3lmR8VM0dipc2I4HtI8Tc+dfRMBCcMNCM9UiyopqCuRldZsPuJMxA7Tb21EnZNkN2Vx+2htzE4Nupxca4iJtA9gMy9+liR80i/fzry9DA4bGR5XCycJLhrZ+fan2cDjjTjPODsxe2pg8JIrS4WXIQLtBLof8NuDfRuT/KrXDVsXTkqeIjfmlH1XDrsboSqRdprtF+rQ3nS25G3I8XhInRgWVFWReauAAQRxtpcHmKJnjsXQlRqtPsJTae0osPGZJnWNF4lj9g5k9w1NSaadOVSW7BXZzVvRtX3Xi5p7WEj3UHiFACrfvygVCPYYajyVKMOYiqG8KAKA6l3e+K4f6mP7gotDxVb6kut+ZIVJqCgCgCgCgCgCgNDbuP9z4aab+7jZvEgEgeZsKhmyjT5SpGHOzlpiTqdSeJoe20PKAKAcNydw5NoxySLKsSo+XVS1za54EWsCPbUHBjMfHDyUWr3GP8AIxL/AM2n7s/91Tmcf71H/DxD8jEv/Np+7P8A3UzH71H/AA8Tx+hmUA2xSE20HVnXu9amZK21H/DxKuItodDQuhiwG24sJH/u6553X05nGiX+RGvd2niRzFrVNbBVMXU/ru0E8orj0t+hzypyqP4skSu70QjB2hjXJJ+CDasx7VB+wcBx4WNcWOm6j/Q4RW/ytouh+vHhzmuo7vk4E1u/tBsS0mMmOSGO4iU+qNPSc9rW9G/ewqux2HjhlHCUs5yzk+L5l1cbdTNVSKj8K1/Mhcx2/k/Xs0VhFwVGW9wPlNzue41b0dg0ORUavzcWn4LhbsOiOGW7nqZx0jS2+Bjv23a3srV/6cpX+d+Bj+l6SI2vvdicQpUsEQ8VQWv4kkm3deu/C7Iw2He8ld87/LeBthQhHPUgaszceUBu7H2c+IlESWDEEgnh6IJ/yt51z4rEww9J1J6K3i7GFSagrsmcNvG6q2GxqGaMHKQfhUI09FjxI7/baq+ps6EpLEYSW7LX/wDL6109HcanRT+KnkQGMRA7CNiyX9FiLEjvHbVpSc3BOas+Jvi21nqYK2EmXD4h4zmRmRu1SQfaKWIlFSVpK59YrFySG8ju57XYsfaTSxEYRjlFWMFDIKAKAKA6l3e+K4f6mP7gotDxVb6kut+ZIVJqCgCgCgCgCgCgETpl2j1Wzyg4zSKnkPTPl6IHnUMs9lU96vfmV/QoWh6cKAKA6H6Ktn9Ts2HSxkvIe/OfRP7AWiPKbSqb+Il0ZfnaN1ScAUAUBzTv7s/qNoYlOXWFx4Se+ADwzW8qxR7DBVOUoRfR5ZEHEwBBIDAEEg8D3G1JJtNJ2Opq6JHFYubGzoDa7EIijREB0AA5Af5VyU6NLBUW1os2+L6zUoxpRbJPenbC5EwkB95iFi394w4nwvc9517K49m4OW88VW+eXgn628Mucwo03fflqxYq4OgKAKAKA+44yxCqCWJsABcknQAAcTQNpK7H+fo0xMOBGJBb3SrZzEvFUt8m2pkHGw8BqNcZRUotSV0VUdp051uTfy8/T7CXtXabYhldwufKAzAWLkfKYcL2sNOytOGw0cPFwg3a90uboXQWUIbmSNGugzCgCgCgM82EdFR2UhZAShI0YA5SR5i1DFTi20noYKGQUAUB0puDtZMTgYGUi6oI3HY6AKQey+hHcwojx+NoulWkn194w1JyhQBQBQBQBQBQFedKW6+Mx7wCBVMcasTmcD0nI5dwUe01DvctdnYqlh1Jz1Yi/kq2j82L94P6UzLL92w/T3B+SraPzYv3g/pTMfu2H6e4PyVbR+bF+8H9KjMfu2H6e4vbA4YRRxxr6qIFHgoAH8qyPNTk5ScnxM9DEKAKArLpN3FxGNxKTYcKfe8r5mA1Ukg9+jW8qjiXGz8fToU3CfOJ/wCSraPzYv3g/pTM7/3bD9PcH5Kto/Ni/eD+lMx+7Yfp7g/JVtH5sX7wf0pmP3bD9PcH5Kto/Ni/eD+lMx+7Yfp7g/JVtH5sX7wf0qMx+7Yfp7jND0SY88TAvi5/yQ1OZD2vQXP3fcmtndDLXBnxIA5rGmvkzHT9mlmc9TbX+Ee9/nmPu7e5uEwOsMd5LfCv6T+R4L+qBSxV4jGVq/zPLmWgwVJyiTvV0a4XGMZEvh5TqWQAoxPNk017wRfneotzFjhtp1aK3XmivtodEuPS/VmKUcrNlY+TgAHzpmWsNr0JfNdfnQRh6ONp/wDKn95F/wDJUXfMbv3LDf5eD9jPhujDabGxhVB2tIlv4GJ+ymZjLamGSylfsY4bt9EKIwfGSCS2vVR3CfrMbEjuAHjU2K/EbXclakrdL1GPf3clcdBGkWWKSEWi0smUgAoQo0HoixA0t30aOTBY50JtyzT15+srM9FO0fmxfvB/SmZcfu2H6e48/JVtH5sX7wf0pmP3bD9PcH5Kto/Ni/eD+lMx+7Yfp7hg3M3U2ts+fOqxtG1hJH1gsw7R2MOR8uBNRmcuLxeFxELO9+DsW7WRRBQBQBQBQBQBQBQBQBQBQBQBQBQBQBQBQBQBQBQBQBQBQBQBQBQBQBQBQBQBQBQBQBQBQBQBQBQBQBQEBtffPBYV8k8jRta4BhmsRwupEdmHeDUXR00sHWqq8FftXuTkEyuqupurAEHtBFwfZUnO007M+6EBQBQBQBQBQBQBQBQBQBQBQBQBQBQBQBQBQHjsACSQABck8ABzNBqQSb3YZrmLrplBsXigldLjsZUIbyJqN5HS8JUXzWXW0n5mxsjeTDYpikEgdgpLCzArYgWYMAVNzwOuhoncwqYepTV5qxLVJpCgCgCgCgCgCgCgCgCgCgCgKt6RdnnGe7ZhcjBKiJbgW+EmPkjJ+wax4lzganI7kX/ff2j43J/om2t1+ARCfSgYxH6I1XyykD9U1KObaVLcrt8+fuOLk2Nhc8hw+2pK8VMJvt1mKkwi4WTro7lgXjC2UgXBLa+sD51Fztlg92kqrkrPrM6b5xLiVwuIilw0rWydZlKPc2GV0YjU6a21046UuYvBydPlINSS1tqu8ZWJsbampOQU8LvtnxjYIYaQTKTmuyZAAAc1wb2II5X1GlRc7ZYLdpcrvK3aSOP29ImIaCLCyzlUV2ZGjVQGLAAmRl19E6UvnY1QoJw35TS7/RM+f9tYr/8AHTfvcP8A/LQnkaf/ANi7pexGYffvNixg/csomvZhmjYILXJYo5AAGp58uOlLm6WBtS5XfVu31Qx7Z2vDhY+smcKt7DmzMeCoo1Zj2CjdjkpUp1ZbsEa0ePxTqHTCqoOoWabLJ5qkbqD3ZvG1DNwpJ2cu5ZeLXka2zN7IpJzhpVfD4kcIpLWcdsTqSrj2HQ6aGiZnUwsow5SL3o869eY+t6t4zgU61oJJIr2LxlfRv84EggX0vqPCjZGHw/LS3VJJ9Ju7A2zFjIVmhN1biD6ysOKsOTD/APo0IqTXWoyozcJG7O7BSVXMfm3tfzoa0k3mR+721jiohL1TRKSQA5Bb0WKm4W4GoPOoTuba1Lkpbt7mrvlvOmz4VlZDIWcKqA2J0JJvbgAKGeFwzxE91OxI7F2kuJginTRZEDW5i/FT3g3HlUmqrTdObg+Bu0NZX/TTjnjwSIhIEsoVyOahWbL5kD2GoZZ7KhGVZt8EOG78kTYaEwW6oxrktwAta3cRwPfepRw1lNVJKetzHBsZExcmJUANJGEe3MqSQx77G36oqLZkutJ01TfBkTszejEzIHXZ8xFyAweIK1jbMvWOrWPI2qLvmN08NTi7Oou5+iZrYDfszTSQR4KdpYr51zwjLY5TqZADr2GpuZzwO5BTlNWemvsSGH3jmOJhgkwcsIkzem7IV9FS1gY2YZtOBI0vUJmp4eKpuamnbmv62Nzerby4HDtOyl7EAIDYsSbaHuFz4A1LMMNQdaooLI+92dtLjcNHOgyh73Um5UqSpBPiKlEYii6NRwfA0sfvDMmKbDx4SScLGr50ZABmLCzdYVA9XTXy0qGzZDDxdNTc0s7Z39LkdtTfpsNJFHNgp0eU2jGeE5jcLxWQgasONuNRc208DykXKM00tdfY2Nq704mCJ5W2dPZVJPvkJAtzOR2YDtNjal3zGFPC05yUVUWfQ/VI3N595PcMImeJpIyQCUIuC3C4a2nK9+dTcww+H5ae4nZ9J7s/bs00SSphHKSKGUmSMGzC4uM2mlLkToxhJxcs10M+Yt5Rb3yF42BIKMVuLEjiCQQbXBB4EUuS8PzO5MY7FLFG8r6KiF2PcoJP2CpNEIuclFcRL3X2/gFwYWfFYfPPnkmUyLfNOSzKdeQbL+rWtSilmzvxFCu6t4xdlksuYUeifHjD7QlwwcPHLmVWBuGaIkqwI0sUzfZWSZ37Sp8pQVS2a9dfEumsjz5V+7n9osZ9W3+jWPEuK/8AAh1+5j6VgMZicJhcN75OpbNk16sNktnI9Xhm14W7xRk7O/o051KmUfPXQtMVkUxWGyP7SYn6B/DirHiXFX/j4/nFlnBACSALnieZt21kVFxY6Qd6hgMPdbGeTSJeztcjsW/mSBUM68FhXXnn8q19jV6Nt1ThIjNNc4mf0nLasoJuEJPyidW7/AURnj8Vyst2HyrT88iAhxXu7eDK2sWED5F5Zkspbx6xr3/QXsqOJ1OPIYG61lbx+3mWlWRTFe9MuzQ2FjxK+jJBILMNCFc20I5hspB5WPbUMtNlVLVHTejXkbp2ocZsQzPqzw2fsLK2RvIlT7acDU6XI4vdXB/dCxj8NNsHF9dEGfAzNZkvfL+iSflDXKx4jQ9tRodsJQx1PdllNfn+y0tmbQjxESSxMHRxdSP5HsI4EciKyKapTlTk4yWaI3cv4nH9KT8V6haG3FfVfZ5I0dq7PGOxGIib1IsMYgeyXEWYnxVEjP8AiVGrNlOo6MIyWrd+xe7v3EJ0M7QbqJsLJo8Eh0PIOTceTq37QqUdO1aa341FpJfnhYsWpKoht7d30x2GaBzlNwyPa+VxwNuY1II7CeFDow2IdCopoqDCY7aOw5cjreNjfKbmGTvjb5LW8+FwdKxLyUMPjY3Wviuv86mW3unvTBtCMvESrL68bespP81NtCPsNxU3KTE4WdCVpd5NxoFAAFgBYAcAByFSc7d82VjuD+etpf4n4wqEW+N/iUuzyLOeMEgkAlTcdxsRceRI86kqLtC/tWBcVjEgcZo4oXkkHa0waBB+x132VHE6acnTpOa1bsuzN+NhU6I52gmxmAkOsbll77HIxHcbIf1qI7tpxU4Qrrj/AL9yy1jAJIGp4nttUlRcrPpS/OGy/rB+LFWLLfZ30KvV6Ms11BBB1B0IrIpxL6XRbZjj/wByP74qGWGzP5C7fImNzJANn4S5Ath473P6AotDRi0+Xn1vzJPCvFMiyIFZXFw1hqDwPhQ0yUoPdfAht9SZEhwo44mZUb6pffJD+whX9aolzG/C/C3Uf9qv26LxGARL80eysjmuyn+lXDNg9oYfGRi2bK2ml3hIuDbtQqPI1iy92bJVaEqUvxP7lu4PErLGkiG6uoZT2hhcH2GsijlFxk4vVFW7LwEU+38Yk0ayJkY5WAIvaIX156n21jxLmpUlDAwcXZ/7PnakUmwcYssOY4GdrNHe4U8wL/KA9JTxIBB4XpoKbjjqW7P51x/PHvLVwuIWRFdGDIyhlYcCCLgjyrIpZRcW09UVpsj+0mJ+gfw4qx4lvV/4+P5xZYm1tpR4aF5pTlRBcnn2ADtJNgB2msiqp05VJKEdWVxuVs6TamMbaWKHvaNaCM8LqdLdqpfjzck8iKxRbYupHDUlh6er1f5z+RaRNZFMVJs1fcW8Lh9ExBco3Iif3wW7ffFyeNY8S8qPlsCmtY28MvLMtysijEfpixips5kJ1kkRR+q3WH7EqGWOy4OVe/Mn7Hxg9mth9hdW4s/VFmB4gyPnse8ZreVRwE6iqYzeWl/LIcto4GOeN4pVDo4syns/yI4g8iKyOGE5QkpRdmiqsHPNsDF9VIWkwMzXVuJH6QA4ONMwHrCxHYMdGXMowx9PejlNfndzcw/7lzL7hje4y++Nm5W6xzf2VK0KzFRfLNccvJGhsDYrTRe6DiMRE2JYzFEZQAH9QWKE3EYRePyahI21qyhLc3U93Ljw1489xUSD/Zm3UGZmjxS2Lva5MpsbkAAnrVB4cHodrl+pwTyzj6fbyLZrIpDXlxirKkR9Z1Zl7PQy3Hj6YPkaGSg3Fy5vU82jgIp42imRZEbirDTx7iORGooTCpKEt6Lsyo91dmtgtvHDxsSgDAnn1bRdaA3g2QX7R31BeYmoq2C35a+t7e5ctSUBV+4P562l/ifjCoRcY3+JS7PItCpKcUdj7LOJM2K6+eLrpTlEbKAY4/ekOqniFL/r1iszuq1FTtT3U7LjzvN8ezsFLePDf7M2thcT1juk2kjyEEnhG9yABYKyNw+TTQ7qEv1OFnTtZrS3evUtusijKx6Uvzhsv6wfixViy42d9Cr1ejLOrIpxL6XvzbJ9ZH98VDLDZn8hdT8jLunu3g5MDhWfC4dmaBCzGJCxJUXJOW9++osmRicTWjWklN2u+L5xm2ZglgiSJPUjUKt+waAeysjjqTc5OT1Yuz7Exr46PFGWHLErKsOVrAOPSOfjmNhrbkNKizOpVqKoumk7vj1DXUnEKG/m68+0VSNZIo0R8wJDMxOUr3ADU6a8qho7sHiYYduTTbZt7obIxWDgEEkkcyID1ZsysOYU8brf2DtormGKrU609+Kab1IrZ26OKi2hJjuthYyZg0eVgMrWsA2uoyrrbWx01qLG6pi6U6Co2eXEaNv7HjxcDwS+q44jipGoZe8HWsmcdGtKlNTjwIXcvYGLwMZheaOaIXKCzKyE3NgdbqTy5XPhUK50YuvSry30mmaWC3RxUe0Xx/WwkvcGPKwGUqFADa6gKNba66a0sbJ4unLDqjZ5cTNv7upiNoFEWdI4U1yFSSz6+kSDyGgHefIzHB4qnh7txuyRwOBxsMaRxnCKiKFVQkugH6+vjTM1TnRnJylvXfSvY19r7L2liEMZxGHjRtH6uN85U8QGZza40uBfvqGmZUquHpve3W30tW8je3n3Ygx0arJdWQ3jlQ2dD3Hs0GncOYBqbGvD4mdCV46PVcGY8Iu0YlCN7mxNhYSs7wsfpKsUgv3gjwqMyZfp5O6vHosn6o1hus0+ITE411laP4KFARDHqDc5jeRtBqbDQaaC02M/1ShTdOkrX1fF+35mSG9Oz5sRh3hhZELixdgTYXB0UcSbczpRmrD1IU5qUlexJ4bPlHWZc3PLfL5X18qk0ytfI1NvbHixcLwzC6tzHrKRwZTyYf8AmlDZRrSpTU4kCN2sSuzVwMcsanI0bykMfQZj6q8iVOuumvHjWLTtY6f1NN4jlpJ89hnwSMsah8uYCxy3y6aaX4eFZHHNpybQpb+boTbQaIpJHEIr5WsxclsvZbLYr31DO7B4uGHTur37hq2aswjAnKNIBYslwG77H1fDWpRxT3d74NCH3p3ckxUuHljnMDwZyjBcxzPkAuDoVsrAjnmqGjfh8RGlGUZRupW8LnvWbUClerwbtyk62VV8TH1THyD+dR8Qthm73klzWXnf0Pjdfdb3NJLiJpOuxU3ryWsAPmRjkug8co4WqUicRiuUioRVorRerGKUmxygE8rmw8yAak5VbiJO7m6OJwuNmxZlifrs2dArLbO4f0TrwtbXj9tRmWFfF06tGNOzVvYadtwzvEyYd0jdgR1jAnLfS6gcT2XPt4VJx0nCMk5q6PN38E8GHihfKTEioCt7EIoUGx4HThrULIVpqdRzXHMg9/t15doxxxq8cao+bMwJY+iVtYWsNe08BRnRgsVHDycmm7k3sHDzxwrHiHSRkAXrFBGYDS7A8G77691Ec9aUJTcoKyfAWt7t0sTjcTDMssUYgN0UqzEkMGuxuPmjQd+tGjrw2Lp0acoNN3HOEtlGcANzykkeVwKk4Ha+Qvb8bBmx0HURvHGpYMzMCScpvYAWA1trfyqGdWErwoT32rnuw9nY3D4eODPh36tQitlcGyiwuL6m3hTMitUpVJudmr9RqzbtYqVi8mKIdjqIsyoOQCgkkaW58b1FmZrEU4q0Y5dOo21kcQUAUBobY2ouGjMro5RQSzIM2UDmRe9u8A2trQ2UqTqS3U8yK2FvrhsY5TDrK5ABY5LKoJtdixAHhxNjaoub62DqUVedl2jJUnIK22N/cLhZOqnEsb2vYx30PMFSQRodQeRqLnbSwNWrHehZrrGDZ+L61A4R0BFwHFmIIve17jwNjUnLOG67X7jZoYBQBQBQBQBQBQBQBQBQBQBQBQBQBQBQBQBQBQBQBQBQBQBQBQBQBQBQBQBQGjtwf7tP9S/3DRmyl9SPWitugjhi/wDC/wBSoRb7Y/s7fQtepKQpvpw+M4f6k/fqGX2yPpy6/Qt/FF8p6sKX5BiQp7iQCR42NSUcbX+LQTd39/esxb4PFQjDTA5V9PMrN829hYkWK8j42vCZ31sBu0lVpveX5+Md6kriDm2niBjFw4jjyNE0nWFmuAjKpXLl1N3Xn2+FRnc6FTg6TqXd07W6/wDRqb87yS7PiWZYklQuEILFWBIJB9UgjSjNmDw8a8txuzN/Z+NxMuFSYRxCR0DrGWbLZhmCs+XQ6jW2nfTOxqnCnGo43dllcgNy99ZsdPJC0CQ9ULvdyzXDZSoGUcCDc300omdWLwcKEFJSvfoGzauIaOGSRApKKWsxIU5QTYkA24cbGpOGnFSkk+JpbvY/EYjDrNJGkTSKGRMxawOoLmwsSNbDh9lQjZXhTp1HGLvYX9398cTisTPhhh4UeAsGJlYglXKHLaPtFLnVXwdOlTjU3m0+jovzjDFisWJY1kih6tyQXjkYspCswurINDlte/OmZyuNJxbi3dc6+5E7+b1S7OVJBCksbtl1cqwOXN80gg2PZwo3Y3YPCxxDcW7NH3tXb2Nw0HuhsNFJGFDOI5mzqvEkBogGAHfS7FOhRqT3FJp9Ky8yY3e23FjYFnhJynQg+srDirDtH9KlHPXoyoz3JGrvFt/3O8MEaCTETsRGhbKoCi7O7WJCga6Ak8qhs2UKHKKU5O0Y6+yNTbeP2hhYXmy4fEBQSUVXjZR865d84HEj0dAaO5nRp0Ks1DON+p+it4jDizIEJjCl7aBiQpPYSASPGxqTlju3+LQVNxN75tomQmFIkjIBOcsxLXNgMoAtbjUJs7cZhI4eyvdvoNsbS2g006xYeBokfKjySMhbQE6BGvYki+nDuNRd8DXydBQi5Sd3zK/qiKn3yxiY1MEcLB1zrmBE7ZLZWbU9Vfgh5dlLs3xwdF0XW3nZdH36SQx21dpRGLNhoMjTRo7pKzlFeRVLZSi9vHW178BS74mqFLDyvaTvZvS2i62aG+W+uJ2c6h8NG8b+pKJGA04hhkOUjja5uOHMCbs24XB08RHKVmuFvuOuGkzIrXU3AN19U31BHdUldJWdiD2NtfEzzzL1UQhikydcHY52FswRcvydQTfQi2utoTudNWlThCLu7vO3MMNScoUAUAUAUAUAUBpbb+LT/VP900ZspfPHrRWvQRwxf+F/qVCLfbH9nb6Fr1JSFN9OHxnD/Un79Qy+2R9OXX6FyVJQlb7d3PXH+7XSy4mPFHq34Zh1MJyMey/A8j53xsWtHFuhuJ/K1n3vM3OjzfJpicHi7pio7j0tDJl43/8AcHMcxqOdpRhjcGof1aecX4fYYJ/zlD/0c34uHqTmj/Gl/wBy8pC900/m7/GT+TVB07K/kdjGzdz4phvqI/uLRHFX+rLrfmV1vB/6btuLE8IcTo/Z6Vke/g2SQ+NRxLWj/wC5wbp8Y/i9UPG95zxJhhxxMgiP1eryn92rDxYUlzFdhvhk6n+Kv28PEnVFtBwrI5iptx9oQwbW2k00scQMkoBkdVBPXtoCxFzWKLzF05zwtJRTeS06ix8Bt7DzymKGVJSqZmMbBlAvYAkG1zrp3VNyonQqQjvTVusTOnL4nD/1A/DkqJFhsj6z6vVEttvenCjBtHHKk8zwlEhiIkdmZMtsqXIHb4VN8jTSwtV1VKSsk73eS8Tzos2DLg8GVmGV5JDJk5qMqqAe/wBG/nblRDaNeNareGiViK6UsNiIZsNtDDjN7nuH0vYE8WA+QQWUnlcUZu2dKnOMqE/7vzvJ7dPfXDbQXIPQly+lC/PtyHg6/b2gUuc2JwVTDu+q5/zQZzUnGVj0HfB4v6xfumoRcbX+aHUWcBUlOVntX+0uG+q/0pqx4lvS/wCPn1+qLMIrIqCK3o2GmNwzwPpcXRvmuPVYefHtBI50N+HrujUU0V7uVtzFKkmyiGXEo5RJOIij1zsb8cg1TtzoOFY56Fpi6FJtYn+15253w7+PUyz9nYFIIkijFkRbAc/EnmSdSeZJrJFPObnJylqzZoYBQBQBQBQBQBQGHGwdZG6fOUr+0CP86GUZbskypOhrFjD4nE4WX0JGsAD8+EuGXx9K9v0TUIvNqwdSnGpHT3tYuGpKEo3pg2is2MQJqsSZCw4F8xLAHgct1B7DccqxZ6LZlNwpNvjn2cO8vKsjzpCbufCY7/q/9CCh0V/lp9Xqxf6RdzTiLYvC3TFR2Po6GQLqLHlIOR58DytDOrA4xU/6VTOL8Psau4e85x+LjMi5ZosLKkmlgSZYLMByvlNxyIomZ4zDKhSdtHJW7mbHTT+bv8ZP5NQw2V/I7GNm7nxTDfUR/cWiOKv9WXW/MX+lXYvunAOwF3h99XwA9MfsEnxAozq2dW5Ouk9Hl7eJp9HW0Hx3VzyX/wB3gEAJ+VKxBkf9hIv22qFqZ46mqF4L+537OC77+A+1kVpVvR0P/V9p/Tl//YasUXOO/i0uzyLL9yIJOsygPlyZuZFwbHt14eJ7ayKjedt3gV/05fE4f+oH4clYyLPZH1n1eqJPfDc9MZhVeJVXEoitG4sC1hfIxHI8jyNj23mxqwuLdGpaT+F6+550Zb1HFwmGYn3RDo1/WZeAYj5wPot3686IbQwqpS3o/K/z/Q3jEKXaO/pKqsw/RcsAfMo3sqTh3WkpfmX+ysOk7c+LDx+7sL7y6OpdU0FywUPHb1GDEaDQ+PGLFxs/FyqS5Gpmn+WfOWNsHFNLhYJHFneFGYd7KCftNSVVaKhUlFaJsr/oN+Dxf1i/dNQiz2v80Oos+pKcrLav9pcN9V/pTVjxLel/x8+v1RZtZFQFAVhu9/aPGfVt/KGseJcV/wCBDr9yz6yKcKAKAKAKAKAKAKAKAU96dwsNjX667wz6e+x8yvAsDxI7RY6DXSosduHx1Sit3WPMzFh9zcSRkn2niZI+aqAjEdjPcsQeetLGUsXTveFJJ9/hofO8PRzh8V1IVmgSGPIiRgWsTm53N786WFDaFSld6t55jTgoJEjCvJ1jAWDlQCdOLAGxPPS1SccpJu6VjT2Nsh4HmYzGTrpDIwZQLMQF9EjgLKosb8KixnVqqaStaysS1SaSEwu7cUeNfGR+i0kRSRANGYsrZ+4+jY9uh43uOiWJlKiqT4O69jHvduz7vjWJ5WjjDBrIouSAQLk3014WqGicNieQlvJXZI7FwBghSIuZBGoVWIAbKosM1tCbDjpUmqrPfm5Wtc3WUEWOoNDWRe7Ww48FAII9VDM1zx9JiRfwFlv+jQ3YivKtPfkScgNjlIB5Ei49lxQ1IUdkbjnDYiXER4qTrJSxe6IVOZs50tp6WulRY7auN5SChKKstNSaGypTJG8mJZljYt1YRFVjlKgsQLm17gXtcA8hQ5+ViotKOvHM0N8N0xtEIkkzIiHMFRRqSLXYm99CbWtx50aNuFxTw7birt85ObOw7RxqjP1hUAZiACQBa7W0v4W8Kk55yUpNpWFzF7jxnG+7YZpIJTqwQKVY8CSCPlDiO3XjrUWOqONlyPJSSaN7Hbvu+IGJjxDxTCJY9FBiZVLN6aHU3LHgwItoaWzua4V0ocnKN1e/T2P7GHH7uS4vIuMnR4VYMYYozGrsOHWFpHJX9EW+yjVzKGIhSu6UbPnbvbqyRPYiJihVGyG1g2W9vAcL1JzRaTu8xd3Q3OGzi/VzO6yWLK6rxW9iCLWOvfUJHVisW8RbeVrcw0VJxinPuXnxq444l+uW1gEXIAFK5bcbWJ531NRY7Y4y1Hkd1W8RrXhrxqTiBr2048qAVMBuZ1WNfGjEOZXvmBRchDW9GwsQBlFtb6c9aix2zxm9SVJxyXeNlScQUAUAUAUB/9k="/>
          <p:cNvSpPr>
            <a:spLocks noChangeAspect="1" noChangeArrowheads="1"/>
          </p:cNvSpPr>
          <p:nvPr/>
        </p:nvSpPr>
        <p:spPr bwMode="auto">
          <a:xfrm>
            <a:off x="0" y="-157163"/>
            <a:ext cx="304800" cy="304801"/>
          </a:xfrm>
          <a:prstGeom prst="rect">
            <a:avLst/>
          </a:prstGeom>
          <a:noFill/>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99688" name="AutoShape 8" descr="data:image/jpeg;base64,/9j/4AAQSkZJRgABAQAAAQABAAD/2wCEAAkGBxMSEhQUExQWFRUXFh8aGBYYGRweGBsbGBobGCAZFxwaHCggGhslHRgcITEhJSkrLi4uGCAzODMsNygtLisBCgoKDg0OGxAQGzQkICQ0NDA0NC8sLTQsNDQsLCwsLCwsNCwtLCwsLCwsLCwsNCwsLCwsNCwsLC8sLCwsLCwsLP/AABEIALcBEwMBEQACEQEDEQH/xAAcAAACAgMBAQAAAAAAAAAAAAAABgUHAwQIAQL/xABPEAACAQIDBAYDCwkFBwQDAAABAgMAEQQSIQUGMUEHE1FhcYEiMpEUIzM0QlJyc6Gysxc1YoKSk6Kx0TZTg8HDFSRDVHTS8CVj0/FVtOH/xAAbAQEAAgMBAQAAAAAAAAAAAAAAAQUCAwQGB//EAD0RAAIBAgMDCgUDBAEDBQAAAAABAgMRBCExBRJBE1FhcYGRobHB0SIyM+HwFBU0I0JS8TUGcoIWJENTYv/aAAwDAQACEQMRAD8AvGgCgCgCgCgKS6VdxxhicXhxaFm98Qf8NmPFf0CeXInsIAjQ9Hs3Hcp/Snrw6fuVvQtwoAoAoAoAoC1ehneWZpmwkrl0KFo8xuVKkXVSdbFSTbll04mhSbWw0FBVYqzvmWzjsZHCjSSuqIouzMbAf+dlSUUISnLdirsqzePpg1K4OIEf3st9e9UB+0nyqLl3Q2PxqvsXuI20N+doTetipB3Icg/gAqLFlDAYeGkF25+ZDz7Rmf15ZG+k7H+ZqbHRGlCOiXcaxNDM8oAoDPNhHREdlIV75CeeXQkd2ta41YSlKEXnHXouQpJtpcDBWwkKADR6A6r2X8DF9Wv3RUo8RU+d9ZtUMDnTpQ/OmK+kn4SVitWes2b/ABo9vmxVqTuCgCgOjMUjnZ+GygleqTrAtySvUkDQakdZkJHzQ19Lio4HkYtKvK+t3bv9r9p5ufA6u9vUsQxUERE5hkMdzqcubMeN2C3IUWInFSTiufx6b9unfxGqsjiCgCgCgCgCgCgCgIPflVOz8Zm4dQ58wpI/itUS0OnB35eFudHM1D2IUAUAUAUAUBN7l7Q9z47DS8hKA30X9Bj+yxoznxlPlKEo9HlmTHSZvY2NxDRo3+7xMQgB0ZhoZD235dg8TQ59nYRUae8/mf5YTKFgFAFAFAFAMO6G7xxUl3uIU9c8L88oP8zyHlVXtTaCwtO0fnenv+cTRWq7istT3afWbQxZWBbotkjA0VUXTMewc/O1Rh9zZ+F3qzzeb523w6Xw8SIWpQvIjtuYWKKTq4mL5BZ30yl+eQclHDyrrwdWrVp8pUVr6LjbhfpNlKUpK7I6uo2AaPQHVey/gYvq1+6KlHiKnzvrNqhgc6dKH50xX0k/CSsVqz1mzf40e3zYq1J3BQBQHUu73xXD/Ux/cFFoeKrfUl1vzJCpNQUAUAUAUAUAUAUAUAi9Mm0eq2eUHGaRU8h6Z8vQt+tUMstlU96vfmV/QoSh6gKAKAz4rCtGQHFiyK471dQynzBFE7mMZqWa6u4wUMjIsLFSwUlRxYA2F+08BWLnFSUW82Q5JOxOYbGYaeEpOuSWOM9VKgAz5V0SQcCdLA8+2/GtqUcRRrKdF3jJ5p8LvNro6PxaXGcJXjoxfq0N4UBlw0DSOqILsxAA7SdKxqTjTi5ydksyJNJXZYezOj2IKDO7M3MIbKO69rnx0rymI/6hqt2oxSXTm/bzOKWJk9DffcXBkeq47w5/zrlW3cYnqu4w5epzkXjOjldOqmYa6hwDp3Fba+VdtL/qOX/yQ7n738zYsVLiiexuzCmGXC4YZAwylz8lflMe1jwt2nkBpV0cUp4h4nEZ2ztzvguhL052aVK8t6RD7UUYSIYPBIWnkHpMPWC8MzHkTy4Ad2lWGGbxdR4vFu0I6LhfmS49PObI/G9+byId9iQYBBJiiJZj6kAPo+LniQPZy1qwWOr4+bhhvhgtZcezp8eo2cpOq7QyQsYh3nd5Mtz6zZFsqjwHAAVcQjCjCML9Cu8336s6VuwSRqmtz0MjqvZfwMX1a/dFSjxFT531m1QwOdOlD86Yr6SfhJWK1Z6zZv8AGj2+bFWpO4KAKA6l3e+K4f6mP7gotDxVb6kut+ZIVJqCgCgCgCgCgCgCgCgKY6c9o5sRBAOEcZc+MhsL94CfxVHE9DsanaEp8+Xd/srGhchQGfBYYyyJGvrO4QeLEKPtNQ9DGclCLk+BYPTRsdYZcK6CymHqrcveeH8Lgfq04lVsis5xmnre/eVwBUluTWF92YJswSRB8oFSUYdjciKr6n6PGx3XJPqea6uJpk6dRaklisVgcVBI/ViDEqpYBTZHI105G/ZYHxrjp0sbha0Y72/TbtnqvXt06jWlUpySvdClV4dQUBJbu41YcTFI/qq2vcCLX8r38q5MdRlWw86cdWjXVi5QaRdMUgYBlIKkXBGoIPMV88lFxbjJWaK0+qgBQBQGhPC0at1EamRzcsxsL/OkPE25Adw0HDphONSS5aT3VzeS4Lr7c2SukVdobEw0BM+PmaaRtco0v3KoNyBw4gVd0Mbia65HBQ3IrjrbrenmzfGc5fDBWF3aG2psSDFhojHD/dRLqfplRr4cPGrahgqOGfK1570+eT06r6G6NOMM5vMhcbgpIWyyKUa17HjY1YU61OrHepu66DdGakro6j2X8DF9Wv3RW5HiqnzvrNqhgc6dKH50xX0k/CSsVqz1mzf40e3zYq1J3BQBQHUu73xXD/Ux/cFFoeKrfUl1vzJCpNQUAUAUAUAUAUAUAUBzXv8A7Q6/aGJe+gkKDwjsmncct/OsUewwNPk8PFdF+/MXqk6goBv6Ktn9dtKHS4jBlP6osP42WoODadTcw76cvzsLL6Zdn9bs8uOMMiv5H3s+Xpg+VSyn2TU3cRbnVvUo3A4KSZwka5mPAXHLxrVWrQox36jsj0spqKuxl2YNqYXRI5SvzGGZfIA6eRFVGI/a8VnKSvzp2f37TnlyM+JOpiocSCuKwTxORbrOpYi50vmC5h266d9VjpVsO1LDV1KPNvLybt+aGlpw+WXiVziISjMrcVJB8q9bCanFSWjO+LUldGOsiQoCX2LvHiMLpG10+Y2q+Q5eVq4cXs6his5rPnWv37TVOjGeo7bL3/gewmUxHt9ZPs1HsrzmJ2BXhnSe8u5+3icssPJaZjVhcUkq5o3V17VII+yqWpSnTluzTT6TQ1bJmatYPGHl3/8A3RAWtpR4SJixgfEynj6DSm/eWuq+HLsq4w8sXWioqoqcetRXhm/zM2RcnknbwILaG1doyjLDh5IE7FQhv2iBbyAqzoYTZ1J71Wqpy6Wrd3vc3RhSjnJ3FbamyMREM86MuY2zMRcnj235Vc0MXh6vwUZJ2XA6IVISyidNbL+Bi+rX7orsR4yp876zaoYHOnSh+dMV9JPwkrFas9Zs3+NHt82KtSdwUAUB1Lu98Vw/1Mf3BRaHiq31Jdb8yQqTUFAFAFAFAFAFAFAaO3MeMPh5pj/w42bxKgkDzOlGbKNPlKkYc7OWSb6nU9tQj2x5QBQFt9BOz/jM5HzY1Ph6bD7UotSi2zU+WHb7epZm3MAMRh5oT/xI2XwLAgHyNGU1GpydSM+ZnMmA2ZLOxSNCzAXIuBbW2uYjnWitiadCO9Udl+cx7OVSMVdjXszY+1o/UcoOxpFYew5hVHiMZsmp8yv1Jp9+RzSnRfAa9mnHj4YYdh2qzhvukVSYj9A/pb660mvNM0S3P7bkRvtusZ/f4R76B6a/PA5j9IcO8fb3bI2qqH9Gq/h4Pm+3kbKNbcyehWzqQSCCCDYg8QRyNevTTV0d6dz5qQFAFAbGCxskLZo3ZG7VNvb2juNa6tGnVju1FddJjKClqh63e38uQmKAB4CUcP1xy8R7BXmsdsGyc8P3ez9H3nJUw7WcR6VgQCDcHgRw8q80007M5jS2g2Jt7wsJ75Gb+Sr/AJ10UFh7/wBZy7EvNv0JVuIrbSwe13vZ0A7ImC/aQG+2rrD1tkQ/tf8A5Jv7eBvjKitUxQ2vsPFxAyTo1ubFg3HQcGJq9w2OwtX+nRl2Wa9DphUpvKJ0psv4GL6tfuirBHjanzvrNqhgc6dKH50xX0k/CSsVqz1mzf40e3zYq1J3BQBQHUu73xXD/Ux/cFFoeKrfUl1vzJCpNQUAUAUAUAUAUAUAi9Mm0Oq2eUHGaRU8h74fL0APOoZZ7Kp72IvzK/oUJQ9OFAFAdEdFmz+p2bBcelJeQ/rm6/wBaI8ntKpv4iXRl3fcbak4TnPfHYTjaeJhiW5Ll1GgGVwJNCSBYZreVaataFGLlN2R63CV08PGT6u7Iz4DdaddZMXHAO6S5+wgfbVNW2rQllCi5/8Ajl5N+BMq0HpG4x7Piw8JGfaDyHsM+nkoN/tqpryxFZfDhlFf9mffb0NMt6X9tuwaI2BAI4f+dtUrTTszWRW2t3MPitZFs/z10bz5Hzruwm0a+Fyg8uZ6fbsM4VJQ0Ejam4M6XMLLKOz1X9hNj7fKvRYfb9CeVVbr717+B1RxKfzCvi8HJEcsiMh7GBHsvxq6pVqdVb1OSa6DojJS0ZgrYSFAFAPXR3t8hvc0hupuYyeRGpXwIuR4d9ea27gE4/qILNa+/wCehyYinb4kNG15IGJR8U0D/oy5D7Gqmwsa8VvRpKa6Y38jminqlcWcfu6736raIk/ReU/zDG/sq5o7RhD6mG3eqPul5m6NWK+aIrbX2JPAM0oBUmwcMGBNr8jfkeNXOGxtCv8ADTefNZo6adWEsonTGy/gYvq1+6K7UeNqfO+s2qGBzp0ofnTFfST8JKxWrPWbN/jR7fNirUncFAFAdS7vfFcP9TH9wUWh4qt9SXW/MkKk1BQBQBQBQBQBQBQFMdOe0M2IggHCOMufGQ29oCfxVHE9DsanaEp87t3f7KxoXIUAUBYmF6W8TGiIsEAVFCqPT4KLD5XYKZlTLZFOTbcnn1exl/LHi/7iD+P/AL6Zkfs1L/J+HsKO9e8T7QmE0iIjZAlkvY2JIJuTrrbyFOk7sNho4eG6nda5mzg92411xeJjiH92rBpPMC4H21U1dpVJZYak5dLVo+OvgS67fyK4w7I2rgYmCYPDyTSH5QXXzZzdR5AVVYrCY2rHfxVRRjzXy7lr33NM4VGrzY44RpCt5FVWPyVJa3ixAufL215+ooKVoNtc7VvDPzOdmetYCgMeIw6SKVdVZTyYAj2Gs4VJU3vQdn0DQTd4dxEYF8N6D8erJ9E/RJ1U/Z4Vf4Hb04tQxGa5+K6+fz6zpp4hrKRXTqQSCLEaEHiD2GvWJpq6O1O581IM+BxBjkRxxRw3sN611qaqU5QfFNd5jNXi0WftzbCIMmMwpMZOjrZ08bmxU93HsvXjcHg51PjwtW0lweT9U14FfCDfyvMVsXsfATa4bErG393LcL4BmFx9tXVLGY6jliKTkueOvcvsdCqVI/Mri3tHAvC5R7XtfQggg8CCDVtRrwrQ34adKt5nRCakro6i2X8DF9Wv3RW9HiqnzvrNqhgc6dKH50xX0k/CSsVqz1mzf40e3zYq1J3BQBQHUu73xXD/AFMf3BRaHiq31Jdb8yQqTUFAFAFAFAFAFAFAc1b/AG0fdG0MS/ISFF8I/QBHcct/OsUewwNPk6EV0X78xfqTqCgCgCgCgCgJHZGAjkJaaZYo1tfm57kUanx5Vy4qvUppKlByk+5dbNdSbjlFXYy4beWOK0Gz8PdmNs76sx7SBqe3U2HYKp6mzJ1f62OqZLgtF+dV+k53Sb+KoxkhYYVRLjZjJM3qqNQCfkxIvE62LW+yqia/VSdLCQtBav1k3w6Lmh/E7RWX5qT0EpKgsMhPySRcX4Anhfw+3jVZOKUmou9uP5wMDLWACgCgKV3lmR8VM0dipc2I4HtI8Tc+dfRMBCcMNCM9UiyopqCuRldZsPuJMxA7Tb21EnZNkN2Vx+2htzE4Nupxca4iJtA9gMy9+liR80i/fzry9DA4bGR5XCycJLhrZ+fan2cDjjTjPODsxe2pg8JIrS4WXIQLtBLof8NuDfRuT/KrXDVsXTkqeIjfmlH1XDrsboSqRdprtF+rQ3nS25G3I8XhInRgWVFWReauAAQRxtpcHmKJnjsXQlRqtPsJTae0osPGZJnWNF4lj9g5k9w1NSaadOVSW7BXZzVvRtX3Xi5p7WEj3UHiFACrfvygVCPYYajyVKMOYiqG8KAKA6l3e+K4f6mP7gotDxVb6kut+ZIVJqCgCgCgCgCgCgNDbuP9z4aab+7jZvEgEgeZsKhmyjT5SpGHOzlpiTqdSeJoe20PKAKAcNydw5NoxySLKsSo+XVS1za54EWsCPbUHBjMfHDyUWr3GP8AIxL/AM2n7s/91Tmcf71H/DxD8jEv/Np+7P8A3UzH71H/AA8Tx+hmUA2xSE20HVnXu9amZK21H/DxKuItodDQuhiwG24sJH/u6553X05nGiX+RGvd2niRzFrVNbBVMXU/ru0E8orj0t+hzypyqP4skSu70QjB2hjXJJ+CDasx7VB+wcBx4WNcWOm6j/Q4RW/ytouh+vHhzmuo7vk4E1u/tBsS0mMmOSGO4iU+qNPSc9rW9G/ewqux2HjhlHCUs5yzk+L5l1cbdTNVSKj8K1/Mhcx2/k/Xs0VhFwVGW9wPlNzue41b0dg0ORUavzcWn4LhbsOiOGW7nqZx0jS2+Bjv23a3srV/6cpX+d+Bj+l6SI2vvdicQpUsEQ8VQWv4kkm3deu/C7Iw2He8ld87/LeBthQhHPUgaszceUBu7H2c+IlESWDEEgnh6IJ/yt51z4rEww9J1J6K3i7GFSagrsmcNvG6q2GxqGaMHKQfhUI09FjxI7/baq+ps6EpLEYSW7LX/wDL6109HcanRT+KnkQGMRA7CNiyX9FiLEjvHbVpSc3BOas+Jvi21nqYK2EmXD4h4zmRmRu1SQfaKWIlFSVpK59YrFySG8ju57XYsfaTSxEYRjlFWMFDIKAKAKA6l3e+K4f6mP7gotDxVb6kut+ZIVJqCgCgCgCgCgCgETpl2j1Wzyg4zSKnkPTPl6IHnUMs9lU96vfmV/QoWh6cKAKA6H6Ktn9Ts2HSxkvIe/OfRP7AWiPKbSqb+Il0ZfnaN1ScAUAUBzTv7s/qNoYlOXWFx4Se+ADwzW8qxR7DBVOUoRfR5ZEHEwBBIDAEEg8D3G1JJtNJ2Opq6JHFYubGzoDa7EIijREB0AA5Af5VyU6NLBUW1os2+L6zUoxpRbJPenbC5EwkB95iFi394w4nwvc9517K49m4OW88VW+eXgn628Mucwo03fflqxYq4OgKAKAKA+44yxCqCWJsABcknQAAcTQNpK7H+fo0xMOBGJBb3SrZzEvFUt8m2pkHGw8BqNcZRUotSV0VUdp051uTfy8/T7CXtXabYhldwufKAzAWLkfKYcL2sNOytOGw0cPFwg3a90uboXQWUIbmSNGugzCgCgCgM82EdFR2UhZAShI0YA5SR5i1DFTi20noYKGQUAUB0puDtZMTgYGUi6oI3HY6AKQey+hHcwojx+NoulWkn194w1JyhQBQBQBQBQBQFedKW6+Mx7wCBVMcasTmcD0nI5dwUe01DvctdnYqlh1Jz1Yi/kq2j82L94P6UzLL92w/T3B+SraPzYv3g/pTMfu2H6e4PyVbR+bF+8H9KjMfu2H6e4vbA4YRRxxr6qIFHgoAH8qyPNTk5ScnxM9DEKAKArLpN3FxGNxKTYcKfe8r5mA1Ukg9+jW8qjiXGz8fToU3CfOJ/wCSraPzYv3g/pTM7/3bD9PcH5Kto/Ni/eD+lMx+7Yfp7g/JVtH5sX7wf0pmP3bD9PcH5Kto/Ni/eD+lMx+7Yfp7g/JVtH5sX7wf0qMx+7Yfp7jND0SY88TAvi5/yQ1OZD2vQXP3fcmtndDLXBnxIA5rGmvkzHT9mlmc9TbX+Ee9/nmPu7e5uEwOsMd5LfCv6T+R4L+qBSxV4jGVq/zPLmWgwVJyiTvV0a4XGMZEvh5TqWQAoxPNk017wRfneotzFjhtp1aK3XmivtodEuPS/VmKUcrNlY+TgAHzpmWsNr0JfNdfnQRh6ONp/wDKn95F/wDJUXfMbv3LDf5eD9jPhujDabGxhVB2tIlv4GJ+ymZjLamGSylfsY4bt9EKIwfGSCS2vVR3CfrMbEjuAHjU2K/EbXclakrdL1GPf3clcdBGkWWKSEWi0smUgAoQo0HoixA0t30aOTBY50JtyzT15+srM9FO0fmxfvB/SmZcfu2H6e48/JVtH5sX7wf0pmP3bD9PcH5Kto/Ni/eD+lMx+7Yfp7hg3M3U2ts+fOqxtG1hJH1gsw7R2MOR8uBNRmcuLxeFxELO9+DsW7WRRBQBQBQBQBQBQBQBQBQBQBQBQBQBQBQBQBQBQBQBQBQBQBQBQBQBQBQBQBQBQBQBQBQBQBQBQBQBQBQEBtffPBYV8k8jRta4BhmsRwupEdmHeDUXR00sHWqq8FftXuTkEyuqupurAEHtBFwfZUnO007M+6EBQBQBQBQBQBQBQBQBQBQBQBQBQBQBQBQBQHjsACSQABck8ABzNBqQSb3YZrmLrplBsXigldLjsZUIbyJqN5HS8JUXzWXW0n5mxsjeTDYpikEgdgpLCzArYgWYMAVNzwOuhoncwqYepTV5qxLVJpCgCgCgCgCgCgCgCgCgCgCgKt6RdnnGe7ZhcjBKiJbgW+EmPkjJ+wax4lzganI7kX/ff2j43J/om2t1+ARCfSgYxH6I1XyykD9U1KObaVLcrt8+fuOLk2Nhc8hw+2pK8VMJvt1mKkwi4WTro7lgXjC2UgXBLa+sD51Fztlg92kqrkrPrM6b5xLiVwuIilw0rWydZlKPc2GV0YjU6a21046UuYvBydPlINSS1tqu8ZWJsbampOQU8LvtnxjYIYaQTKTmuyZAAAc1wb2II5X1GlRc7ZYLdpcrvK3aSOP29ImIaCLCyzlUV2ZGjVQGLAAmRl19E6UvnY1QoJw35TS7/RM+f9tYr/8AHTfvcP8A/LQnkaf/ANi7pexGYffvNixg/csomvZhmjYILXJYo5AAGp58uOlLm6WBtS5XfVu31Qx7Z2vDhY+smcKt7DmzMeCoo1Zj2CjdjkpUp1ZbsEa0ePxTqHTCqoOoWabLJ5qkbqD3ZvG1DNwpJ2cu5ZeLXka2zN7IpJzhpVfD4kcIpLWcdsTqSrj2HQ6aGiZnUwsow5SL3o869eY+t6t4zgU61oJJIr2LxlfRv84EggX0vqPCjZGHw/LS3VJJ9Ju7A2zFjIVmhN1biD6ysOKsOTD/APo0IqTXWoyozcJG7O7BSVXMfm3tfzoa0k3mR+721jiohL1TRKSQA5Bb0WKm4W4GoPOoTuba1Lkpbt7mrvlvOmz4VlZDIWcKqA2J0JJvbgAKGeFwzxE91OxI7F2kuJginTRZEDW5i/FT3g3HlUmqrTdObg+Bu0NZX/TTjnjwSIhIEsoVyOahWbL5kD2GoZZ7KhGVZt8EOG78kTYaEwW6oxrktwAta3cRwPfepRw1lNVJKetzHBsZExcmJUANJGEe3MqSQx77G36oqLZkutJ01TfBkTszejEzIHXZ8xFyAweIK1jbMvWOrWPI2qLvmN08NTi7Oou5+iZrYDfszTSQR4KdpYr51zwjLY5TqZADr2GpuZzwO5BTlNWemvsSGH3jmOJhgkwcsIkzem7IV9FS1gY2YZtOBI0vUJmp4eKpuamnbmv62Nzerby4HDtOyl7EAIDYsSbaHuFz4A1LMMNQdaooLI+92dtLjcNHOgyh73Um5UqSpBPiKlEYii6NRwfA0sfvDMmKbDx4SScLGr50ZABmLCzdYVA9XTXy0qGzZDDxdNTc0s7Z39LkdtTfpsNJFHNgp0eU2jGeE5jcLxWQgasONuNRc208DykXKM00tdfY2Nq704mCJ5W2dPZVJPvkJAtzOR2YDtNjal3zGFPC05yUVUWfQ/VI3N595PcMImeJpIyQCUIuC3C4a2nK9+dTcww+H5ae4nZ9J7s/bs00SSphHKSKGUmSMGzC4uM2mlLkToxhJxcs10M+Yt5Rb3yF42BIKMVuLEjiCQQbXBB4EUuS8PzO5MY7FLFG8r6KiF2PcoJP2CpNEIuclFcRL3X2/gFwYWfFYfPPnkmUyLfNOSzKdeQbL+rWtSilmzvxFCu6t4xdlksuYUeifHjD7QlwwcPHLmVWBuGaIkqwI0sUzfZWSZ37Sp8pQVS2a9dfEumsjz5V+7n9osZ9W3+jWPEuK/8AAh1+5j6VgMZicJhcN75OpbNk16sNktnI9Xhm14W7xRk7O/o051KmUfPXQtMVkUxWGyP7SYn6B/DirHiXFX/j4/nFlnBACSALnieZt21kVFxY6Qd6hgMPdbGeTSJeztcjsW/mSBUM68FhXXnn8q19jV6Nt1ThIjNNc4mf0nLasoJuEJPyidW7/AURnj8Vyst2HyrT88iAhxXu7eDK2sWED5F5Zkspbx6xr3/QXsqOJ1OPIYG61lbx+3mWlWRTFe9MuzQ2FjxK+jJBILMNCFc20I5hspB5WPbUMtNlVLVHTejXkbp2ocZsQzPqzw2fsLK2RvIlT7acDU6XI4vdXB/dCxj8NNsHF9dEGfAzNZkvfL+iSflDXKx4jQ9tRodsJQx1PdllNfn+y0tmbQjxESSxMHRxdSP5HsI4EciKyKapTlTk4yWaI3cv4nH9KT8V6haG3FfVfZ5I0dq7PGOxGIib1IsMYgeyXEWYnxVEjP8AiVGrNlOo6MIyWrd+xe7v3EJ0M7QbqJsLJo8Eh0PIOTceTq37QqUdO1aa341FpJfnhYsWpKoht7d30x2GaBzlNwyPa+VxwNuY1II7CeFDow2IdCopoqDCY7aOw5cjreNjfKbmGTvjb5LW8+FwdKxLyUMPjY3Wviuv86mW3unvTBtCMvESrL68bespP81NtCPsNxU3KTE4WdCVpd5NxoFAAFgBYAcAByFSc7d82VjuD+etpf4n4wqEW+N/iUuzyLOeMEgkAlTcdxsRceRI86kqLtC/tWBcVjEgcZo4oXkkHa0waBB+x132VHE6acnTpOa1bsuzN+NhU6I52gmxmAkOsbll77HIxHcbIf1qI7tpxU4Qrrj/AL9yy1jAJIGp4nttUlRcrPpS/OGy/rB+LFWLLfZ30KvV6Ms11BBB1B0IrIpxL6XRbZjj/wByP74qGWGzP5C7fImNzJANn4S5Ath473P6AotDRi0+Xn1vzJPCvFMiyIFZXFw1hqDwPhQ0yUoPdfAht9SZEhwo44mZUb6pffJD+whX9aolzG/C/C3Uf9qv26LxGARL80eysjmuyn+lXDNg9oYfGRi2bK2ml3hIuDbtQqPI1iy92bJVaEqUvxP7lu4PErLGkiG6uoZT2hhcH2GsijlFxk4vVFW7LwEU+38Yk0ayJkY5WAIvaIX156n21jxLmpUlDAwcXZ/7PnakUmwcYssOY4GdrNHe4U8wL/KA9JTxIBB4XpoKbjjqW7P51x/PHvLVwuIWRFdGDIyhlYcCCLgjyrIpZRcW09UVpsj+0mJ+gfw4qx4lvV/4+P5xZYm1tpR4aF5pTlRBcnn2ADtJNgB2msiqp05VJKEdWVxuVs6TamMbaWKHvaNaCM8LqdLdqpfjzck8iKxRbYupHDUlh6er1f5z+RaRNZFMVJs1fcW8Lh9ExBco3Iif3wW7ffFyeNY8S8qPlsCmtY28MvLMtysijEfpixips5kJ1kkRR+q3WH7EqGWOy4OVe/Mn7Hxg9mth9hdW4s/VFmB4gyPnse8ZreVRwE6iqYzeWl/LIcto4GOeN4pVDo4syns/yI4g8iKyOGE5QkpRdmiqsHPNsDF9VIWkwMzXVuJH6QA4ONMwHrCxHYMdGXMowx9PejlNfndzcw/7lzL7hje4y++Nm5W6xzf2VK0KzFRfLNccvJGhsDYrTRe6DiMRE2JYzFEZQAH9QWKE3EYRePyahI21qyhLc3U93Ljw1489xUSD/Zm3UGZmjxS2Lva5MpsbkAAnrVB4cHodrl+pwTyzj6fbyLZrIpDXlxirKkR9Z1Zl7PQy3Hj6YPkaGSg3Fy5vU82jgIp42imRZEbirDTx7iORGooTCpKEt6Lsyo91dmtgtvHDxsSgDAnn1bRdaA3g2QX7R31BeYmoq2C35a+t7e5ctSUBV+4P562l/ifjCoRcY3+JS7PItCpKcUdj7LOJM2K6+eLrpTlEbKAY4/ekOqniFL/r1iszuq1FTtT3U7LjzvN8ezsFLePDf7M2thcT1juk2kjyEEnhG9yABYKyNw+TTQ7qEv1OFnTtZrS3evUtusijKx6Uvzhsv6wfixViy42d9Cr1ejLOrIpxL6XvzbJ9ZH98VDLDZn8hdT8jLunu3g5MDhWfC4dmaBCzGJCxJUXJOW9++osmRicTWjWklN2u+L5xm2ZglgiSJPUjUKt+waAeysjjqTc5OT1Yuz7Exr46PFGWHLErKsOVrAOPSOfjmNhrbkNKizOpVqKoumk7vj1DXUnEKG/m68+0VSNZIo0R8wJDMxOUr3ADU6a8qho7sHiYYduTTbZt7obIxWDgEEkkcyID1ZsysOYU8brf2DtormGKrU609+Kab1IrZ26OKi2hJjuthYyZg0eVgMrWsA2uoyrrbWx01qLG6pi6U6Co2eXEaNv7HjxcDwS+q44jipGoZe8HWsmcdGtKlNTjwIXcvYGLwMZheaOaIXKCzKyE3NgdbqTy5XPhUK50YuvSry30mmaWC3RxUe0Xx/WwkvcGPKwGUqFADa6gKNba66a0sbJ4unLDqjZ5cTNv7upiNoFEWdI4U1yFSSz6+kSDyGgHefIzHB4qnh7txuyRwOBxsMaRxnCKiKFVQkugH6+vjTM1TnRnJylvXfSvY19r7L2liEMZxGHjRtH6uN85U8QGZza40uBfvqGmZUquHpve3W30tW8je3n3Ygx0arJdWQ3jlQ2dD3Hs0GncOYBqbGvD4mdCV46PVcGY8Iu0YlCN7mxNhYSs7wsfpKsUgv3gjwqMyZfp5O6vHosn6o1hus0+ITE411laP4KFARDHqDc5jeRtBqbDQaaC02M/1ShTdOkrX1fF+35mSG9Oz5sRh3hhZELixdgTYXB0UcSbczpRmrD1IU5qUlexJ4bPlHWZc3PLfL5X18qk0ytfI1NvbHixcLwzC6tzHrKRwZTyYf8AmlDZRrSpTU4kCN2sSuzVwMcsanI0bykMfQZj6q8iVOuumvHjWLTtY6f1NN4jlpJ89hnwSMsah8uYCxy3y6aaX4eFZHHNpybQpb+boTbQaIpJHEIr5WsxclsvZbLYr31DO7B4uGHTur37hq2aswjAnKNIBYslwG77H1fDWpRxT3d74NCH3p3ckxUuHljnMDwZyjBcxzPkAuDoVsrAjnmqGjfh8RGlGUZRupW8LnvWbUClerwbtyk62VV8TH1THyD+dR8Qthm73klzWXnf0Pjdfdb3NJLiJpOuxU3ryWsAPmRjkug8co4WqUicRiuUioRVorRerGKUmxygE8rmw8yAak5VbiJO7m6OJwuNmxZlifrs2dArLbO4f0TrwtbXj9tRmWFfF06tGNOzVvYadtwzvEyYd0jdgR1jAnLfS6gcT2XPt4VJx0nCMk5q6PN38E8GHihfKTEioCt7EIoUGx4HThrULIVpqdRzXHMg9/t15doxxxq8cao+bMwJY+iVtYWsNe08BRnRgsVHDycmm7k3sHDzxwrHiHSRkAXrFBGYDS7A8G77691Ec9aUJTcoKyfAWt7t0sTjcTDMssUYgN0UqzEkMGuxuPmjQd+tGjrw2Lp0acoNN3HOEtlGcANzykkeVwKk4Ha+Qvb8bBmx0HURvHGpYMzMCScpvYAWA1trfyqGdWErwoT32rnuw9nY3D4eODPh36tQitlcGyiwuL6m3hTMitUpVJudmr9RqzbtYqVi8mKIdjqIsyoOQCgkkaW58b1FmZrEU4q0Y5dOo21kcQUAUBobY2ouGjMro5RQSzIM2UDmRe9u8A2trQ2UqTqS3U8yK2FvrhsY5TDrK5ABY5LKoJtdixAHhxNjaoub62DqUVedl2jJUnIK22N/cLhZOqnEsb2vYx30PMFSQRodQeRqLnbSwNWrHehZrrGDZ+L61A4R0BFwHFmIIve17jwNjUnLOG67X7jZoYBQBQBQBQBQBQBQBQBQBQBQBQBQBQBQBQBQBQBQBQBQBQBQBQBQBQBQBQBQGjtwf7tP9S/3DRmyl9SPWitugjhi/wDC/wBSoRb7Y/s7fQtepKQpvpw+M4f6k/fqGX2yPpy6/Qt/FF8p6sKX5BiQp7iQCR42NSUcbX+LQTd39/esxb4PFQjDTA5V9PMrN829hYkWK8j42vCZ31sBu0lVpveX5+Md6kriDm2niBjFw4jjyNE0nWFmuAjKpXLl1N3Xn2+FRnc6FTg6TqXd07W6/wDRqb87yS7PiWZYklQuEILFWBIJB9UgjSjNmDw8a8txuzN/Z+NxMuFSYRxCR0DrGWbLZhmCs+XQ6jW2nfTOxqnCnGo43dllcgNy99ZsdPJC0CQ9ULvdyzXDZSoGUcCDc300omdWLwcKEFJSvfoGzauIaOGSRApKKWsxIU5QTYkA24cbGpOGnFSkk+JpbvY/EYjDrNJGkTSKGRMxawOoLmwsSNbDh9lQjZXhTp1HGLvYX9398cTisTPhhh4UeAsGJlYglXKHLaPtFLnVXwdOlTjU3m0+jovzjDFisWJY1kih6tyQXjkYspCswurINDlte/OmZyuNJxbi3dc6+5E7+b1S7OVJBCksbtl1cqwOXN80gg2PZwo3Y3YPCxxDcW7NH3tXb2Nw0HuhsNFJGFDOI5mzqvEkBogGAHfS7FOhRqT3FJp9Ky8yY3e23FjYFnhJynQg+srDirDtH9KlHPXoyoz3JGrvFt/3O8MEaCTETsRGhbKoCi7O7WJCga6Ak8qhs2UKHKKU5O0Y6+yNTbeP2hhYXmy4fEBQSUVXjZR865d84HEj0dAaO5nRp0Ks1DON+p+it4jDizIEJjCl7aBiQpPYSASPGxqTlju3+LQVNxN75tomQmFIkjIBOcsxLXNgMoAtbjUJs7cZhI4eyvdvoNsbS2g006xYeBokfKjySMhbQE6BGvYki+nDuNRd8DXydBQi5Sd3zK/qiKn3yxiY1MEcLB1zrmBE7ZLZWbU9Vfgh5dlLs3xwdF0XW3nZdH36SQx21dpRGLNhoMjTRo7pKzlFeRVLZSi9vHW178BS74mqFLDyvaTvZvS2i62aG+W+uJ2c6h8NG8b+pKJGA04hhkOUjja5uOHMCbs24XB08RHKVmuFvuOuGkzIrXU3AN19U31BHdUldJWdiD2NtfEzzzL1UQhikydcHY52FswRcvydQTfQi2utoTudNWlThCLu7vO3MMNScoUAUAUAUAUAUBpbb+LT/VP900ZspfPHrRWvQRwxf+F/qVCLfbH9nb6Fr1JSFN9OHxnD/Un79Qy+2R9OXX6FyVJQlb7d3PXH+7XSy4mPFHq34Zh1MJyMey/A8j53xsWtHFuhuJ/K1n3vM3OjzfJpicHi7pio7j0tDJl43/8AcHMcxqOdpRhjcGof1aecX4fYYJ/zlD/0c34uHqTmj/Gl/wBy8pC900/m7/GT+TVB07K/kdjGzdz4phvqI/uLRHFX+rLrfmV1vB/6btuLE8IcTo/Z6Vke/g2SQ+NRxLWj/wC5wbp8Y/i9UPG95zxJhhxxMgiP1eryn92rDxYUlzFdhvhk6n+Kv28PEnVFtBwrI5iptx9oQwbW2k00scQMkoBkdVBPXtoCxFzWKLzF05zwtJRTeS06ix8Bt7DzymKGVJSqZmMbBlAvYAkG1zrp3VNyonQqQjvTVusTOnL4nD/1A/DkqJFhsj6z6vVEttvenCjBtHHKk8zwlEhiIkdmZMtsqXIHb4VN8jTSwtV1VKSsk73eS8Tzos2DLg8GVmGV5JDJk5qMqqAe/wBG/nblRDaNeNareGiViK6UsNiIZsNtDDjN7nuH0vYE8WA+QQWUnlcUZu2dKnOMqE/7vzvJ7dPfXDbQXIPQly+lC/PtyHg6/b2gUuc2JwVTDu+q5/zQZzUnGVj0HfB4v6xfumoRcbX+aHUWcBUlOVntX+0uG+q/0pqx4lvS/wCPn1+qLMIrIqCK3o2GmNwzwPpcXRvmuPVYefHtBI50N+HrujUU0V7uVtzFKkmyiGXEo5RJOIij1zsb8cg1TtzoOFY56Fpi6FJtYn+15253w7+PUyz9nYFIIkijFkRbAc/EnmSdSeZJrJFPObnJylqzZoYBQBQBQBQBQBQGHGwdZG6fOUr+0CP86GUZbskypOhrFjD4nE4WX0JGsAD8+EuGXx9K9v0TUIvNqwdSnGpHT3tYuGpKEo3pg2is2MQJqsSZCw4F8xLAHgct1B7DccqxZ6LZlNwpNvjn2cO8vKsjzpCbufCY7/q/9CCh0V/lp9Xqxf6RdzTiLYvC3TFR2Po6GQLqLHlIOR58DytDOrA4xU/6VTOL8Psau4e85x+LjMi5ZosLKkmlgSZYLMByvlNxyIomZ4zDKhSdtHJW7mbHTT+bv8ZP5NQw2V/I7GNm7nxTDfUR/cWiOKv9WXW/MX+lXYvunAOwF3h99XwA9MfsEnxAozq2dW5Ouk9Hl7eJp9HW0Hx3VzyX/wB3gEAJ+VKxBkf9hIv22qFqZ46mqF4L+537OC77+A+1kVpVvR0P/V9p/Tl//YasUXOO/i0uzyLL9yIJOsygPlyZuZFwbHt14eJ7ayKjedt3gV/05fE4f+oH4clYyLPZH1n1eqJPfDc9MZhVeJVXEoitG4sC1hfIxHI8jyNj23mxqwuLdGpaT+F6+550Zb1HFwmGYn3RDo1/WZeAYj5wPot3686IbQwqpS3o/K/z/Q3jEKXaO/pKqsw/RcsAfMo3sqTh3WkpfmX+ysOk7c+LDx+7sL7y6OpdU0FywUPHb1GDEaDQ+PGLFxs/FyqS5Gpmn+WfOWNsHFNLhYJHFneFGYd7KCftNSVVaKhUlFaJsr/oN+Dxf1i/dNQiz2v80Oos+pKcrLav9pcN9V/pTVjxLel/x8+v1RZtZFQFAVhu9/aPGfVt/KGseJcV/wCBDr9yz6yKcKAKAKAKAKAKAKAKAU96dwsNjX667wz6e+x8yvAsDxI7RY6DXSosduHx1Sit3WPMzFh9zcSRkn2niZI+aqAjEdjPcsQeetLGUsXTveFJJ9/hofO8PRzh8V1IVmgSGPIiRgWsTm53N786WFDaFSld6t55jTgoJEjCvJ1jAWDlQCdOLAGxPPS1SccpJu6VjT2Nsh4HmYzGTrpDIwZQLMQF9EjgLKosb8KixnVqqaStaysS1SaSEwu7cUeNfGR+i0kRSRANGYsrZ+4+jY9uh43uOiWJlKiqT4O69jHvduz7vjWJ5WjjDBrIouSAQLk3014WqGicNieQlvJXZI7FwBghSIuZBGoVWIAbKosM1tCbDjpUmqrPfm5Wtc3WUEWOoNDWRe7Ww48FAII9VDM1zx9JiRfwFlv+jQ3YivKtPfkScgNjlIB5Ei49lxQ1IUdkbjnDYiXER4qTrJSxe6IVOZs50tp6WulRY7auN5SChKKstNSaGypTJG8mJZljYt1YRFVjlKgsQLm17gXtcA8hQ5+ViotKOvHM0N8N0xtEIkkzIiHMFRRqSLXYm99CbWtx50aNuFxTw7birt85ObOw7RxqjP1hUAZiACQBa7W0v4W8Kk55yUpNpWFzF7jxnG+7YZpIJTqwQKVY8CSCPlDiO3XjrUWOqONlyPJSSaN7Hbvu+IGJjxDxTCJY9FBiZVLN6aHU3LHgwItoaWzua4V0ocnKN1e/T2P7GHH7uS4vIuMnR4VYMYYozGrsOHWFpHJX9EW+yjVzKGIhSu6UbPnbvbqyRPYiJihVGyG1g2W9vAcL1JzRaTu8xd3Q3OGzi/VzO6yWLK6rxW9iCLWOvfUJHVisW8RbeVrcw0VJxinPuXnxq444l+uW1gEXIAFK5bcbWJ531NRY7Y4y1Hkd1W8RrXhrxqTiBr2048qAVMBuZ1WNfGjEOZXvmBRchDW9GwsQBlFtb6c9aix2zxm9SVJxyXeNlScQUAUAUAUB/9k="/>
          <p:cNvSpPr>
            <a:spLocks noChangeAspect="1" noChangeArrowheads="1"/>
          </p:cNvSpPr>
          <p:nvPr/>
        </p:nvSpPr>
        <p:spPr bwMode="auto">
          <a:xfrm>
            <a:off x="0" y="-157163"/>
            <a:ext cx="304800" cy="304801"/>
          </a:xfrm>
          <a:prstGeom prst="rect">
            <a:avLst/>
          </a:prstGeom>
          <a:noFill/>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99690" name="AutoShape 10" descr="data:image/jpeg;base64,/9j/4AAQSkZJRgABAQAAAQABAAD/2wCEAAkGBxMSEhQUExQWFRUXFh8aGBYYGRweGBsbGBobGCAZFxwaHCggGhslHRgcITEhJSkrLi4uGCAzODMsNygtLisBCgoKDg0OGxAQGzQkICQ0NDA0NC8sLTQsNDQsLCwsLCwsNCwtLCwsLCwsLCwsNCwsLCwsNCwsLC8sLCwsLCwsLP/AABEIALcBEwMBEQACEQEDEQH/xAAcAAACAgMBAQAAAAAAAAAAAAAABgUHAwQIAQL/xABPEAACAQIDBAYDCwkFBwQDAAABAgMAEQQSIQUGMUEHE1FhcYEiMpEUIzM0QlJyc6Gysxc1YoKSk6Kx0TZTg8HDFSRDVHTS8CVj0/FVtOH/xAAbAQEAAgMBAQAAAAAAAAAAAAAAAQUCAwQGB//EAD0RAAIBAgMDCgUDBAEDBQAAAAABAgMRBCExBRJBE1FhcYGRobHB0SIyM+HwFBU0I0JS8TUGcoIWJENTYv/aAAwDAQACEQMRAD8AvGgCgCgCgCgKS6VdxxhicXhxaFm98Qf8NmPFf0CeXInsIAjQ9Hs3Hcp/Snrw6fuVvQtwoAoAoAoAoC1ehneWZpmwkrl0KFo8xuVKkXVSdbFSTbll04mhSbWw0FBVYqzvmWzjsZHCjSSuqIouzMbAf+dlSUUISnLdirsqzePpg1K4OIEf3st9e9UB+0nyqLl3Q2PxqvsXuI20N+doTetipB3Icg/gAqLFlDAYeGkF25+ZDz7Rmf15ZG+k7H+ZqbHRGlCOiXcaxNDM8oAoDPNhHREdlIV75CeeXQkd2ta41YSlKEXnHXouQpJtpcDBWwkKADR6A6r2X8DF9Wv3RUo8RU+d9ZtUMDnTpQ/OmK+kn4SVitWes2b/ABo9vmxVqTuCgCgOjMUjnZ+GygleqTrAtySvUkDQakdZkJHzQ19Lio4HkYtKvK+t3bv9r9p5ufA6u9vUsQxUERE5hkMdzqcubMeN2C3IUWInFSTiufx6b9unfxGqsjiCgCgCgCgCgCgCgIPflVOz8Zm4dQ58wpI/itUS0OnB35eFudHM1D2IUAUAUAUAUBN7l7Q9z47DS8hKA30X9Bj+yxoznxlPlKEo9HlmTHSZvY2NxDRo3+7xMQgB0ZhoZD235dg8TQ59nYRUae8/mf5YTKFgFAFAFAFAMO6G7xxUl3uIU9c8L88oP8zyHlVXtTaCwtO0fnenv+cTRWq7istT3afWbQxZWBbotkjA0VUXTMewc/O1Rh9zZ+F3qzzeb523w6Xw8SIWpQvIjtuYWKKTq4mL5BZ30yl+eQclHDyrrwdWrVp8pUVr6LjbhfpNlKUpK7I6uo2AaPQHVey/gYvq1+6KlHiKnzvrNqhgc6dKH50xX0k/CSsVqz1mzf40e3zYq1J3BQBQHUu73xXD/Ux/cFFoeKrfUl1vzJCpNQUAUAUAUAUAUAUAUAi9Mm0eq2eUHGaRU8h6Z8vQt+tUMstlU96vfmV/QoSh6gKAKAz4rCtGQHFiyK471dQynzBFE7mMZqWa6u4wUMjIsLFSwUlRxYA2F+08BWLnFSUW82Q5JOxOYbGYaeEpOuSWOM9VKgAz5V0SQcCdLA8+2/GtqUcRRrKdF3jJ5p8LvNro6PxaXGcJXjoxfq0N4UBlw0DSOqILsxAA7SdKxqTjTi5ydksyJNJXZYezOj2IKDO7M3MIbKO69rnx0rymI/6hqt2oxSXTm/bzOKWJk9DffcXBkeq47w5/zrlW3cYnqu4w5epzkXjOjldOqmYa6hwDp3Fba+VdtL/qOX/yQ7n738zYsVLiiexuzCmGXC4YZAwylz8lflMe1jwt2nkBpV0cUp4h4nEZ2ztzvguhL052aVK8t6RD7UUYSIYPBIWnkHpMPWC8MzHkTy4Ad2lWGGbxdR4vFu0I6LhfmS49PObI/G9+byId9iQYBBJiiJZj6kAPo+LniQPZy1qwWOr4+bhhvhgtZcezp8eo2cpOq7QyQsYh3nd5Mtz6zZFsqjwHAAVcQjCjCML9Cu8336s6VuwSRqmtz0MjqvZfwMX1a/dFSjxFT531m1QwOdOlD86Yr6SfhJWK1Z6zZv8AGj2+bFWpO4KAKA6l3e+K4f6mP7gotDxVb6kut+ZIVJqCgCgCgCgCgCgCgCgKY6c9o5sRBAOEcZc+MhsL94CfxVHE9DsanaEp8+Xd/srGhchQGfBYYyyJGvrO4QeLEKPtNQ9DGclCLk+BYPTRsdYZcK6CymHqrcveeH8Lgfq04lVsis5xmnre/eVwBUluTWF92YJswSRB8oFSUYdjciKr6n6PGx3XJPqea6uJpk6dRaklisVgcVBI/ViDEqpYBTZHI105G/ZYHxrjp0sbha0Y72/TbtnqvXt06jWlUpySvdClV4dQUBJbu41YcTFI/qq2vcCLX8r38q5MdRlWw86cdWjXVi5QaRdMUgYBlIKkXBGoIPMV88lFxbjJWaK0+qgBQBQGhPC0at1EamRzcsxsL/OkPE25Adw0HDphONSS5aT3VzeS4Lr7c2SukVdobEw0BM+PmaaRtco0v3KoNyBw4gVd0Mbia65HBQ3IrjrbrenmzfGc5fDBWF3aG2psSDFhojHD/dRLqfplRr4cPGrahgqOGfK1570+eT06r6G6NOMM5vMhcbgpIWyyKUa17HjY1YU61OrHepu66DdGakro6j2X8DF9Wv3RW5HiqnzvrNqhgc6dKH50xX0k/CSsVqz1mzf40e3zYq1J3BQBQHUu73xXD/Ux/cFFoeKrfUl1vzJCpNQUAUAUAUAUAUAUAUBzXv8A7Q6/aGJe+gkKDwjsmncct/OsUewwNPk8PFdF+/MXqk6goBv6Ktn9dtKHS4jBlP6osP42WoODadTcw76cvzsLL6Zdn9bs8uOMMiv5H3s+Xpg+VSyn2TU3cRbnVvUo3A4KSZwka5mPAXHLxrVWrQox36jsj0spqKuxl2YNqYXRI5SvzGGZfIA6eRFVGI/a8VnKSvzp2f37TnlyM+JOpiocSCuKwTxORbrOpYi50vmC5h266d9VjpVsO1LDV1KPNvLybt+aGlpw+WXiVziISjMrcVJB8q9bCanFSWjO+LUldGOsiQoCX2LvHiMLpG10+Y2q+Q5eVq4cXs6his5rPnWv37TVOjGeo7bL3/gewmUxHt9ZPs1HsrzmJ2BXhnSe8u5+3icssPJaZjVhcUkq5o3V17VII+yqWpSnTluzTT6TQ1bJmatYPGHl3/8A3RAWtpR4SJixgfEynj6DSm/eWuq+HLsq4w8sXWioqoqcetRXhm/zM2RcnknbwILaG1doyjLDh5IE7FQhv2iBbyAqzoYTZ1J71Wqpy6Wrd3vc3RhSjnJ3FbamyMREM86MuY2zMRcnj235Vc0MXh6vwUZJ2XA6IVISyidNbL+Bi+rX7orsR4yp876zaoYHOnSh+dMV9JPwkrFas9Zs3+NHt82KtSdwUAUB1Lu98Vw/1Mf3BRaHiq31Jdb8yQqTUFAFAFAFAFAFAFAaO3MeMPh5pj/w42bxKgkDzOlGbKNPlKkYc7OWSb6nU9tQj2x5QBQFt9BOz/jM5HzY1Ph6bD7UotSi2zU+WHb7epZm3MAMRh5oT/xI2XwLAgHyNGU1GpydSM+ZnMmA2ZLOxSNCzAXIuBbW2uYjnWitiadCO9Udl+cx7OVSMVdjXszY+1o/UcoOxpFYew5hVHiMZsmp8yv1Jp9+RzSnRfAa9mnHj4YYdh2qzhvukVSYj9A/pb660mvNM0S3P7bkRvtusZ/f4R76B6a/PA5j9IcO8fb3bI2qqH9Gq/h4Pm+3kbKNbcyehWzqQSCCCDYg8QRyNevTTV0d6dz5qQFAFAbGCxskLZo3ZG7VNvb2juNa6tGnVju1FddJjKClqh63e38uQmKAB4CUcP1xy8R7BXmsdsGyc8P3ez9H3nJUw7WcR6VgQCDcHgRw8q80007M5jS2g2Jt7wsJ75Gb+Sr/AJ10UFh7/wBZy7EvNv0JVuIrbSwe13vZ0A7ImC/aQG+2rrD1tkQ/tf8A5Jv7eBvjKitUxQ2vsPFxAyTo1ubFg3HQcGJq9w2OwtX+nRl2Wa9DphUpvKJ0psv4GL6tfuirBHjanzvrNqhgc6dKH50xX0k/CSsVqz1mzf40e3zYq1J3BQBQHUu73xXD/Ux/cFFoeKrfUl1vzJCpNQUAUAUAUAUAUAUAi9Mm0Oq2eUHGaRU8h74fL0APOoZZ7Kp72IvzK/oUJQ9OFAFAdEdFmz+p2bBcelJeQ/rm6/wBaI8ntKpv4iXRl3fcbak4TnPfHYTjaeJhiW5Ll1GgGVwJNCSBYZreVaataFGLlN2R63CV08PGT6u7Iz4DdaddZMXHAO6S5+wgfbVNW2rQllCi5/8Ajl5N+BMq0HpG4x7Piw8JGfaDyHsM+nkoN/tqpryxFZfDhlFf9mffb0NMt6X9tuwaI2BAI4f+dtUrTTszWRW2t3MPitZFs/z10bz5Hzruwm0a+Fyg8uZ6fbsM4VJQ0Ejam4M6XMLLKOz1X9hNj7fKvRYfb9CeVVbr717+B1RxKfzCvi8HJEcsiMh7GBHsvxq6pVqdVb1OSa6DojJS0ZgrYSFAFAPXR3t8hvc0hupuYyeRGpXwIuR4d9ea27gE4/qILNa+/wCehyYinb4kNG15IGJR8U0D/oy5D7Gqmwsa8VvRpKa6Y38jminqlcWcfu6736raIk/ReU/zDG/sq5o7RhD6mG3eqPul5m6NWK+aIrbX2JPAM0oBUmwcMGBNr8jfkeNXOGxtCv8ADTefNZo6adWEsonTGy/gYvq1+6K7UeNqfO+s2qGBzp0ofnTFfST8JKxWrPWbN/jR7fNirUncFAFAdS7vfFcP9TH9wUWh4qt9SXW/MkKk1BQBQBQBQBQBQBQFMdOe0M2IggHCOMufGQ29oCfxVHE9DsanaEp87t3f7KxoXIUAUBYmF6W8TGiIsEAVFCqPT4KLD5XYKZlTLZFOTbcnn1exl/LHi/7iD+P/AL6Zkfs1L/J+HsKO9e8T7QmE0iIjZAlkvY2JIJuTrrbyFOk7sNho4eG6nda5mzg92411xeJjiH92rBpPMC4H21U1dpVJZYak5dLVo+OvgS67fyK4w7I2rgYmCYPDyTSH5QXXzZzdR5AVVYrCY2rHfxVRRjzXy7lr33NM4VGrzY44RpCt5FVWPyVJa3ixAufL215+ooKVoNtc7VvDPzOdmetYCgMeIw6SKVdVZTyYAj2Gs4VJU3vQdn0DQTd4dxEYF8N6D8erJ9E/RJ1U/Z4Vf4Hb04tQxGa5+K6+fz6zpp4hrKRXTqQSCLEaEHiD2GvWJpq6O1O581IM+BxBjkRxxRw3sN611qaqU5QfFNd5jNXi0WftzbCIMmMwpMZOjrZ08bmxU93HsvXjcHg51PjwtW0lweT9U14FfCDfyvMVsXsfATa4bErG393LcL4BmFx9tXVLGY6jliKTkueOvcvsdCqVI/Mri3tHAvC5R7XtfQggg8CCDVtRrwrQ34adKt5nRCakro6i2X8DF9Wv3RW9HiqnzvrNqhgc6dKH50xX0k/CSsVqz1mzf40e3zYq1J3BQBQHUu73xXD/AFMf3BRaHiq31Jdb8yQqTUFAFAFAFAFAFAFAc1b/AG0fdG0MS/ISFF8I/QBHcct/OsUewwNPk6EV0X78xfqTqCgCgCgCgCgJHZGAjkJaaZYo1tfm57kUanx5Vy4qvUppKlByk+5dbNdSbjlFXYy4beWOK0Gz8PdmNs76sx7SBqe3U2HYKp6mzJ1f62OqZLgtF+dV+k53Sb+KoxkhYYVRLjZjJM3qqNQCfkxIvE62LW+yqia/VSdLCQtBav1k3w6Lmh/E7RWX5qT0EpKgsMhPySRcX4Anhfw+3jVZOKUmou9uP5wMDLWACgCgKV3lmR8VM0dipc2I4HtI8Tc+dfRMBCcMNCM9UiyopqCuRldZsPuJMxA7Tb21EnZNkN2Vx+2htzE4Nupxca4iJtA9gMy9+liR80i/fzry9DA4bGR5XCycJLhrZ+fan2cDjjTjPODsxe2pg8JIrS4WXIQLtBLof8NuDfRuT/KrXDVsXTkqeIjfmlH1XDrsboSqRdprtF+rQ3nS25G3I8XhInRgWVFWReauAAQRxtpcHmKJnjsXQlRqtPsJTae0osPGZJnWNF4lj9g5k9w1NSaadOVSW7BXZzVvRtX3Xi5p7WEj3UHiFACrfvygVCPYYajyVKMOYiqG8KAKA6l3e+K4f6mP7gotDxVb6kut+ZIVJqCgCgCgCgCgCgNDbuP9z4aab+7jZvEgEgeZsKhmyjT5SpGHOzlpiTqdSeJoe20PKAKAcNydw5NoxySLKsSo+XVS1za54EWsCPbUHBjMfHDyUWr3GP8AIxL/AM2n7s/91Tmcf71H/DxD8jEv/Np+7P8A3UzH71H/AA8Tx+hmUA2xSE20HVnXu9amZK21H/DxKuItodDQuhiwG24sJH/u6553X05nGiX+RGvd2niRzFrVNbBVMXU/ru0E8orj0t+hzypyqP4skSu70QjB2hjXJJ+CDasx7VB+wcBx4WNcWOm6j/Q4RW/ytouh+vHhzmuo7vk4E1u/tBsS0mMmOSGO4iU+qNPSc9rW9G/ewqux2HjhlHCUs5yzk+L5l1cbdTNVSKj8K1/Mhcx2/k/Xs0VhFwVGW9wPlNzue41b0dg0ORUavzcWn4LhbsOiOGW7nqZx0jS2+Bjv23a3srV/6cpX+d+Bj+l6SI2vvdicQpUsEQ8VQWv4kkm3deu/C7Iw2He8ld87/LeBthQhHPUgaszceUBu7H2c+IlESWDEEgnh6IJ/yt51z4rEww9J1J6K3i7GFSagrsmcNvG6q2GxqGaMHKQfhUI09FjxI7/baq+ps6EpLEYSW7LX/wDL6109HcanRT+KnkQGMRA7CNiyX9FiLEjvHbVpSc3BOas+Jvi21nqYK2EmXD4h4zmRmRu1SQfaKWIlFSVpK59YrFySG8ju57XYsfaTSxEYRjlFWMFDIKAKAKA6l3e+K4f6mP7gotDxVb6kut+ZIVJqCgCgCgCgCgCgETpl2j1Wzyg4zSKnkPTPl6IHnUMs9lU96vfmV/QoWh6cKAKA6H6Ktn9Ts2HSxkvIe/OfRP7AWiPKbSqb+Il0ZfnaN1ScAUAUBzTv7s/qNoYlOXWFx4Se+ADwzW8qxR7DBVOUoRfR5ZEHEwBBIDAEEg8D3G1JJtNJ2Opq6JHFYubGzoDa7EIijREB0AA5Af5VyU6NLBUW1os2+L6zUoxpRbJPenbC5EwkB95iFi394w4nwvc9517K49m4OW88VW+eXgn628Mucwo03fflqxYq4OgKAKAKA+44yxCqCWJsABcknQAAcTQNpK7H+fo0xMOBGJBb3SrZzEvFUt8m2pkHGw8BqNcZRUotSV0VUdp051uTfy8/T7CXtXabYhldwufKAzAWLkfKYcL2sNOytOGw0cPFwg3a90uboXQWUIbmSNGugzCgCgCgM82EdFR2UhZAShI0YA5SR5i1DFTi20noYKGQUAUB0puDtZMTgYGUi6oI3HY6AKQey+hHcwojx+NoulWkn194w1JyhQBQBQBQBQBQFedKW6+Mx7wCBVMcasTmcD0nI5dwUe01DvctdnYqlh1Jz1Yi/kq2j82L94P6UzLL92w/T3B+SraPzYv3g/pTMfu2H6e4PyVbR+bF+8H9KjMfu2H6e4vbA4YRRxxr6qIFHgoAH8qyPNTk5ScnxM9DEKAKArLpN3FxGNxKTYcKfe8r5mA1Ukg9+jW8qjiXGz8fToU3CfOJ/wCSraPzYv3g/pTM7/3bD9PcH5Kto/Ni/eD+lMx+7Yfp7g/JVtH5sX7wf0pmP3bD9PcH5Kto/Ni/eD+lMx+7Yfp7g/JVtH5sX7wf0qMx+7Yfp7jND0SY88TAvi5/yQ1OZD2vQXP3fcmtndDLXBnxIA5rGmvkzHT9mlmc9TbX+Ee9/nmPu7e5uEwOsMd5LfCv6T+R4L+qBSxV4jGVq/zPLmWgwVJyiTvV0a4XGMZEvh5TqWQAoxPNk017wRfneotzFjhtp1aK3XmivtodEuPS/VmKUcrNlY+TgAHzpmWsNr0JfNdfnQRh6ONp/wDKn95F/wDJUXfMbv3LDf5eD9jPhujDabGxhVB2tIlv4GJ+ymZjLamGSylfsY4bt9EKIwfGSCS2vVR3CfrMbEjuAHjU2K/EbXclakrdL1GPf3clcdBGkWWKSEWi0smUgAoQo0HoixA0t30aOTBY50JtyzT15+srM9FO0fmxfvB/SmZcfu2H6e48/JVtH5sX7wf0pmP3bD9PcH5Kto/Ni/eD+lMx+7Yfp7hg3M3U2ts+fOqxtG1hJH1gsw7R2MOR8uBNRmcuLxeFxELO9+DsW7WRRBQBQBQBQBQBQBQBQBQBQBQBQBQBQBQBQBQBQBQBQBQBQBQBQBQBQBQBQBQBQBQBQBQBQBQBQBQBQBQEBtffPBYV8k8jRta4BhmsRwupEdmHeDUXR00sHWqq8FftXuTkEyuqupurAEHtBFwfZUnO007M+6EBQBQBQBQBQBQBQBQBQBQBQBQBQBQBQBQBQHjsACSQABck8ABzNBqQSb3YZrmLrplBsXigldLjsZUIbyJqN5HS8JUXzWXW0n5mxsjeTDYpikEgdgpLCzArYgWYMAVNzwOuhoncwqYepTV5qxLVJpCgCgCgCgCgCgCgCgCgCgCgKt6RdnnGe7ZhcjBKiJbgW+EmPkjJ+wax4lzganI7kX/ff2j43J/om2t1+ARCfSgYxH6I1XyykD9U1KObaVLcrt8+fuOLk2Nhc8hw+2pK8VMJvt1mKkwi4WTro7lgXjC2UgXBLa+sD51Fztlg92kqrkrPrM6b5xLiVwuIilw0rWydZlKPc2GV0YjU6a21046UuYvBydPlINSS1tqu8ZWJsbampOQU8LvtnxjYIYaQTKTmuyZAAAc1wb2II5X1GlRc7ZYLdpcrvK3aSOP29ImIaCLCyzlUV2ZGjVQGLAAmRl19E6UvnY1QoJw35TS7/RM+f9tYr/8AHTfvcP8A/LQnkaf/ANi7pexGYffvNixg/csomvZhmjYILXJYo5AAGp58uOlLm6WBtS5XfVu31Qx7Z2vDhY+smcKt7DmzMeCoo1Zj2CjdjkpUp1ZbsEa0ePxTqHTCqoOoWabLJ5qkbqD3ZvG1DNwpJ2cu5ZeLXka2zN7IpJzhpVfD4kcIpLWcdsTqSrj2HQ6aGiZnUwsow5SL3o869eY+t6t4zgU61oJJIr2LxlfRv84EggX0vqPCjZGHw/LS3VJJ9Ju7A2zFjIVmhN1biD6ysOKsOTD/APo0IqTXWoyozcJG7O7BSVXMfm3tfzoa0k3mR+721jiohL1TRKSQA5Bb0WKm4W4GoPOoTuba1Lkpbt7mrvlvOmz4VlZDIWcKqA2J0JJvbgAKGeFwzxE91OxI7F2kuJginTRZEDW5i/FT3g3HlUmqrTdObg+Bu0NZX/TTjnjwSIhIEsoVyOahWbL5kD2GoZZ7KhGVZt8EOG78kTYaEwW6oxrktwAta3cRwPfepRw1lNVJKetzHBsZExcmJUANJGEe3MqSQx77G36oqLZkutJ01TfBkTszejEzIHXZ8xFyAweIK1jbMvWOrWPI2qLvmN08NTi7Oou5+iZrYDfszTSQR4KdpYr51zwjLY5TqZADr2GpuZzwO5BTlNWemvsSGH3jmOJhgkwcsIkzem7IV9FS1gY2YZtOBI0vUJmp4eKpuamnbmv62Nzerby4HDtOyl7EAIDYsSbaHuFz4A1LMMNQdaooLI+92dtLjcNHOgyh73Um5UqSpBPiKlEYii6NRwfA0sfvDMmKbDx4SScLGr50ZABmLCzdYVA9XTXy0qGzZDDxdNTc0s7Z39LkdtTfpsNJFHNgp0eU2jGeE5jcLxWQgasONuNRc208DykXKM00tdfY2Nq704mCJ5W2dPZVJPvkJAtzOR2YDtNjal3zGFPC05yUVUWfQ/VI3N595PcMImeJpIyQCUIuC3C4a2nK9+dTcww+H5ae4nZ9J7s/bs00SSphHKSKGUmSMGzC4uM2mlLkToxhJxcs10M+Yt5Rb3yF42BIKMVuLEjiCQQbXBB4EUuS8PzO5MY7FLFG8r6KiF2PcoJP2CpNEIuclFcRL3X2/gFwYWfFYfPPnkmUyLfNOSzKdeQbL+rWtSilmzvxFCu6t4xdlksuYUeifHjD7QlwwcPHLmVWBuGaIkqwI0sUzfZWSZ37Sp8pQVS2a9dfEumsjz5V+7n9osZ9W3+jWPEuK/8AAh1+5j6VgMZicJhcN75OpbNk16sNktnI9Xhm14W7xRk7O/o051KmUfPXQtMVkUxWGyP7SYn6B/DirHiXFX/j4/nFlnBACSALnieZt21kVFxY6Qd6hgMPdbGeTSJeztcjsW/mSBUM68FhXXnn8q19jV6Nt1ThIjNNc4mf0nLasoJuEJPyidW7/AURnj8Vyst2HyrT88iAhxXu7eDK2sWED5F5Zkspbx6xr3/QXsqOJ1OPIYG61lbx+3mWlWRTFe9MuzQ2FjxK+jJBILMNCFc20I5hspB5WPbUMtNlVLVHTejXkbp2ocZsQzPqzw2fsLK2RvIlT7acDU6XI4vdXB/dCxj8NNsHF9dEGfAzNZkvfL+iSflDXKx4jQ9tRodsJQx1PdllNfn+y0tmbQjxESSxMHRxdSP5HsI4EciKyKapTlTk4yWaI3cv4nH9KT8V6haG3FfVfZ5I0dq7PGOxGIib1IsMYgeyXEWYnxVEjP8AiVGrNlOo6MIyWrd+xe7v3EJ0M7QbqJsLJo8Eh0PIOTceTq37QqUdO1aa341FpJfnhYsWpKoht7d30x2GaBzlNwyPa+VxwNuY1II7CeFDow2IdCopoqDCY7aOw5cjreNjfKbmGTvjb5LW8+FwdKxLyUMPjY3Wviuv86mW3unvTBtCMvESrL68bespP81NtCPsNxU3KTE4WdCVpd5NxoFAAFgBYAcAByFSc7d82VjuD+etpf4n4wqEW+N/iUuzyLOeMEgkAlTcdxsRceRI86kqLtC/tWBcVjEgcZo4oXkkHa0waBB+x132VHE6acnTpOa1bsuzN+NhU6I52gmxmAkOsbll77HIxHcbIf1qI7tpxU4Qrrj/AL9yy1jAJIGp4nttUlRcrPpS/OGy/rB+LFWLLfZ30KvV6Ms11BBB1B0IrIpxL6XRbZjj/wByP74qGWGzP5C7fImNzJANn4S5Ath473P6AotDRi0+Xn1vzJPCvFMiyIFZXFw1hqDwPhQ0yUoPdfAht9SZEhwo44mZUb6pffJD+whX9aolzG/C/C3Uf9qv26LxGARL80eysjmuyn+lXDNg9oYfGRi2bK2ml3hIuDbtQqPI1iy92bJVaEqUvxP7lu4PErLGkiG6uoZT2hhcH2GsijlFxk4vVFW7LwEU+38Yk0ayJkY5WAIvaIX156n21jxLmpUlDAwcXZ/7PnakUmwcYssOY4GdrNHe4U8wL/KA9JTxIBB4XpoKbjjqW7P51x/PHvLVwuIWRFdGDIyhlYcCCLgjyrIpZRcW09UVpsj+0mJ+gfw4qx4lvV/4+P5xZYm1tpR4aF5pTlRBcnn2ADtJNgB2msiqp05VJKEdWVxuVs6TamMbaWKHvaNaCM8LqdLdqpfjzck8iKxRbYupHDUlh6er1f5z+RaRNZFMVJs1fcW8Lh9ExBco3Iif3wW7ffFyeNY8S8qPlsCmtY28MvLMtysijEfpixips5kJ1kkRR+q3WH7EqGWOy4OVe/Mn7Hxg9mth9hdW4s/VFmB4gyPnse8ZreVRwE6iqYzeWl/LIcto4GOeN4pVDo4syns/yI4g8iKyOGE5QkpRdmiqsHPNsDF9VIWkwMzXVuJH6QA4ONMwHrCxHYMdGXMowx9PejlNfndzcw/7lzL7hje4y++Nm5W6xzf2VK0KzFRfLNccvJGhsDYrTRe6DiMRE2JYzFEZQAH9QWKE3EYRePyahI21qyhLc3U93Ljw1489xUSD/Zm3UGZmjxS2Lva5MpsbkAAnrVB4cHodrl+pwTyzj6fbyLZrIpDXlxirKkR9Z1Zl7PQy3Hj6YPkaGSg3Fy5vU82jgIp42imRZEbirDTx7iORGooTCpKEt6Lsyo91dmtgtvHDxsSgDAnn1bRdaA3g2QX7R31BeYmoq2C35a+t7e5ctSUBV+4P562l/ifjCoRcY3+JS7PItCpKcUdj7LOJM2K6+eLrpTlEbKAY4/ekOqniFL/r1iszuq1FTtT3U7LjzvN8ezsFLePDf7M2thcT1juk2kjyEEnhG9yABYKyNw+TTQ7qEv1OFnTtZrS3evUtusijKx6Uvzhsv6wfixViy42d9Cr1ejLOrIpxL6XvzbJ9ZH98VDLDZn8hdT8jLunu3g5MDhWfC4dmaBCzGJCxJUXJOW9++osmRicTWjWklN2u+L5xm2ZglgiSJPUjUKt+waAeysjjqTc5OT1Yuz7Exr46PFGWHLErKsOVrAOPSOfjmNhrbkNKizOpVqKoumk7vj1DXUnEKG/m68+0VSNZIo0R8wJDMxOUr3ADU6a8qho7sHiYYduTTbZt7obIxWDgEEkkcyID1ZsysOYU8brf2DtormGKrU609+Kab1IrZ26OKi2hJjuthYyZg0eVgMrWsA2uoyrrbWx01qLG6pi6U6Co2eXEaNv7HjxcDwS+q44jipGoZe8HWsmcdGtKlNTjwIXcvYGLwMZheaOaIXKCzKyE3NgdbqTy5XPhUK50YuvSry30mmaWC3RxUe0Xx/WwkvcGPKwGUqFADa6gKNba66a0sbJ4unLDqjZ5cTNv7upiNoFEWdI4U1yFSSz6+kSDyGgHefIzHB4qnh7txuyRwOBxsMaRxnCKiKFVQkugH6+vjTM1TnRnJylvXfSvY19r7L2liEMZxGHjRtH6uN85U8QGZza40uBfvqGmZUquHpve3W30tW8je3n3Ygx0arJdWQ3jlQ2dD3Hs0GncOYBqbGvD4mdCV46PVcGY8Iu0YlCN7mxNhYSs7wsfpKsUgv3gjwqMyZfp5O6vHosn6o1hus0+ITE411laP4KFARDHqDc5jeRtBqbDQaaC02M/1ShTdOkrX1fF+35mSG9Oz5sRh3hhZELixdgTYXB0UcSbczpRmrD1IU5qUlexJ4bPlHWZc3PLfL5X18qk0ytfI1NvbHixcLwzC6tzHrKRwZTyYf8AmlDZRrSpTU4kCN2sSuzVwMcsanI0bykMfQZj6q8iVOuumvHjWLTtY6f1NN4jlpJ89hnwSMsah8uYCxy3y6aaX4eFZHHNpybQpb+boTbQaIpJHEIr5WsxclsvZbLYr31DO7B4uGHTur37hq2aswjAnKNIBYslwG77H1fDWpRxT3d74NCH3p3ckxUuHljnMDwZyjBcxzPkAuDoVsrAjnmqGjfh8RGlGUZRupW8LnvWbUClerwbtyk62VV8TH1THyD+dR8Qthm73klzWXnf0Pjdfdb3NJLiJpOuxU3ryWsAPmRjkug8co4WqUicRiuUioRVorRerGKUmxygE8rmw8yAak5VbiJO7m6OJwuNmxZlifrs2dArLbO4f0TrwtbXj9tRmWFfF06tGNOzVvYadtwzvEyYd0jdgR1jAnLfS6gcT2XPt4VJx0nCMk5q6PN38E8GHihfKTEioCt7EIoUGx4HThrULIVpqdRzXHMg9/t15doxxxq8cao+bMwJY+iVtYWsNe08BRnRgsVHDycmm7k3sHDzxwrHiHSRkAXrFBGYDS7A8G77691Ec9aUJTcoKyfAWt7t0sTjcTDMssUYgN0UqzEkMGuxuPmjQd+tGjrw2Lp0acoNN3HOEtlGcANzykkeVwKk4Ha+Qvb8bBmx0HURvHGpYMzMCScpvYAWA1trfyqGdWErwoT32rnuw9nY3D4eODPh36tQitlcGyiwuL6m3hTMitUpVJudmr9RqzbtYqVi8mKIdjqIsyoOQCgkkaW58b1FmZrEU4q0Y5dOo21kcQUAUBobY2ouGjMro5RQSzIM2UDmRe9u8A2trQ2UqTqS3U8yK2FvrhsY5TDrK5ABY5LKoJtdixAHhxNjaoub62DqUVedl2jJUnIK22N/cLhZOqnEsb2vYx30PMFSQRodQeRqLnbSwNWrHehZrrGDZ+L61A4R0BFwHFmIIve17jwNjUnLOG67X7jZoYBQBQBQBQBQBQBQBQBQBQBQBQBQBQBQBQBQBQBQBQBQBQBQBQBQBQBQBQBQGjtwf7tP9S/3DRmyl9SPWitugjhi/wDC/wBSoRb7Y/s7fQtepKQpvpw+M4f6k/fqGX2yPpy6/Qt/FF8p6sKX5BiQp7iQCR42NSUcbX+LQTd39/esxb4PFQjDTA5V9PMrN829hYkWK8j42vCZ31sBu0lVpveX5+Md6kriDm2niBjFw4jjyNE0nWFmuAjKpXLl1N3Xn2+FRnc6FTg6TqXd07W6/wDRqb87yS7PiWZYklQuEILFWBIJB9UgjSjNmDw8a8txuzN/Z+NxMuFSYRxCR0DrGWbLZhmCs+XQ6jW2nfTOxqnCnGo43dllcgNy99ZsdPJC0CQ9ULvdyzXDZSoGUcCDc300omdWLwcKEFJSvfoGzauIaOGSRApKKWsxIU5QTYkA24cbGpOGnFSkk+JpbvY/EYjDrNJGkTSKGRMxawOoLmwsSNbDh9lQjZXhTp1HGLvYX9398cTisTPhhh4UeAsGJlYglXKHLaPtFLnVXwdOlTjU3m0+jovzjDFisWJY1kih6tyQXjkYspCswurINDlte/OmZyuNJxbi3dc6+5E7+b1S7OVJBCksbtl1cqwOXN80gg2PZwo3Y3YPCxxDcW7NH3tXb2Nw0HuhsNFJGFDOI5mzqvEkBogGAHfS7FOhRqT3FJp9Ky8yY3e23FjYFnhJynQg+srDirDtH9KlHPXoyoz3JGrvFt/3O8MEaCTETsRGhbKoCi7O7WJCga6Ak8qhs2UKHKKU5O0Y6+yNTbeP2hhYXmy4fEBQSUVXjZR865d84HEj0dAaO5nRp0Ks1DON+p+it4jDizIEJjCl7aBiQpPYSASPGxqTlju3+LQVNxN75tomQmFIkjIBOcsxLXNgMoAtbjUJs7cZhI4eyvdvoNsbS2g006xYeBokfKjySMhbQE6BGvYki+nDuNRd8DXydBQi5Sd3zK/qiKn3yxiY1MEcLB1zrmBE7ZLZWbU9Vfgh5dlLs3xwdF0XW3nZdH36SQx21dpRGLNhoMjTRo7pKzlFeRVLZSi9vHW178BS74mqFLDyvaTvZvS2i62aG+W+uJ2c6h8NG8b+pKJGA04hhkOUjja5uOHMCbs24XB08RHKVmuFvuOuGkzIrXU3AN19U31BHdUldJWdiD2NtfEzzzL1UQhikydcHY52FswRcvydQTfQi2utoTudNWlThCLu7vO3MMNScoUAUAUAUAUAUBpbb+LT/VP900ZspfPHrRWvQRwxf+F/qVCLfbH9nb6Fr1JSFN9OHxnD/Un79Qy+2R9OXX6FyVJQlb7d3PXH+7XSy4mPFHq34Zh1MJyMey/A8j53xsWtHFuhuJ/K1n3vM3OjzfJpicHi7pio7j0tDJl43/8AcHMcxqOdpRhjcGof1aecX4fYYJ/zlD/0c34uHqTmj/Gl/wBy8pC900/m7/GT+TVB07K/kdjGzdz4phvqI/uLRHFX+rLrfmV1vB/6btuLE8IcTo/Z6Vke/g2SQ+NRxLWj/wC5wbp8Y/i9UPG95zxJhhxxMgiP1eryn92rDxYUlzFdhvhk6n+Kv28PEnVFtBwrI5iptx9oQwbW2k00scQMkoBkdVBPXtoCxFzWKLzF05zwtJRTeS06ix8Bt7DzymKGVJSqZmMbBlAvYAkG1zrp3VNyonQqQjvTVusTOnL4nD/1A/DkqJFhsj6z6vVEttvenCjBtHHKk8zwlEhiIkdmZMtsqXIHb4VN8jTSwtV1VKSsk73eS8Tzos2DLg8GVmGV5JDJk5qMqqAe/wBG/nblRDaNeNareGiViK6UsNiIZsNtDDjN7nuH0vYE8WA+QQWUnlcUZu2dKnOMqE/7vzvJ7dPfXDbQXIPQly+lC/PtyHg6/b2gUuc2JwVTDu+q5/zQZzUnGVj0HfB4v6xfumoRcbX+aHUWcBUlOVntX+0uG+q/0pqx4lvS/wCPn1+qLMIrIqCK3o2GmNwzwPpcXRvmuPVYefHtBI50N+HrujUU0V7uVtzFKkmyiGXEo5RJOIij1zsb8cg1TtzoOFY56Fpi6FJtYn+15253w7+PUyz9nYFIIkijFkRbAc/EnmSdSeZJrJFPObnJylqzZoYBQBQBQBQBQBQGHGwdZG6fOUr+0CP86GUZbskypOhrFjD4nE4WX0JGsAD8+EuGXx9K9v0TUIvNqwdSnGpHT3tYuGpKEo3pg2is2MQJqsSZCw4F8xLAHgct1B7DccqxZ6LZlNwpNvjn2cO8vKsjzpCbufCY7/q/9CCh0V/lp9Xqxf6RdzTiLYvC3TFR2Po6GQLqLHlIOR58DytDOrA4xU/6VTOL8Psau4e85x+LjMi5ZosLKkmlgSZYLMByvlNxyIomZ4zDKhSdtHJW7mbHTT+bv8ZP5NQw2V/I7GNm7nxTDfUR/cWiOKv9WXW/MX+lXYvunAOwF3h99XwA9MfsEnxAozq2dW5Ouk9Hl7eJp9HW0Hx3VzyX/wB3gEAJ+VKxBkf9hIv22qFqZ46mqF4L+537OC77+A+1kVpVvR0P/V9p/Tl//YasUXOO/i0uzyLL9yIJOsygPlyZuZFwbHt14eJ7ayKjedt3gV/05fE4f+oH4clYyLPZH1n1eqJPfDc9MZhVeJVXEoitG4sC1hfIxHI8jyNj23mxqwuLdGpaT+F6+550Zb1HFwmGYn3RDo1/WZeAYj5wPot3686IbQwqpS3o/K/z/Q3jEKXaO/pKqsw/RcsAfMo3sqTh3WkpfmX+ysOk7c+LDx+7sL7y6OpdU0FywUPHb1GDEaDQ+PGLFxs/FyqS5Gpmn+WfOWNsHFNLhYJHFneFGYd7KCftNSVVaKhUlFaJsr/oN+Dxf1i/dNQiz2v80Oos+pKcrLav9pcN9V/pTVjxLel/x8+v1RZtZFQFAVhu9/aPGfVt/KGseJcV/wCBDr9yz6yKcKAKAKAKAKAKAKAKAU96dwsNjX667wz6e+x8yvAsDxI7RY6DXSosduHx1Sit3WPMzFh9zcSRkn2niZI+aqAjEdjPcsQeetLGUsXTveFJJ9/hofO8PRzh8V1IVmgSGPIiRgWsTm53N786WFDaFSld6t55jTgoJEjCvJ1jAWDlQCdOLAGxPPS1SccpJu6VjT2Nsh4HmYzGTrpDIwZQLMQF9EjgLKosb8KixnVqqaStaysS1SaSEwu7cUeNfGR+i0kRSRANGYsrZ+4+jY9uh43uOiWJlKiqT4O69jHvduz7vjWJ5WjjDBrIouSAQLk3014WqGicNieQlvJXZI7FwBghSIuZBGoVWIAbKosM1tCbDjpUmqrPfm5Wtc3WUEWOoNDWRe7Ww48FAII9VDM1zx9JiRfwFlv+jQ3YivKtPfkScgNjlIB5Ei49lxQ1IUdkbjnDYiXER4qTrJSxe6IVOZs50tp6WulRY7auN5SChKKstNSaGypTJG8mJZljYt1YRFVjlKgsQLm17gXtcA8hQ5+ViotKOvHM0N8N0xtEIkkzIiHMFRRqSLXYm99CbWtx50aNuFxTw7birt85ObOw7RxqjP1hUAZiACQBa7W0v4W8Kk55yUpNpWFzF7jxnG+7YZpIJTqwQKVY8CSCPlDiO3XjrUWOqONlyPJSSaN7Hbvu+IGJjxDxTCJY9FBiZVLN6aHU3LHgwItoaWzua4V0ocnKN1e/T2P7GHH7uS4vIuMnR4VYMYYozGrsOHWFpHJX9EW+yjVzKGIhSu6UbPnbvbqyRPYiJihVGyG1g2W9vAcL1JzRaTu8xd3Q3OGzi/VzO6yWLK6rxW9iCLWOvfUJHVisW8RbeVrcw0VJxinPuXnxq444l+uW1gEXIAFK5bcbWJ531NRY7Y4y1Hkd1W8RrXhrxqTiBr2048qAVMBuZ1WNfGjEOZXvmBRchDW9GwsQBlFtb6c9aix2zxm9SVJxyXeNlScQUAUAUAUB/9k="/>
          <p:cNvSpPr>
            <a:spLocks noChangeAspect="1" noChangeArrowheads="1"/>
          </p:cNvSpPr>
          <p:nvPr/>
        </p:nvSpPr>
        <p:spPr bwMode="auto">
          <a:xfrm>
            <a:off x="0" y="-842963"/>
            <a:ext cx="2619375" cy="1743076"/>
          </a:xfrm>
          <a:prstGeom prst="rect">
            <a:avLst/>
          </a:prstGeom>
          <a:noFill/>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99698" name="AutoShape 18" descr="data:image/jpeg;base64,/9j/4AAQSkZJRgABAQAAAQABAAD/2wCEAAkGBhQSERUUEhQUFRUVFRgZGBgYFxoXGhgeGhYXGBUaHxsXHTIeFxojGhgVIDAgIycpLCwsGB4xODAqNiYrLCkBCQoKDgwOGg8PGiolHyU2LCk1LDQsLCwsLCwsLy0sLDUsLCwsKi4sLC8pLDApLC0sLCwpLCosLCwsLCwsLCwsLP/AABEIAKQAoQMBIgACEQEDEQH/xAAcAAACAwADAQAAAAAAAAAAAAAABwQFBgIDCAH/xABEEAACAQICBQgGCAQGAgMAAAABAgMAEQQhBQYSMUEHEyIyUWFxgSNCkaGxwRRSYnKCktHwU6LC0hUWM0Oy4XPxNWPD/8QAGQEAAwEBAQAAAAAAAAAAAAAAAAMEAgEF/8QAMBEAAgIBAwMCBAMJAAAAAAAAAAECAxESITEEQVETIjJhkfAzcaEFFCOBscHR4fH/2gAMAwEAAhEDEQA/AHjRRRQAUUUUAFfCbb6hY7Sqx5DpN2dnjVZsyz5nJe/JR+tdSMuRY4jTSLu6R7t3tqC2mJXNkFvAXNcLQx9srexf37ahaS1qWEdOSOFeAuAfIbz5CtpeDDl5ZP8Ao2IfeWHi1vhXA6Kfi6DxasVjuU/Cj15ZT3Kbe1iKq5OVaL1YJD4so+F6Yqp+BLurXcZI0U3B08mrn9CnXcSfBr/GlinKvHxgfydT8qsMHyo4Y7+ej8r/APA0OqfgFdW+5vhpKaPrD8w+YqZh9OqesCvvFZ3RWukcuUU6SfZJz/KbNVpz0L9ZebPau72Utxxyhqlnhl/HIGFwQR3VyrPHCyRdONtpe1fmKnYHTQbJ+ie3gf0rOBil5LOiiismgooooAKKKKACiiigAqn0lpb1I/AkfAfrX3S+kf8AbTfxI+FR1UQLc2MpGQ+r3+NaSMNnFMKsY2pcydyfrVLrLrjHAt5nt9WNd58B2d5yrO656+iAtHEQ856xOYj8e1u7hx7KVuKxbyOXkYszbyTcmqq6XLdkVvUKO0TT6Z5RcRMdmH0KHLLNz4tw8redfNZ+T/FYSBcTOyvttZtli5W46JZjvvuyvwrJ09tFy/TcLhVkVnhxmFaCWwJ5uSK5Rz9XMSC54hKbN+njHAiternVyImrHQGk+YnV+bil9XZlXbQ7WV7XGY4V16Z0U+GnkhkHSjYqe/sI7iLHzqPheun3l+Ip+zROspm55XMQiYn6NHBBGsYVw0cYRyWXMEjIjutWBrb8sP8A8m//AI4/+NYisVfAhl34jLnVfVw42UxJLHHJs3QPfpkZlQQMiACfKrubS+kNFyiLEdIWuFdg4K3tdWBuP3lUzkyiGHixekZBlBGUjvxdrZDvzRfx1hcVi3kYtIxYm+ZJO8km19wuSbd9c+KTXY78EE1yxzara9xTkCNjHJxjbj4cH+NanYSbq2STs4N4d9ebFYggg2IzBHCmFqfyhXKxYps9yy/AP/d7e2kWUY3iU1dTnaQ08FpJojsSXsPav6ir1WBFxmDVDFKJxsvk46rdvca+6PxpibYfIX/Kf0qVotTwX1FFFYGBRRRQAVC0pjebXLrHd8zUwms8fTzfZ+Cj9fnXUjMmcsGgjXnXzJ6gPE9tYPX7XMwAxxtedxcn+GDx+8eA4b+ytJrdrEsETynqoNmNe07lHmc/AUiMZi2ldpHN2ckk95qumvU8si6i3StKNtyZ6IgnM7NsS4tUYwwy/wCmxIzcn1zc7uG/jcZrTWrGIwqJJiI+b50sFUkBuic7pvC9h/UXrsJi3idZI2KOhBVhkQRTLY4bTkKySyrhsVh1HPMeq0QN2YAnhcnuJsciDT5ZhLPYlilOOnuv1FdWy0TroItEy4USSpNzwaIpcdE7JcFgchcN5sKzWk4oufdcMXaLaOwXADEdpt/14CtJqpyb4jGWYDYj/iPcKfuje/w767ZKOPcKi5KWI7sqdZdY5MfKsjxoHWNUJQG729Zr8czutllwqrTDNcWyN8s86fWh+SjBwgc4Gmb7Rsvki5e0muzXbA4fC6PnaOGJCU2Fsig3chcja9wCT5VP+8Y2ih0untw5zaXfyJLWKOVsQxkdpCQpDO12KlQy7+4iqpoiN4Nei9VtHwy4VBJFG5CL1kUmxUWzI8a4aU5M8FMDaPmmPrRnZ/lPRPsoXUY2aNPpbGtSaYmdIa1o2jYMFEjJsuXmYkWkbOxFs7Z7j9Veys1TC1p5Jp8OC8XpoxmSos4HenEd4vWAkiKnOqK5xfBPNyziawy11X1Zlx04hiHe7nci8WPyHE1Z6+YnBho8NgkXZw4KtN60retmMmAN8+82yq+0njlwuh4xo43Sc7OJnuBIHt/pld6XFx3AfauVtRHMnkZLEI6Vy/vYYXJ/rkbrhp27onJ3diE/A+XZTUPp0v8A7iD8w/X98a81A2pzag60meIMT6WKyv8AaHBvMb+8GkX149yKOmtz7WbnQuO2hsNvG7vHZ5Va1ncaNh1kTc3SHjxFX0EwdQw3EVIz0IvsdlFFFZNEDTOI2Y7cWy/X3VWp6OAn1pDYeA3/AL767NNOWkVBwAHmx/8AVQdZscsKsx6sMZPsF/achW0uwqT5Ys9cpXx2PiwUOeywXu22zZj3Kvwbtqp1l1DkwrRiOSPEiUsE5q7MdjrdEX3X4GoermtT4TGDFbKyNdtoNlfb61iNx7DW00TrdhOeC6Nwy4fE4k7LSTMObhBzYqL2O7cLAkDfuq56oYS4PNWizLb3FlJGVJDAgjeCLEeIO6viKSbDjTX5RtoaPBx8eH+ltKFikivd0ABZzxAtls7sxuyrMcm+qf0zEjbHok6UneL9FfxH3A131fZqFWVuMlCPLLfU7UIjDtjJo9tEG2kRuDKFzYnusDsj1j3b2xobTsM8aGMgAgbI3C3YPDdarJYwBsgAACwHC3Z4UmzjDozHy4d78wz7S/ZDZqw7huI7u6os63uW4XS48PZv5jmpecsuO2cNFF9eQsfBFPzYVdaJ0niJhbD7Jj3c9Jcr2HYAIMlu24XvNLzlTdhiUjeV5SkQJLBQAXJuAqAACyqeJz31yK3Dq7f4Lx32GLqXJaNB2xIfYB+taesRoGMtHCA7pdEG0hAYdEW6wI32yINc9bW0nFhzzDpKBfadU2ZgPu32T4qAewDfXGtxys0Qzhsu9YNbcPhBaRruerGvSduzIbvE2rC606htjIGxUcSxSkljCue0O2+7nd97AA7t+Zjak6uFiMTKduSTNLnaIv6xPFj7qbMMQVQo3AWrvwcC4xfURzYsLsv7nlKZCvRN7Xvb3bu2uumdyu6oCKQYiJbJKekBuWTf7GFz4g1Vcm2kMPEmKZ4oGxMcZkhaY2Xo5MtzkDcgi2Zvvyq6NuYZPPVbU/Tk+CDoDk3xOIXnZNnDQAXMs3Ry7QpzPibDvqZ9E/wnSEezJzmHmRSsnB0cC5yy6LZ+Fu2oWluUWfF4eaHEqsnOOjxnq8yVJvsgb7jLM8TmazM2KdwqszMEFlBJIUXvYA7hcmupSl8RtyhH4efJ6PwfpInj4jpL8/331K0BiMmQ8Mx8/wB99ZPk/wBM87h4JCcx6N/FejfzGyfOtJGOaxNuG1bybd8fdUElhtHqQllJl/RRRSxxQQ9PFeDH+XL5Vi+U7H2wkmecsgXy2to+5a2Wi29IzdisaW3KrL6GFe2Qn2Jb+qqK170SXPFbFpRRXfDgpH6qO3gpPwFeieUfDKz7KszEDIXJNh3X3Cn/AMl2hhDgVe3SmO2fDcg/KL/iNJfR+qOLZgfo8gHaw2f+Vq9AYDSMcUMcYudhFXIdigcai6iWcJFfSQfqOUuyLishrFqxDjsdFtgkQJeWxttBjeKO4zvcO3gftCrltYF4KT5gVXYLSBj5wgAtJIzsT32CjwVQq+VSpMvsUZ4i+DvXRcuG/wBA7SDcthcDLgLKfWsBbfck0mdcse02NndwAdvZsDe2wAgHupyPpuQ8QPAfrSt1z1XaNmnjuyMSXG8oSbk96knfwrVcdLJ/2nZK6tbcb57m60Q9oYiOEaH2KKu5cLiMQ1mPNxX3DeRke3fmRftQEWvWKx+sa4XCxbmkaJdlfwjpHu+NUGG5Uccn+4jAcGjX+kA++iUHI1X18Om27/XAzk0SmDnR1/0pG2XHBJGyVx2BydkgZbRU9taWkxiOVieWJ45YYWDqRddpSL7iLk5g2PlV1g+WddkCXDtcAXKuM+02IrjgzEOtpy9/mbjWjRAxOEliIzZDs9zDND7QK8y4qOzGnvh+V3Bt1hMnigI/lb5Um9Y4lfEStD0ozI5U7rqWJXI57u6n9O3F4ZN1dlc5RlFrwU1FdjQMN6keVcCO2riYY3JRi7pPH2MrjzBB/wCNM3SrZxuOKA+YpQclctsTIvbDf2On91N3GZwxH7w99Q3LEz1Oneay4+niis3zh7aKRpKNZN0V1n/8bUueU6fYSA7KN0nHTUMNw4HKmTo4WnK/fFLzlTwxOFQ/UmF/NWX42ptXxoTd+GzFYbW+SO2wkS/diiH9FTk5Q8Tu5wgf+OP5CsnRVrqizytUvL+rNhFr5iW3TC/Zzaf2299Xk0ml1FzHKRvusSMPaqmlxhmsw9lemdUscJsFBIOMag+KjZb3g1LctD2HUQlbJxc2v5ibm1ox6dcsv3oVHxWuj/O+L/ij8if216BZQd4vWcw2hYOflhmhicMTLEWRTdWPpFzHqyXPhItJU14Gz6S1NYsf6/5FD/nbF/xR+RP7atdX9J43Fvs84BGOuxjjIseGa5kjhTC0pqVo1QWkhjT7rMnAnIIczkcrVFw+j44PRxABFYge3O54nvrupPg7HpL4tOcnp/N7mP0XhcJiZXjlT0qMVHTcBlU2FgGsLAdUbuHdcf5Kwn8L+eT+6l1j5GXEyFCQwlYgjeDtG1PbQ6wOii4Z9kbRN8yANojgRc7xlRJ6TnSQV+rMFt3wY7/JWE/hfzv/AHVyXUfCndCT+OT+6tlp1FEfNRqoknPNrYC4BHpH8FTaPjYcatoYQqhVFgAAPAZCs6ipdPXnGlfRC9Xk9gO7Dt+aT+6s3pX/AAvDu0ciMXRirKplNiDYi5YDf305ppQqljkFBJ8ALmvLunMYZZ3c73Zm/MxNNqWt4ZN1MYVYUYrf5Gjn1i0aOphJW8ZGX+s1XT6ywHqYJB3tLK3was9Xyq1VFEmpeF9Ebvk6xgkxb2ijjtCx6Aa/Xj4sx/Ypr4n/AEIvFvjSp5KcPeWd+xFX2sSf+IpraQyjiH2SfbUt3xno9P8AhkGirD/CjRSsj9LOWK6GJvwuD7cj86z3KDovnMPiEAzttr4r0/ka1Gn4MlbyPxHzqLpAbcaSd2y3iP2a5F4aZ2ccpo83RxliAoJJ3AC5PgBvrc6uckeJxBUzkYZDuDZyMONk4fit4VFwWIfRukpER44VfoiWROcEaMdpXAGdwMvjTP0Pj43jbmExMwcekxczGAMONpG6arvsI0AF8rb6ssskl7Tz6aot+76Cq5QdA4TBzJFhZWdlUiUE32WByzGVyDmo3WHbW55GtZAyvhWOeckf/wCi+2zebVWa5ac0THhpMNhYUkkcW5yNR0WBuCZWuz58Be+eYpfaF0q+HlSSNtllYFT2EfEHcR2Vxxc4GJy9K1Tj9EepayutuJF9oSc0YLssn1WtncespHRK8b+FTNXtbosVhTOCFKL6RSeoQLn8J4Hs86w+L0VitLSWjBiwoa/OOCOcP1gu9x2cO+o4ryX22pwWjfPBd6oaZw2ON5XvNuMTZA5sbrfrqdpuj2GxBsDVxpaHZlyyBAt7LfKuvQnJ3hMOhUxiViM3kAJ8uCeWffXZj9FCHZ2WkKk2Ad2fZtuALXIHcSa4kk9hvqXzivWxn77CewWC57SKx/WxNj4c5dvdenDrGuHjAvlIbFEQBncjYAsp+ygXaNgoJNLjUnRPP6Uk6TqE51rodlh0tkWI3X2jTZg1fgQELGAW3tclz4uxLN5mtWYbwyP9nuytSlDbL+9hV/5mxMGk4HxRsqgJYElebfJiCTdjexJJ3qOAFOQGsVrdqVz8RAzK3KNxU9h+yeNT9BayqmjhLiTsNCDHLfftp0bd5YbJH3q48NLA2vVXOWt7PfP9SFyp6xDD4Mxg9Oe694T/AHD7Oj+LupV8nOhVxeO9IgkWON5TGbWcrYImeRG0y78rDOoWuWs74zENI2QOSrwRR1V+Z7zVJhcU8bB42ZGXMMpKkeBGdWVVtQflkErlO3W+O35DFxepa42VpThxoqGJPTGTqlyctkEhdm1sxYZ8azeteoU2BVZS8csDmyyxnIkgkAjgbA7rjLfX3/Ps8zw/TmbEwRNcxHZQPkQNrZXpEZb7++pesenoMTHh8Ho+GSKPnS5Vze8j9EAdI3UAn27q2tcWvAyTrkm1z99uDS8l2jSuF2uM0mXgOiPftVv9IDanCDcNlf1qFqzo5YVRR1IIx7hb2k3NTtEIXlLnhc+Z/ZqOcsybL646YqJe7NFfaKSUHTi8PtoV7R7+FUmj89qJstrd3MP37q0NUemcKVYSLxOfceBrS8GJeRc8perxeITKPSQ3DduzfP8AKc/AmsJpzW7FYuwnmZlAACDopkLX2RkT3mn5j4hKnOAA5WkX3eykbrnqwcJNdQeZckoeztQ944do86soknszz+pg17lwZ6tjoHktxWKw7TACPo3iR8ml8Pqi24nflwzq41A1XwaiGfEzQyTTk/R4CbrtC9ucsDntC1iLDvNWOu2tMuDhMbyBsfiF9IUPRw0Z3Rp2E9u85sdy1uVjb0xFwqio6pi80LpyTCS8MjssrDaVrHNXU7xceRFPPVXlCw+LUKSIpfqMbA/dbcw7t/dXnSrnH6u4vCokksTrG6qwbevSFxcjqnMZGxrltKl+YqqydTbhx4++D05UDTUd479hB+XzpDaG5SsZhwFWVio9V/SL5X6QHcDWnw/LQ72SWKKzWBILKRc5mxvUrpmnwXLrYNYkmi85LMD6bGy//bsD8zM39NMWkpguUlsBzsMccbEzSOWZjmWPYO4LVZpblYxkwIEnNg8IxsfzHpewiu+lKT4FVdTCqCju2OPWLW/D4NSZXu/CNc3PlwHebCkZrfrm+MkJsEW9wi7hlbaP1ntltVRPiHlcAtmzAXJ4k7yx+Jq/1w1PTR6RI8xfEuNplVTzaobgWc9Y7QP6Di+FSg1q5E2WWXpt7Jdi05M9CRyCadRHPiolvDhpDYE/xDfJuwDgd9rgiy0/qSdIQDGYTDNBNtMs0DAICy9Zkva/Syy3+IN1vgsa8MiyRMUdDdWBsQaaWC1tXScaM0/0TH4YMyPtERSC3TupyzAzG/xFxW5qUZakbqcJR0P7/wBipkiKkqwIIJBBFiCN4IO41uOTLQG05xLjopdY+9iOkfIZeJ7qgY3FSaYxiERRxtsKJHQGxt1pGvvPADwGdN7V/RKRRqANmKEWHefmScz3muW2YjjudoqzLPZEqf0cIT1n6Tdw4D999WmicNsRi+9sz8vdVZhIjPKWbcDc/IVoKhZ6UV3CiiismwrhLEGUqdxrnRQBnQWw8hBzU7/tD9ahaw6BjmjKsNuGTd2qeGfAjga1GMwYkWx8j2VRxytCxRxdTvHA94rafcVKPZ8CdSCXQ2MWbm1mWzCNmGRuCAcuq47Oy9t96y+PxzzSPLKxZ3YsxPEn4Dur0FpfQaSxnISwtvBzt8xbt3ilPrLydyQ3fD3lj37O918vXHeM+6ra7Yt78nn3UyituCFyfau/TMbGjD0aekk7Nlc7fiNh4E0zNN6Qlwy6QxOKdTFKgiwsO2HRwVsHC99wT3bXdS71c1mjw2CxMCBlxOIZU502CKh6LZ71Iu/t7qlcpOkYlGFwWHZXiwsQu6kEMzgE2I4WsfxHsoknKfyCElCvK5+/+mJrS6x6rx4bB4KYO5kxKF2U2suSnKwv6w31mTW/5WDsfQIf4eEU2+9Yf0U2TepIRBLTJsx+i41mxMSzEhZJUV2GRAZgCfHOt5pjk7jw6aQTZLNHFHPh5CTcIGPPKbZEixGY3EHK9LZHIII3g3HlnXpGLSEeKHNMBtTYMSIfrLINmQeR2PzCl3ScWsDunhGaafJ5tpr6vaYGN0a14Yp8ZgYyEEo2tqMgDaA9ZgoIz4qO2lVLEVYqd6kg+INjVnqxrHJgcSs8edrhlJsHU71PuPiBTLI6lsJqnolvwVjRkAEggNmMjY52Nu3PKpeiNDyYmQRxLcneeCjiSeArWnA4zS8iyT7MUK5JZdlVU7wi724Zk2+FMTVzVaOGPZiXYQZs53se0nifcKXO7SvmNro1P5EfVHVJMOnNpv3ySEbz8h2D/urzEy7ZWKIdEbu89ponxNwIoQdn3t/1Vro3RwjFzmx3ns7hUUpZ3Z6MYpLCO7B4QRqFHme0130UUscFFFFABRRRQAV04rCLILMPA8RXdRQBnnhkw7XGa9vA+I4Vy2Ipt3o37PVNXxF8jVZi9Bqc0Oyezh/1WsmHEyGsWocM1zLFst/ETI+ZGR8xWF0lyWyrnBIkg7G6De3qn3U3edmhyN9nvzHt4V8+lQv149k9q/pTo2yiTzphLkQWJ1WxUR6UEmR4LtD+W9d+t2npsbMJZoubKxqgUBgLKWPrZ+sae30OI9WW33h/6r4dE9kkZ86Z6++WhX7rthM84JCx3AnwBNazC6U0k/0bmYnVsKhSNxGQdlhYgl8mFgPZTj/wjtkjH4q+/QYx1ph5C9DvT7BHpnHuJ/C8nGKmcvOyR7RLMT0mJJuTsplv7xWx0BycwREEIZnHrPYgfh6o871r+egTqqzn7WQ/flX36bLJ0UFh2KLe/hWJWykMjRCIDBxxZynab6i/OuLSSTnZUWUcBko8alYXQXGQ+Q+Zq2jiCiygAd1JbKFEjYHRyxjtbif07BVZjNcoYjMHSccwLuebNrE2WxHW2uFt9qvqq8Zq9HIZSxb03NbVrf7TbS2y4nfXFjudaePacsDrBDNK0UbFmREcmx2bOAVsdxNiDbvFWVU+hNVosKbxbW5hmb5M+12cMlHcoq4rjxnY7HONwooorhoKKKKACiiigAooooAKizaMjbeo8svhRRQBW43RapmC3tH6VVUUUxCZIKn4DAK+8nyt+lFFDCPJbRaJjX1b+OdS1W2QyoopY7B9ooooAKKKKACiiigAooooA//Z"/>
          <p:cNvSpPr>
            <a:spLocks noChangeAspect="1" noChangeArrowheads="1"/>
          </p:cNvSpPr>
          <p:nvPr/>
        </p:nvSpPr>
        <p:spPr bwMode="auto">
          <a:xfrm>
            <a:off x="0" y="-157163"/>
            <a:ext cx="304800" cy="304801"/>
          </a:xfrm>
          <a:prstGeom prst="rect">
            <a:avLst/>
          </a:prstGeom>
          <a:noFill/>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99700" name="AutoShape 20" descr="data:image/jpeg;base64,/9j/4AAQSkZJRgABAQAAAQABAAD/2wCEAAkGBhQSERUUEhQUFRUVFRgZGBgYFxoXGhgeGhYXGBUaHxsXHTIeFxojGhgVIDAgIycpLCwsGB4xODAqNiYrLCkBCQoKDgwOGg8PGiolHyU2LCk1LDQsLCwsLCwsLy0sLDUsLCwsKi4sLC8pLDApLC0sLCwpLCosLCwsLCwsLCwsLP/AABEIAKQAoQMBIgACEQEDEQH/xAAcAAACAwADAQAAAAAAAAAAAAAABwQFBgIDCAH/xABEEAACAQICBQgGCAQGAgMAAAABAgMAEQQhBQYSMUEHEyIyUWFxgSNCkaGxwRRSYnKCktHwU6LC0hUWM0Oy4XPxNWPD/8QAGQEAAwEBAQAAAAAAAAAAAAAAAAMEAgEF/8QAMBEAAgIBAwMCBAMJAAAAAAAAAAECAxESITEEQVETIjJhkfAzcaEFFCOBscHR4fH/2gAMAwEAAhEDEQA/AHjRRRQAUUUUAFfCbb6hY7Sqx5DpN2dnjVZsyz5nJe/JR+tdSMuRY4jTSLu6R7t3tqC2mJXNkFvAXNcLQx9srexf37ahaS1qWEdOSOFeAuAfIbz5CtpeDDl5ZP8Ao2IfeWHi1vhXA6Kfi6DxasVjuU/Cj15ZT3Kbe1iKq5OVaL1YJD4so+F6Yqp+BLurXcZI0U3B08mrn9CnXcSfBr/GlinKvHxgfydT8qsMHyo4Y7+ej8r/APA0OqfgFdW+5vhpKaPrD8w+YqZh9OqesCvvFZ3RWukcuUU6SfZJz/KbNVpz0L9ZebPau72Utxxyhqlnhl/HIGFwQR3VyrPHCyRdONtpe1fmKnYHTQbJ+ie3gf0rOBil5LOiiismgooooAKKKKACiiigAqn0lpb1I/AkfAfrX3S+kf8AbTfxI+FR1UQLc2MpGQ+r3+NaSMNnFMKsY2pcydyfrVLrLrjHAt5nt9WNd58B2d5yrO656+iAtHEQ856xOYj8e1u7hx7KVuKxbyOXkYszbyTcmqq6XLdkVvUKO0TT6Z5RcRMdmH0KHLLNz4tw8redfNZ+T/FYSBcTOyvttZtli5W46JZjvvuyvwrJ09tFy/TcLhVkVnhxmFaCWwJ5uSK5Rz9XMSC54hKbN+njHAiternVyImrHQGk+YnV+bil9XZlXbQ7WV7XGY4V16Z0U+GnkhkHSjYqe/sI7iLHzqPheun3l+Ip+zROspm55XMQiYn6NHBBGsYVw0cYRyWXMEjIjutWBrb8sP8A8m//AI4/+NYisVfAhl34jLnVfVw42UxJLHHJs3QPfpkZlQQMiACfKrubS+kNFyiLEdIWuFdg4K3tdWBuP3lUzkyiGHixekZBlBGUjvxdrZDvzRfx1hcVi3kYtIxYm+ZJO8km19wuSbd9c+KTXY78EE1yxzara9xTkCNjHJxjbj4cH+NanYSbq2STs4N4d9ebFYggg2IzBHCmFqfyhXKxYps9yy/AP/d7e2kWUY3iU1dTnaQ08FpJojsSXsPav6ir1WBFxmDVDFKJxsvk46rdvca+6PxpibYfIX/Kf0qVotTwX1FFFYGBRRRQAVC0pjebXLrHd8zUwms8fTzfZ+Cj9fnXUjMmcsGgjXnXzJ6gPE9tYPX7XMwAxxtedxcn+GDx+8eA4b+ytJrdrEsETynqoNmNe07lHmc/AUiMZi2ldpHN2ckk95qumvU8si6i3StKNtyZ6IgnM7NsS4tUYwwy/wCmxIzcn1zc7uG/jcZrTWrGIwqJJiI+b50sFUkBuic7pvC9h/UXrsJi3idZI2KOhBVhkQRTLY4bTkKySyrhsVh1HPMeq0QN2YAnhcnuJsciDT5ZhLPYlilOOnuv1FdWy0TroItEy4USSpNzwaIpcdE7JcFgchcN5sKzWk4oufdcMXaLaOwXADEdpt/14CtJqpyb4jGWYDYj/iPcKfuje/w767ZKOPcKi5KWI7sqdZdY5MfKsjxoHWNUJQG729Zr8czutllwqrTDNcWyN8s86fWh+SjBwgc4Gmb7Rsvki5e0muzXbA4fC6PnaOGJCU2Fsig3chcja9wCT5VP+8Y2ih0untw5zaXfyJLWKOVsQxkdpCQpDO12KlQy7+4iqpoiN4Nei9VtHwy4VBJFG5CL1kUmxUWzI8a4aU5M8FMDaPmmPrRnZ/lPRPsoXUY2aNPpbGtSaYmdIa1o2jYMFEjJsuXmYkWkbOxFs7Z7j9Veys1TC1p5Jp8OC8XpoxmSos4HenEd4vWAkiKnOqK5xfBPNyziawy11X1Zlx04hiHe7nci8WPyHE1Z6+YnBho8NgkXZw4KtN60retmMmAN8+82yq+0njlwuh4xo43Sc7OJnuBIHt/pld6XFx3AfauVtRHMnkZLEI6Vy/vYYXJ/rkbrhp27onJ3diE/A+XZTUPp0v8A7iD8w/X98a81A2pzag60meIMT6WKyv8AaHBvMb+8GkX149yKOmtz7WbnQuO2hsNvG7vHZ5Va1ncaNh1kTc3SHjxFX0EwdQw3EVIz0IvsdlFFFZNEDTOI2Y7cWy/X3VWp6OAn1pDYeA3/AL767NNOWkVBwAHmx/8AVQdZscsKsx6sMZPsF/achW0uwqT5Ys9cpXx2PiwUOeywXu22zZj3Kvwbtqp1l1DkwrRiOSPEiUsE5q7MdjrdEX3X4GoermtT4TGDFbKyNdtoNlfb61iNx7DW00TrdhOeC6Nwy4fE4k7LSTMObhBzYqL2O7cLAkDfuq56oYS4PNWizLb3FlJGVJDAgjeCLEeIO6viKSbDjTX5RtoaPBx8eH+ltKFikivd0ABZzxAtls7sxuyrMcm+qf0zEjbHok6UneL9FfxH3A131fZqFWVuMlCPLLfU7UIjDtjJo9tEG2kRuDKFzYnusDsj1j3b2xobTsM8aGMgAgbI3C3YPDdarJYwBsgAACwHC3Z4UmzjDozHy4d78wz7S/ZDZqw7huI7u6os63uW4XS48PZv5jmpecsuO2cNFF9eQsfBFPzYVdaJ0niJhbD7Jj3c9Jcr2HYAIMlu24XvNLzlTdhiUjeV5SkQJLBQAXJuAqAACyqeJz31yK3Dq7f4Lx32GLqXJaNB2xIfYB+taesRoGMtHCA7pdEG0hAYdEW6wI32yINc9bW0nFhzzDpKBfadU2ZgPu32T4qAewDfXGtxys0Qzhsu9YNbcPhBaRruerGvSduzIbvE2rC606htjIGxUcSxSkljCue0O2+7nd97AA7t+Zjak6uFiMTKduSTNLnaIv6xPFj7qbMMQVQo3AWrvwcC4xfURzYsLsv7nlKZCvRN7Xvb3bu2uumdyu6oCKQYiJbJKekBuWTf7GFz4g1Vcm2kMPEmKZ4oGxMcZkhaY2Xo5MtzkDcgi2Zvvyq6NuYZPPVbU/Tk+CDoDk3xOIXnZNnDQAXMs3Ry7QpzPibDvqZ9E/wnSEezJzmHmRSsnB0cC5yy6LZ+Fu2oWluUWfF4eaHEqsnOOjxnq8yVJvsgb7jLM8TmazM2KdwqszMEFlBJIUXvYA7hcmupSl8RtyhH4efJ6PwfpInj4jpL8/331K0BiMmQ8Mx8/wB99ZPk/wBM87h4JCcx6N/FejfzGyfOtJGOaxNuG1bybd8fdUElhtHqQllJl/RRRSxxQQ9PFeDH+XL5Vi+U7H2wkmecsgXy2to+5a2Wi29IzdisaW3KrL6GFe2Qn2Jb+qqK170SXPFbFpRRXfDgpH6qO3gpPwFeieUfDKz7KszEDIXJNh3X3Cn/AMl2hhDgVe3SmO2fDcg/KL/iNJfR+qOLZgfo8gHaw2f+Vq9AYDSMcUMcYudhFXIdigcai6iWcJFfSQfqOUuyLishrFqxDjsdFtgkQJeWxttBjeKO4zvcO3gftCrltYF4KT5gVXYLSBj5wgAtJIzsT32CjwVQq+VSpMvsUZ4i+DvXRcuG/wBA7SDcthcDLgLKfWsBbfck0mdcse02NndwAdvZsDe2wAgHupyPpuQ8QPAfrSt1z1XaNmnjuyMSXG8oSbk96knfwrVcdLJ/2nZK6tbcb57m60Q9oYiOEaH2KKu5cLiMQ1mPNxX3DeRke3fmRftQEWvWKx+sa4XCxbmkaJdlfwjpHu+NUGG5Uccn+4jAcGjX+kA++iUHI1X18Om27/XAzk0SmDnR1/0pG2XHBJGyVx2BydkgZbRU9taWkxiOVieWJ45YYWDqRddpSL7iLk5g2PlV1g+WddkCXDtcAXKuM+02IrjgzEOtpy9/mbjWjRAxOEliIzZDs9zDND7QK8y4qOzGnvh+V3Bt1hMnigI/lb5Um9Y4lfEStD0ozI5U7rqWJXI57u6n9O3F4ZN1dlc5RlFrwU1FdjQMN6keVcCO2riYY3JRi7pPH2MrjzBB/wCNM3SrZxuOKA+YpQclctsTIvbDf2On91N3GZwxH7w99Q3LEz1Oneay4+niis3zh7aKRpKNZN0V1n/8bUueU6fYSA7KN0nHTUMNw4HKmTo4WnK/fFLzlTwxOFQ/UmF/NWX42ptXxoTd+GzFYbW+SO2wkS/diiH9FTk5Q8Tu5wgf+OP5CsnRVrqizytUvL+rNhFr5iW3TC/Zzaf2299Xk0ml1FzHKRvusSMPaqmlxhmsw9lemdUscJsFBIOMag+KjZb3g1LctD2HUQlbJxc2v5ibm1ox6dcsv3oVHxWuj/O+L/ij8if216BZQd4vWcw2hYOflhmhicMTLEWRTdWPpFzHqyXPhItJU14Gz6S1NYsf6/5FD/nbF/xR+RP7atdX9J43Fvs84BGOuxjjIseGa5kjhTC0pqVo1QWkhjT7rMnAnIIczkcrVFw+j44PRxABFYge3O54nvrupPg7HpL4tOcnp/N7mP0XhcJiZXjlT0qMVHTcBlU2FgGsLAdUbuHdcf5Kwn8L+eT+6l1j5GXEyFCQwlYgjeDtG1PbQ6wOii4Z9kbRN8yANojgRc7xlRJ6TnSQV+rMFt3wY7/JWE/hfzv/AHVyXUfCndCT+OT+6tlp1FEfNRqoknPNrYC4BHpH8FTaPjYcatoYQqhVFgAAPAZCs6ipdPXnGlfRC9Xk9gO7Dt+aT+6s3pX/AAvDu0ciMXRirKplNiDYi5YDf305ppQqljkFBJ8ALmvLunMYZZ3c73Zm/MxNNqWt4ZN1MYVYUYrf5Gjn1i0aOphJW8ZGX+s1XT6ywHqYJB3tLK3was9Xyq1VFEmpeF9Ebvk6xgkxb2ijjtCx6Aa/Xj4sx/Ypr4n/AEIvFvjSp5KcPeWd+xFX2sSf+IpraQyjiH2SfbUt3xno9P8AhkGirD/CjRSsj9LOWK6GJvwuD7cj86z3KDovnMPiEAzttr4r0/ka1Gn4MlbyPxHzqLpAbcaSd2y3iP2a5F4aZ2ccpo83RxliAoJJ3AC5PgBvrc6uckeJxBUzkYZDuDZyMONk4fit4VFwWIfRukpER44VfoiWROcEaMdpXAGdwMvjTP0Pj43jbmExMwcekxczGAMONpG6arvsI0AF8rb6ssskl7Tz6aot+76Cq5QdA4TBzJFhZWdlUiUE32WByzGVyDmo3WHbW55GtZAyvhWOeckf/wCi+2zebVWa5ac0THhpMNhYUkkcW5yNR0WBuCZWuz58Be+eYpfaF0q+HlSSNtllYFT2EfEHcR2Vxxc4GJy9K1Tj9EepayutuJF9oSc0YLssn1WtncespHRK8b+FTNXtbosVhTOCFKL6RSeoQLn8J4Hs86w+L0VitLSWjBiwoa/OOCOcP1gu9x2cO+o4ryX22pwWjfPBd6oaZw2ON5XvNuMTZA5sbrfrqdpuj2GxBsDVxpaHZlyyBAt7LfKuvQnJ3hMOhUxiViM3kAJ8uCeWffXZj9FCHZ2WkKk2Ad2fZtuALXIHcSa4kk9hvqXzivWxn77CewWC57SKx/WxNj4c5dvdenDrGuHjAvlIbFEQBncjYAsp+ygXaNgoJNLjUnRPP6Uk6TqE51rodlh0tkWI3X2jTZg1fgQELGAW3tclz4uxLN5mtWYbwyP9nuytSlDbL+9hV/5mxMGk4HxRsqgJYElebfJiCTdjexJJ3qOAFOQGsVrdqVz8RAzK3KNxU9h+yeNT9BayqmjhLiTsNCDHLfftp0bd5YbJH3q48NLA2vVXOWt7PfP9SFyp6xDD4Mxg9Oe694T/AHD7Oj+LupV8nOhVxeO9IgkWON5TGbWcrYImeRG0y78rDOoWuWs74zENI2QOSrwRR1V+Z7zVJhcU8bB42ZGXMMpKkeBGdWVVtQflkErlO3W+O35DFxepa42VpThxoqGJPTGTqlyctkEhdm1sxYZ8azeteoU2BVZS8csDmyyxnIkgkAjgbA7rjLfX3/Ps8zw/TmbEwRNcxHZQPkQNrZXpEZb7++pesenoMTHh8Ho+GSKPnS5Vze8j9EAdI3UAn27q2tcWvAyTrkm1z99uDS8l2jSuF2uM0mXgOiPftVv9IDanCDcNlf1qFqzo5YVRR1IIx7hb2k3NTtEIXlLnhc+Z/ZqOcsybL646YqJe7NFfaKSUHTi8PtoV7R7+FUmj89qJstrd3MP37q0NUemcKVYSLxOfceBrS8GJeRc8perxeITKPSQ3DduzfP8AKc/AmsJpzW7FYuwnmZlAACDopkLX2RkT3mn5j4hKnOAA5WkX3eykbrnqwcJNdQeZckoeztQ944do86soknszz+pg17lwZ6tjoHktxWKw7TACPo3iR8ml8Pqi24nflwzq41A1XwaiGfEzQyTTk/R4CbrtC9ucsDntC1iLDvNWOu2tMuDhMbyBsfiF9IUPRw0Z3Rp2E9u85sdy1uVjb0xFwqio6pi80LpyTCS8MjssrDaVrHNXU7xceRFPPVXlCw+LUKSIpfqMbA/dbcw7t/dXnSrnH6u4vCokksTrG6qwbevSFxcjqnMZGxrltKl+YqqydTbhx4++D05UDTUd479hB+XzpDaG5SsZhwFWVio9V/SL5X6QHcDWnw/LQ72SWKKzWBILKRc5mxvUrpmnwXLrYNYkmi85LMD6bGy//bsD8zM39NMWkpguUlsBzsMccbEzSOWZjmWPYO4LVZpblYxkwIEnNg8IxsfzHpewiu+lKT4FVdTCqCju2OPWLW/D4NSZXu/CNc3PlwHebCkZrfrm+MkJsEW9wi7hlbaP1ntltVRPiHlcAtmzAXJ4k7yx+Jq/1w1PTR6RI8xfEuNplVTzaobgWc9Y7QP6Di+FSg1q5E2WWXpt7Jdi05M9CRyCadRHPiolvDhpDYE/xDfJuwDgd9rgiy0/qSdIQDGYTDNBNtMs0DAICy9Zkva/Syy3+IN1vgsa8MiyRMUdDdWBsQaaWC1tXScaM0/0TH4YMyPtERSC3TupyzAzG/xFxW5qUZakbqcJR0P7/wBipkiKkqwIIJBBFiCN4IO41uOTLQG05xLjopdY+9iOkfIZeJ7qgY3FSaYxiERRxtsKJHQGxt1pGvvPADwGdN7V/RKRRqANmKEWHefmScz3muW2YjjudoqzLPZEqf0cIT1n6Tdw4D999WmicNsRi+9sz8vdVZhIjPKWbcDc/IVoKhZ6UV3CiiismwrhLEGUqdxrnRQBnQWw8hBzU7/tD9ahaw6BjmjKsNuGTd2qeGfAjga1GMwYkWx8j2VRxytCxRxdTvHA94rafcVKPZ8CdSCXQ2MWbm1mWzCNmGRuCAcuq47Oy9t96y+PxzzSPLKxZ3YsxPEn4Dur0FpfQaSxnISwtvBzt8xbt3ilPrLydyQ3fD3lj37O918vXHeM+6ra7Yt78nn3UyituCFyfau/TMbGjD0aekk7Nlc7fiNh4E0zNN6Qlwy6QxOKdTFKgiwsO2HRwVsHC99wT3bXdS71c1mjw2CxMCBlxOIZU502CKh6LZ71Iu/t7qlcpOkYlGFwWHZXiwsQu6kEMzgE2I4WsfxHsoknKfyCElCvK5+/+mJrS6x6rx4bB4KYO5kxKF2U2suSnKwv6w31mTW/5WDsfQIf4eEU2+9Yf0U2TepIRBLTJsx+i41mxMSzEhZJUV2GRAZgCfHOt5pjk7jw6aQTZLNHFHPh5CTcIGPPKbZEixGY3EHK9LZHIII3g3HlnXpGLSEeKHNMBtTYMSIfrLINmQeR2PzCl3ScWsDunhGaafJ5tpr6vaYGN0a14Yp8ZgYyEEo2tqMgDaA9ZgoIz4qO2lVLEVYqd6kg+INjVnqxrHJgcSs8edrhlJsHU71PuPiBTLI6lsJqnolvwVjRkAEggNmMjY52Nu3PKpeiNDyYmQRxLcneeCjiSeArWnA4zS8iyT7MUK5JZdlVU7wi724Zk2+FMTVzVaOGPZiXYQZs53se0nifcKXO7SvmNro1P5EfVHVJMOnNpv3ySEbz8h2D/urzEy7ZWKIdEbu89ponxNwIoQdn3t/1Vro3RwjFzmx3ns7hUUpZ3Z6MYpLCO7B4QRqFHme0130UUscFFFFABRRRQAV04rCLILMPA8RXdRQBnnhkw7XGa9vA+I4Vy2Ipt3o37PVNXxF8jVZi9Bqc0Oyezh/1WsmHEyGsWocM1zLFst/ETI+ZGR8xWF0lyWyrnBIkg7G6De3qn3U3edmhyN9nvzHt4V8+lQv149k9q/pTo2yiTzphLkQWJ1WxUR6UEmR4LtD+W9d+t2npsbMJZoubKxqgUBgLKWPrZ+sae30OI9WW33h/6r4dE9kkZ86Z6++WhX7rthM84JCx3AnwBNazC6U0k/0bmYnVsKhSNxGQdlhYgl8mFgPZTj/wjtkjH4q+/QYx1ph5C9DvT7BHpnHuJ/C8nGKmcvOyR7RLMT0mJJuTsplv7xWx0BycwREEIZnHrPYgfh6o871r+egTqqzn7WQ/flX36bLJ0UFh2KLe/hWJWykMjRCIDBxxZynab6i/OuLSSTnZUWUcBko8alYXQXGQ+Q+Zq2jiCiygAd1JbKFEjYHRyxjtbif07BVZjNcoYjMHSccwLuebNrE2WxHW2uFt9qvqq8Zq9HIZSxb03NbVrf7TbS2y4nfXFjudaePacsDrBDNK0UbFmREcmx2bOAVsdxNiDbvFWVU+hNVosKbxbW5hmb5M+12cMlHcoq4rjxnY7HONwooorhoKKKKACiiigAooooAKizaMjbeo8svhRRQBW43RapmC3tH6VVUUUxCZIKn4DAK+8nyt+lFFDCPJbRaJjX1b+OdS1W2QyoopY7B9ooooAKKKKACiiigAooooA//Z"/>
          <p:cNvSpPr>
            <a:spLocks noChangeAspect="1" noChangeArrowheads="1"/>
          </p:cNvSpPr>
          <p:nvPr/>
        </p:nvSpPr>
        <p:spPr bwMode="auto">
          <a:xfrm>
            <a:off x="0" y="-157163"/>
            <a:ext cx="304800" cy="304801"/>
          </a:xfrm>
          <a:prstGeom prst="rect">
            <a:avLst/>
          </a:prstGeom>
          <a:noFill/>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99706" name="AutoShape 26" descr="data:image/jpeg;base64,/9j/4AAQSkZJRgABAQAAAQABAAD/2wCEAAkGBhQRERUUExQVFRQWFRcYGBcYFxcXFhoXFxYVFxgVFBUXHCYeGh0jHBQXHy8gIycpLCwsFR8xNTAqNSYrLCkBCQoKDgwOGg8PGjYlHyQ0KiwtKS8sLCwpMjAsLyosLC00NC4sLC80LywsLCwvLDQsLS0pLCwsLCwsLCwsLCwsLP/AABEIAM4A9QMBIgACEQEDEQH/xAAbAAACAwEBAQAAAAAAAAAAAAAABgQFBwMCAf/EAEsQAAIAAwQFCAYGCQMBCQAAAAECAAMRBAUSIQYxQVFhEyIycYGRobFCUnKywdEHI2JzgpIUJDNDorPC4fA0U2MWFTWDo8PS0+Lx/8QAGwEAAgMBAQEAAAAAAAAAAAAAAAUDBAYCAQf/xAA4EQABAwIDAwsDBAICAwAAAAABAAIDBBEFITESQVETImFxgZGhscHR8AYjMhQzQuFS8TRicqKy/9oADAMBAAIRAxEAPwCkgggjbpMiCCCBCIIIIEIggggQiCPsWtg0WtM7oSmA3tzB3tr7IjklZGLvIA6TZdNaXZAKpgh6sH0Zn99N7EH9TfKLez6GSJYylgne3OPjl4QmqMepYvxu7qGXjZW46KR+uSzKVZ2boqx6gT5ROkaPzm2BfaIHgKmNBtlgVF5xCDiQo8Yo7RaJQ1TAfZBbxAp4wpf9QzSftR267n2TKPC4v5Ov1fCquRojXpTB+Fa+JMSH0OSmUxq8QD5Ujut4U1K7flUf1GJlktrMKmXlwc18UoYovxWvJvyluweytjD4ALbPmqGZodM9F0brqvziHaNGrSmZkuRvUYx/DWHNLagPOxr1riHepr4RcWC95JoOVSvE4T3PQxPFj9Wz82h3zo9lUmw6LVtwsiZCDQgg7jke6PMbjaLulTl56JMG8gN3H5Qv276ObM+aY5Z+yar3NXzhvD9QQu/daW+I9/BLXUbh+JusughrvH6O58upllZo3dFu45eMLlrsEyUaTEZD9oEdx2w5grIKj9p4Pn3aqs+J7PyCjwQQRaUaIIIIEIggggQiCCCBCIIIIEIggggQiCCCBCIIIIEKXZbsmTOippvOQhlurQYNQzWJ4Ll/EflFxcV2VRDvVfIR2sl+mbUSVUUNDizYdailPGMLWY3UvLmxc0Dfv+dS0UdBC0C+Z8FZ3Vo7Jkfs5ag76Vb8xziVaL5kyunMWu4c5vyrUwt3jONP1ifhHqlgg/IKV7jFHP0jssvJFaYeAwr3tn4QsigqKp21YuPHd3lTObFGLOcB0BPli0klzDkrAHolqAt1KKkDiYXr7ve0OxMtyss6sICkcGOsHthSmaaTC3NVEHUWbVvOXhFPPvKZM6bs3AnLu1Q/iwmVzQ11m+J+dqqGpiY67QT5K8tDLWrzAW4tib4mOa3pLXUGbwHjFJIlMxooJO4Ak9wi4s+jFqfVZ5vapHvUi43CaaP911+s2HztXLsRmOUYA7LrpM0hY5KijvJ+Ee7LpNNTKiEV1FfiDFfbLE8lzLmDC60qMjSoBGo01ERypDBmHUZbzWAjv8VRfW1F83FMiaXKf2kqnFTXwPzga8LNM9PCdzAjxzHjFNd1zTbQWEpC5UAkAgZE0GsiseLbcM+V05MxRvKGneMoXy4RQudstOyeAPobqzHiFQ0Z5jqVzKJlmsiaR7D078Jixs2mVpTJiswfaXPvWkIRqIkSb1mrqYng3O84qSYG8D7b79fw+StNr43/ALjO5adZdNpbftJbod456/BvAxYifKnrRGSYCM1yJ7UOfeIzKyaRjVMl9q/+0/OLmx2uzTKYZgDbA3NavCvwMI6nD6iDNzD1jMeH9Kyx0D/wd2FWV56HSWqQuA/ZyH5dULFu0WmJ0SGHcflDeLTOTU2Mbn53c3S8Y8reKzHEtlwzGrQA1BoCetdXGO6bFquDR+0OBz/vxXklDE/8m26R89Fnc6QyGjAg8RHOG/Syy4ZNftj4woRtsOrP1kAltbckNVAIJNgG6IIIIYKqiCCCBCIIIIEIggggQiCCPsCFKsd1zJvRGW85D+8NtyaFpk0znndqXu29sSNFLBikS24fExaTbc3KNJQqjLvFXIp0lByp39kYTEsXqXyPhiOyGkgka6219loKejia1rtSQDnorRpkuQgLsstdQLEKOAFfhCFpHdxkkzZbFarXEppryOY31jpf1kVDjnTecdrmrHqGvuyige+2MppS1Ms6sWzOtU3f5lFTDaOSSRrmAkXFzutvVmZ7IWO2nZkaKrckmpzO/bHPDEmXJLEACpJoANZJ1ARdyNCbW+qQw9oqvvEGN6+SOL8yAs8Lu0CWsMfQsXd+aOTLJg5bCMeKgDYujhrXKnpCK4So6iljlF2G6HbTdQmv6LTS1P8Act78uNMZozf6N1paX+5b3kjRjGMxyQtqSBwCZUmbLrK9MpR/TZxHrL3cmkU6rXIQz6USa2yd1A/+WsLtjFXUcYaYTM8U0mf4i47iuK2JvKR5a2v4Jt+jaThnT9ectPfMP3KQl6ES8M2b7C+8YbGeMhPUu2rk5pjJGGuIGijXhcdnn/tZSMd9KN+ZaGFi8voylNnImMh9V+cv5hQjxhllXrKZ2lrMUupoUrRqjcDr7Kx0mzqRJHitTT6E9W7xUJp2v3LI720anWb9ohw+uOch/ENXbSKwrGvWq15EHMHWDmD1iEy+tG1NXkih2psPsbuqNNh/1CyYhlQNk8d39eXUq81A9o2mZ9G9UV3XtNlEBJjAE0prGf2TlDpo1dOGZy0w5lukx35VJPXSEEKQeIPlFzaL6E8gTmwqNS05n9zxMd43ROfsviblntEDPdZdUEws5jj1XWg3ndKzVKOtRuzHUYSb00PK5yjUeq2vsb5xc3TNnS1HJvVNgPPTs3dhEWtltwnsyYaOgq1DVddKcDwzjL0lZUUJPJOuN4Ond7Zq9NTMk/cHaNVmM+zMhoylTxjlDVpvIw8n1t5LCrH0PD6r9XTtmIte/gbLO1MQhkLAbogggi6q6IIIIEIggggQpdlut5hyFBvPy1w23LohLyLjGeOru+cdbpsNTU6vhFhZbxacgaSQqHaKM3Udinhr4x8+rsZqZ7tYdkdHvqtPHQQxbrnpVtMtEqzoDMZZa7K5diqMz2CF69pUu0gz5LVKkmoqGA15jWCNcRb2s0uWMc5wCdrElj1bT2Qv2a8yXIsquSQVrQnEDlQSxWo4mKNHQyTZsB6ScgpZHsgF3Oz4KhOKYxdyWJzqTUnrJjsIvf8Aom1cm0xpeBUQscTANRRU0UVNaDbFEoj6PDLE7mxuBtwWZeH6uCnXRlPlfeS/fWNtmNGFSZ+BlbcynuIMbi7Rl/qRxY5lt9/RXaEXukn6SJdeQP3o/ln4QmzrMFUHeYfdPJVZco7phHen/wBYTb8llJAP2gO8N8oX4RKWzx5639U0njDqZysvo4n1tjjYJLd+OXGkY4y36MDS1P8Act76RpMyfSI8ffar7Aq9IzmWCW9I5gmT5gp0JdK/gxfGEu51rPljewhztuc20H7P/orCdcH+ple2IbYS8vp5yeHoVxWjZfEPmoT5o7LwzZnsL70XrtFNdhpNf2B70WTTIxk+oTJ4u4lIF72UzLVO2/WGLCyWm0ygBi5RB6L1OXB+kPEcIUNJ5hFtnlSQeVbMGnlEm69Np0o0mfWpubpDqf51jUHBpXQtcwg3ANj1fOCgFbHfZe3tTituEzVUMBUoekBtI2MOI7QI8gExTWu9Jc0B5JINajYyn4GL24LRy60agmL0hSgI2OBs3EbDwIjPzwmME2tbUJiHgC+o4qn0guLEpnIMx0xvHrdY28OqFrkwRQxsUiwClCKg5EcNojLb7u/9HtEyVsVsvZOa+BEa/wCna500Zgk/jp1cOxZrEmAP22b9etQ7r5SXNVZbsFdgpoSK12EDzjQ7pEmyYUeYiO49JgKmo392cZ/ZrSZbKy61NRXMVGrKOiXgjOTOJDt6TZg9uzq2R5jlA+V4kY3m2ztrdTYfUAsMb3WK0u9Lolzlo6hhrHzUj4QlXrobhJMpvwt8G+cWF2TZstRyT8w6hkyHqGrupFk16BiqTVwO5wrTNWJ2UOY8eyM5S1dTRm0L8v8AE+3tmmMlKx4+4O0arOrTY3lmjqV8uw6o4w5aTSsMluzzEJsbzDK01kPKEWN7eSQVlOIJNkG+9EEEEMlURBBBAhardcnmA718x/eFSYJkmQZslsB5MYqUpkBmQcobdHJgaRKP2E8APlFTLsuKzzZe0CYn5cS/CPlUXMqC12gcL9/9LXtdtMJ4hZ0Q01i8xixO1iST2nZGufR/PU2JaAAqzK1AATQ1Faa8mHdGVCHX6M71GKfJrsVx2HC1O9Y3GMx7NGS3dY+nqs7TPLpc0/uwORzByI4HIiMbtFiUzWCCgDEDsJHwjXWaM7t1jw2yatMi5YdT0f8Aq8IxNLVPbexsRmE+hja42cEjWqaSx2Url1Rvdnn4paNvRT3qDGK6R2DkrQw2NRh1Nn51jVbhteKySD/xJ4KB8Id/UD+Up4phv9QD6KhTM2XuZwXLS1cUleE1fEOPjC5pTY/1Inc6HxI+MMl8vikvwwt3OvwJiq0iGKwTOCqe51MJsNktNEf+w8/7TGQfZcOvyS59HczDaXP/ABN7yQ7Wm11hB0IP17fdn3lh3EmsW8f/AOX2Bc4e0clcqNWrT/ux/JWE/R1v1qT7Y+MNk98Lzh9gfyVhQuJqWiUdzj4w1wb/AI0/V6FVK8fdj+bwtDsKnlJjUyCqK8cUSzNiqu29COVXZzT4kR0FpjK1LG3bs8E1Ywm91nGk5/W5/wB40c5MlTLWoH+E7YNInrap2f7wx9s7fVr/AJtMfT6MfYZ1DyCy1Tk49ZUy4KJaFB6DkKRuJyU9/mYe7NZhKtEoja2E8Q2RHfQ9kZ/dyFp0sD11PYCCT3CNDu08vaFI6Ms4ieOeEd+fYYyn1E1rJmkakZ+nsm2HPcYXbWgTbLEZx9JMkC1K3rShXrDMPKkaMDGZfSJbA9rwj93LVT1mr+TCK/0+SaoAcCqlZ+2lkvHOYAwoY+M0eC8b8pQAvdgvWdZm+rcgbtanrU5Q23XKebapUyYasZi9QAq1ANgyhQs8rG6r6zKO8iNLuix/Xy+GNu5GHmwjH49ssezZGZvc79y0GHkmN5d81UfTWWBZ2PFR4iM9jQvpDakhRvmDwVj8oz2L3020iiud5PoPRLsQdtS9gRBBBGiVBEEEECFpWhE3FZU+yWXuJI8CI5zLTyVpnIdRYP2OoY+JaKvQe9kky5gmnCtQy1BzqKEKNuoRNtpFsnh5KTWouE0AUGhJBLGtKAmPmeIQ8nWyjcTfvz9Vp6N142k6Wss/vV+TdkGsMRXhWJ+gU5pdrRgrFCGVmAOEBhkS2oZgQ223RpJZaZMEpHADkAcrMw1ClgGOHbXWK0iLfEiVImTJbCbOaWstg7seTxMVYIZaUoCuIVLbIeT4uJ4THs6ixuehVYqPZdcHemubfMsemvYa+ULN62xGn8qMZwoMQC7FYgMSTkOcB3Rd2qzy15dOSRZayUZGC5iYwUgY9ZqWOVdkQbgsWMTFKk8uHkhgCQlELlmI1c7kxnujMRwNa+yZBwDdoKptMhLcwcyyBLWhYzVRaE1GJiuutaAHfDBd1lmSkWV9VLVcIXGxauMsRhIrWtD4RQz7OZdis41Y5k5n9tCJYB6gD3mJV22p2eSpJKqyBRwx/wByInmlJYInG7RoN3zNAjGb2plSy4mKNMQnFgYCWSKmuRxUqMjEa8LMOQnFWP1eRXAoBqaA9Xyj3I/1p++PvGPSLjmTZX+6sxR7WZU94iu2wNgN5C4N+PAqiuiyy5jSU5ScrTVmE4cCgYCwyoMwSjdwiLarWpVTLmTsywIdhXKlCMOw1I7Ik3Gw/wC0pajVLVpY44JThj2tiPbEW1zzNly3wKiqDL5owqTiZ+aOps+PXFl5yuu2DnfOlWN3ojWdpjmcWRlUhXFDi1EVGUTbNdizVmmU0wshFAxGYIrSlK4hQjsiJc8/k7LNYKrUmysmGIbdkTJU95eOYAVJnI4B3Os1grdYPjERIsL/ADVDr3Nvmi+2aXLKKzGYM2DUI9FQebUaziAz4x8tsmSiqTMnjHLLjNaZA808TSnaIk3silEdOjMZnpuJCAjvBiq0j/ZSPuT7xjgZEheN51um6hXxY5MqYVM6di5ITRiWWVIIqEqTXEQN2uJ50eToq4mNyQmhXkoKodgYVz4RF0otWJzIWUpd7NIYOBz6Jz2DEmmEKpOrZF+CDXCKTRY5ZDVOaEc4BdVabeMXi4tGRsoTmBf0Va+jkpAzq0gYTgZuTZaE7Mhw1xDst4T7PywRZeCU4DkA9JiVBrWp1eUT6fqc37xPIx4ueylpRlYkrPlzHKlxyheo5I4TmRSWT+KK9+V/PPLeb+akFmNtuuu0jSae0vlBIDoDQlZigg1AAKk1FainXCTeF0THnzGmOVmMxZlmSypFcx0ScqcNUW7f93Wr7yT5mLq3sZwE1ObOsxRXI1mWyqVfsJIPbFqlmdS8+LInt81FJCyQ7Lhl/pIj6OTqVUI/suK9zUMV9psjy+mjJ7SkeeuNYmyOVkzyaFknMQaCuGtCKjYKiI0u6RycosXBnTMIwkUC6gShFDmO4w2j+oJgbPYD1XHuqhoI7XabePss/wBFbNjtSblqx7AaeJEabciVmsdipTtdvlLPfFbJuBUmNyPJM+LkzzTKauZplzc8Bz4R7uq/pcguswOpLZmlaUFMJpnlQ7NsK8RrP1cvKAWAFvfzVuCExxFozKqfpNnc6SnB290DyMJEMWnFt5a04lzlhFVW2HaerM+ELsbHB4+Toox0X7yT6pBUkmV10QQQQ0VdEMOjV1LNIFVDMQFZgSATkKADX/mUL0Nuhw58r72X7whJjkr46cbJtcgdmaYYexrpDcaAlTbu0ckTltEsM36Qk1kR3bJ2QEkBRkAaNtJoAd4j5LtE1JCy3qCGmyyp1qByLYR2juMRLXLmAWmYgYYLwZsSg80gPQ12Zkd43xZ26+VtIkswwuMQmUFKnmDEu+oXspSMRMcitBHe+eY8sl60vXnL9zL90xy0meZNnT5KouAS5MwuFo1VljCrMBVixcKo49cTLzmG0lSksLhAFWOsLqxA6+wbYrb1kziK2i0sVrXCCFQEaszQZezHrCAT0rkaN6EzWqrTJsmYaI8tMBJqFmIo2Do1Ne6Fy9LX+jNZgJzBVIZ1XGM8ZYkqaBqiiiu6IN2aVSbPV6qVBw5EuzMdgpQGmsnZlvEXFu0oks55lWopFQoUggEc6hINDti46MMbtkG6gBz2RmPnWuMzSGRN5RORmTJTTDNTUro7dMArXImp/Eco8WW1MZquJQolAkvPCoGY2gnM1JOskxVX3plNRapLQCtGxYiRXUciBw7RFJZ9IpgYMpVakVoo1bddf8EVNl0nQrDbBpIWkJNmmbyolgNryw0r61Cxzj7Psk5mxqAr1xA1Az30GUKR0hn/AO6w6qDyEVl66R2kYWE+aBiIIDkDMVGr2T3xE2IuOqjuSck12PRe1y3xy2RWzFcWeevWpiVaNH7XMpyjq2GtKscq66ALCbd1+z3cEz5pGE1BmNTWKGleuLF7wmH94/52+cWHR2Gq5L3tcmazXZaZK4VmBRWtAx17+jHC2WmbLVg7EhjVsyaneajhCVa7dMxv9Y+r129QcYobJa3LrV3Oe1mPmYmhonStc7ayHziuJKjk3NDhe60uzXhygwitASaHVU0rs4CJtsstonKAWBAzAOz+HwhCsE8iY3OI5o2n1hE/9Ocapj/nb5xSdHsnIqw455JltF22+ZiBmoVYYT0QSvq1EsGnCsTZNmtYdXbAXUYQRgHN9UigqOEI1s0kmSVxGdM4AO1SdwzhfmadW4mq2iao2ANUeOuL1PSy1AuMhxVWWZseR8lrc4TVlMhkqVY1JFK12EYXypsyilS8StqSbyBHJgDCpahwrhXWDTKld9ITbBp9azVXnuesIQe9Y6WDSmYZ4xYWJyBKgZ9lIjkpnwkg7lPE5r27SaLwvSTyM+UUmpyzq4PNYLhNaUOGorXwiTYb2lpauVlFmluArqygHDhCsCASD0cXhHP/AKjd0wlF6wSPA1igtN8rImDlKkEVyVTtpTOhjyNskgs0Zrwvjb+RstHuxhnzlKzJs0GhFcLgBSRr1rAWxLJI6ItQC+yAAPAQt3RpHYZlKzgh3PVPFxTxi+nS2FGkTapkQK4lrvBFR4RwYXsF3i3QdVwHsceaV7muvLrhXCwnPizJrubPjXLid8QbUcTrPWmGdKmCYtAV5RJTnNTlrAYdRiULyKGry1OdWK5FqbytdueoRX2K8FQTpZ6DI5TFTJwjAcASDTuiFpzUwBtkocqzWeeHmhTIwTFQUqyMHrhLp6OrOmWeqFrSa7RJnEAAZ0oNVeHCGCwyiLHNJBoZ8mhpkaYgaHbFXpiOcp3geRh1hMz21bGg5G9+GhVSujBiceGngluCCCN0s6iGfR2eUQMoUspqMXRB2FsxqOfGkLEWFjtCkBXcoBqyqOvLbxhNjVO+aABguQQcu1MKCRrJDtmwIsmN0UgzLZaRhLFsKkS5dTrIFBUngoPGIU7SWzE4JCtq6VMIPaTjPbFRbdGUnNjW0hidh51OAzBETLLoNMCg8pL4a4xjo9n8736iE62jfm6dYXK3XxORPq3KCueHI0O2uvX5ws3qWmc9mLHaWJY+MNMu6Jju0vDWmTHUtDx4jtiFadF5iM0ssppvqKqdR1f4QYkppxE8Hh5KV0PKsLDv0Ss8wmg2DIDz7TF7dsyZNAwqzEAKaCurVXsiDarleW2FqDdnXKLbRWdyE6hbmvRTuBrzW7zTqMaGtp3VFNykYvbMJLSycjNsv6ireTo5NmLRwoUihBOdOysUTaMz0nciCrNWgzIBBzDatVM40yVZTEhbEMQcgYguENtwk1p3+ZjECsLL3WgsAclX2bRqSqjEuNgBUkmhNMyBXLOOVvuGS8t5aykBZeaaZ4hzlz4kAdsXyy4jWiTFOOd21e65AGiTtC7BLE/FSowNzWAYVquee2HnkJX+3L/IvyhUk2Uyra1BRZiM67gSRjXsbPqYRdcsRF6peS7Ir3YD81WX5dcp5k3mhSFFCtF/druyMJdz3UjT5YJahYV1fKG69bX9dM4ov8pYWLqmUnIdzfCNThDL00xPD0KV1w+5F83hP1w2GUkxwqLTANYqekNZMXDWaWfQT8q/KFy4rZ9ZM9ke8Iu1tUY+pDrhNHMuSsd03LNbpwIOFXwqAKAKAKAAZRVJINK0PcYYtKT+uTj/AMh+Ec7OeYO3zj6ZRUw5BljuHksxUOIcetUcuRUgUzrFxYNHJzzZYCkVdaFsvSHbDHord9WM1uitQOLEfAecNVy2LHO5Q9GXkOLkfBT/ABCM3jFQ2Ocsab7Iz6+HknFBGRAXu36KCNErQBkqt1MPjSEzTexPKeWJilSVYiu0VGqkbSsykZD9JNr5e2kAjDKUS/xVLN4tT8MQ4QXSzAAaAn0Vaq/ApOiXYrU8rNHZDvUlfKJdj0emTKkAUXWa06hEqz6Nzec3NISmVdbHojMU2E/h4wzxGcA8j3r3D6c25UjoCmS7+nsAruW3k9IHdUbtXZEq7dIJVSs5mpqq1SOxhmPKINz3LMnOV6JGssDt/wAMTbw0CmKK41pwB+MIhsXIJsmUhLcgr6VPCikqeGlNrluQV61PRrtrzdUVmmDg4CP8yMV9guSTJBLz8zs+SiprHG8LUrAKhYqNrfAbB84bYXSyGpbIAbC+drDQ/MlRrJWciRfnHde6gwQQRtVnkQQQQIRH0GPkECFeaNXrgbk2PNbVwb+/yi7vSXyi1HTSpG8r6Scd44im2EmsMV3W4zV185aV38DGQxzD9l36qMf+Xv6J/hdTcci457vZQ7YgmpUaxmPlFIwpDJeVlKfWDosecPVc8PVbWNxqN0U1sl1zHb849wauDPsvOR0PA8Pm/rUmI03KfdbqNR8+WT3oVfQny8DH6xAOtl2N8D2b4aeRjFLBeDyJizENGU9hG0HgY0a16dyhZRNlkco1VVDSqsBmXG4VrxqOMKsYwcxzbcTea7cNx+adyjp6jbbZxzCnWi/kS1JZxmWribYrEVVes7d1R2WUyTWMqF9LiBUMzk1LsaZ1qWyzJrnGoXVeInyUmD0hmNzDJh3iFNZhktOxsjm2GnarYmYXbLHXK4TLGNwy1HaK5GnXQdwjlMssWTCPsqXU02QtbtOcGqxt2F0g39IInOfsL4S1hZsJ+sXrjUdI7rQVYn92RQDcpzrGZXOA1oljYWHlH0DDGllPMD/iP/kpZUuD5IiOPqEz6PAhpvsr70WpmERyuuz0eYPsD3hEqdZoxszgXAp4CASFnF/Gtomn7ZjvdVjM2ijtO4V1x6vGwM9pmKNjmpOodcXd3yggWXLBLE04k7SdwGfACN3NiLaamYxmby0W6MhmUgZSGeVznZNBKs5I6MmUNnYAOk7eZ6+MMlkwy1CrqA7SdpPEnOKi0NLlACXrpz29Y8Psjd2xxF5U1nIbYw9Sxxds3udSeJTwM22g2sOCtb8v0WeSz7dSje51D49QjKZFmefMCjnO527zmWJ7yTFjf97G0zABXAuSjeTram8/KGW4boFmTE1OVYZ/ZHqj4/2jUU4GEUm2/wDcfoPLu39yTbH6ubZb+I3rq9jWVLEtc/NmOXiYi2iiAKCKLUk7Cx6TeAA4KIsZakjlDtBwdR1v2jIcCTthZv2260Gs6+rdCekhkrJ9i+ZzcfP5xyTaaVlNFtbhkB0qpvu83OJ01KpoCSBRQTs2mKuberK2FwD9XiqCc2q1Ez3hTE6YgYEHUQQeo5GOUyxoxBIqQVIzPoYivdiPfH0FsPJtDY8gLBY90m24ufqV9sk7HLViKFlBIGqpGyOseZUsKAoyAFB1CPUWBe2ajKIIII9XiIIIIEIggggQiO9jtRluGGzZvG0Rwgjl7GvaWuFwV61xabjVP1jZJ8uoAKsKMp8VPH+xEL1uuBpczDUlT0G3jcftDb37Yh3NexkPXWh6Q+I4w3m2JMTepzBHgRuIj51iFFJh8vNzY7Q8OjrHiFq6OpFS2/8AIahJ956NzETlAKqOlTWOPV5RRGNUu23AHAxFdh2MOrfvHwhZ0q0WVTyknJSecm7inDhs8nWFYxtWhnOe48eg/PFUayjIJfGOxLdjl0Fd/lDloNe2GYZLHJ814MBmO0DwhRrSPsueVYMpoQQQdxGYMaGspW1UDonb/PclMUhZIHhbZhyjmRFdo7fgtMkPqbUw3MNfYdY64snePk1RA6J5a7IhaJrtoXCXr5tZ5WcpNRgGX/hLq3azGf3D/qZXtDyMN1+2ilpncUX+UsJ1zmk6WftDyMbXCXF1NOTw9Cq1WAHw/N4WjXMuKc/3f9axbPZIo9E5mKfM+6/rWGopGOmabq/K+zyszvGSz2uZKlriYuch2VZjsHEwxWG4xIU7XI5zf0ruXxO3YBfpYkQuVUAu2JjtY7yfhEa1zwoJJAAGZOQHWY6fUOdZjf8Aa9a8lUNrs8Kl73hiJRDzdp38BwiXf2kfLEpKrh1FtrcBuHnHy57orzqVcCoXq2jeRujUUFGKFgqaoc7+LN/X8068lVmnfUnkYdP5O3fPPqXa4LqEv6xxzvRB9HiePlF9Y5HLsSf2anP7R9UcBt7t9CyXM8wgGqpQFjtzzwrxpTPZXfFneltl2WVU0AAoqjadirCiqlnqp7nN5yA4dHzrKtgxU8ewzTeVU6RXkJKV1sclHHf1CEJ3LEk5k5mJF43g09y7nM6hsA3CIsbjCsOFFFY5uOp9OxZqsqjUO/6jREEEENlSRBBBAhEEEECEQQQQIRBBBAhEEEECERPu28jLNDmh18OIiBBEM8DJ2GOQXBUkUronB7DYhOiyg6gg1U5gjzB2GId4NMFAxquxvg24+B8IqLnvppB1YkOtT5g7DDtZOStKYpZBGog6xwYR8+xDD5aB+0Rdm4+/A+BWqpq9k4zydwS1/wBNGauKWRj3HIN27DC/aJJQlWBDDIg5EHjD6LM9nNVBZN2th1bx49cRL1WVal52TAZONY4HeOB8Iv4bjbouZNm3cd4/rxVarw8SnbiyPBLFwX61lm4syhydd43jiP8ANcaVJvBXUMpBBFQRtEZTb7A0o0NCNjDUfl1RP0dv8yDgc/Vk/lO/q3xcxfDmVrBUQZno3j3H9KtSSmF3Jy5eiuNJp1LS/sJ/LWFuwmjqdxix0stf6xka4ll58MC5iKlnIBI1iJsHp3fpX3/kLDuIXldKOVYP8fcJ90Fn1nzPuv61hzedSM70AtgMyY3/AB58OesTr901WXVZVHffXmA9fpHgO+Mo+iqJqgwxtzGvQr8j2fuE5Jgve/JchMUxqbhtJ3KNsZxfF/zbW1OilckHmx2nwji1nm2huUmMaesfJBu8I7SLPmElqSSaAAVYns1w6ggpsMz/ADl8G/O/qUIZJUa81nifnd1r5Y7OE4n/ADVDpopdTMyzWUBAagmtW9kbBx7t8dtH9CwlHn0ZtYTWo9v1jw1dcTdJdLZdkGEUecRkmxdxcjV1azwihys9ZP8Ab5zuO4fO5SySxwx7DcgpWkWkEuzJic5nooNbdW4bzGVXte0y0zMcw9QGpRuAjnb7wefMMyY2Jjt4bABsHCI0bGgw1tNz3ZvOp9B8zSCeoMmQyHBEEEENVVRBBBAhEEEECEQQQQIRBBBAhEEEECEQQQQIRBBBAhESLFbnkuHlsVYeI3EbRwiPBHLmhwLXC4K9BINwtCuTSuVaKJMpLmfwN7JOo8DEi9tGlmVK81t41H2ht69cZrDFcWmcyRRH+sl7ieco+y3wPhGQr/p4g8rRmx/x9vY96b0+IlvNk70TLidXwzNR2+ieo/COd46Hc3FJbP1Dt9lvge+HyxWyRbErLYNvU5MPaX46ogW24nX9ma/ZY+TfPvhDHXVNHJY807wdPny6bfZqG87vWUvKZXAYEEECh1iJMwZHqMMN62XEaTEIYaqihHUdo8I93Hows4F3Y4AaUGROQOZ2DP8A/I11PjcBjLpcjw1v1JXUYdIHDYzHFLV12abMJSXiOIUYA0FK1551U64Z7JcCSRimEO270R2be2LlmSUvJyVApsGrrY/POPlkuvG1ZnO4eiOzb290IK3GpJbhnNb/AOx+fCUzgoWR85+Z8FDs92zLUebzU9c6vwj0uzLjDdc9zSrKpIpWnOmNStOvUo4RX3jpDKsi0Y4npki6+31R1wj33pLNtR55wpsRej1n1jxMQ0OF1FbYnms48ffyVasrmtNtTwTPpH9IOuXZeozf/jB949m+ER3JJJJJOZJzJO8mPMEbuko4qRmxEO3eVn5JXSG7kQQQRbUaIIIIEIggggQiCCCBCIIIIEIggggQiCCCBCIIIIEIggggQiCCCBCIIIIELpJnsjBlJVhmCDQjqIhxuX6QyKLaVxD/AHFHO/Euo9lOowlQRUqqKGqbsytv071JHK6M3aVsfJSbVLqpSah3Z0+KnuMKV6yP0eYZSEhDRqbecNVd2UKNit8yS2KW7I29TTsO8cDE28NI5s44mw4qAFgKVptpqBjMSfTr2P8AtOu08dycU+JNb+4Fc/pqSxVyBw29givt2lbsCsr6td/pnt2dnfFGzEmpzO+PMNaTA6eE7b+c7p07vdV6nEpZsm80eK+k1j5BBD1K0QQQQIRBBBAhEEEECEQQQQIRBBBAhEEEECF//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99708" name="AutoShape 28" descr="data:image/jpeg;base64,/9j/4AAQSkZJRgABAQAAAQABAAD/2wCEAAkGBhQRERUUExQVFRQWFRcYGBcYFxcXFhoXFxYVFxgVFBUXHCYeGh0jHBQXHy8gIycpLCwsFR8xNTAqNSYrLCkBCQoKDgwOGg8PGjYlHyQ0KiwtKS8sLCwpMjAsLyosLC00NC4sLC80LywsLCwvLDQsLS0pLCwsLCwsLCwsLCwsLP/AABEIAM4A9QMBIgACEQEDEQH/xAAbAAACAwEBAQAAAAAAAAAAAAAABgQFBwMCAf/EAEsQAAIAAwQFCAYGCQMBCQAAAAECAAMRBAUSIQYxQVFhEyIycYGRobFCUnKywdEHI2JzgpIUJDNDorPC4fA0U2MWFTWDo8PS0+Lx/8QAGwEAAgMBAQEAAAAAAAAAAAAAAAUDBAYCAQf/xAA4EQABAwIDAwsDBAICAwAAAAABAAIDBBEFITESQVETImFxgZGhscHR8AYjMhQzQuFS8TRicqKy/9oADAMBAAIRAxEAPwCkgggjbpMiCCCBCIIIIEIggggQiCPsWtg0WtM7oSmA3tzB3tr7IjklZGLvIA6TZdNaXZAKpgh6sH0Zn99N7EH9TfKLez6GSJYylgne3OPjl4QmqMepYvxu7qGXjZW46KR+uSzKVZ2boqx6gT5ROkaPzm2BfaIHgKmNBtlgVF5xCDiQo8Yo7RaJQ1TAfZBbxAp4wpf9QzSftR267n2TKPC4v5Ov1fCquRojXpTB+Fa+JMSH0OSmUxq8QD5Ujut4U1K7flUf1GJlktrMKmXlwc18UoYovxWvJvyluweytjD4ALbPmqGZodM9F0brqvziHaNGrSmZkuRvUYx/DWHNLagPOxr1riHepr4RcWC95JoOVSvE4T3PQxPFj9Wz82h3zo9lUmw6LVtwsiZCDQgg7jke6PMbjaLulTl56JMG8gN3H5Qv276ObM+aY5Z+yar3NXzhvD9QQu/daW+I9/BLXUbh+JusughrvH6O58upllZo3dFu45eMLlrsEyUaTEZD9oEdx2w5grIKj9p4Pn3aqs+J7PyCjwQQRaUaIIIIEIggggQiCCCBCIIIIEIggggQiCCCBCIIIIEKXZbsmTOippvOQhlurQYNQzWJ4Ll/EflFxcV2VRDvVfIR2sl+mbUSVUUNDizYdailPGMLWY3UvLmxc0Dfv+dS0UdBC0C+Z8FZ3Vo7Jkfs5ag76Vb8xziVaL5kyunMWu4c5vyrUwt3jONP1ifhHqlgg/IKV7jFHP0jssvJFaYeAwr3tn4QsigqKp21YuPHd3lTObFGLOcB0BPli0klzDkrAHolqAt1KKkDiYXr7ve0OxMtyss6sICkcGOsHthSmaaTC3NVEHUWbVvOXhFPPvKZM6bs3AnLu1Q/iwmVzQ11m+J+dqqGpiY67QT5K8tDLWrzAW4tib4mOa3pLXUGbwHjFJIlMxooJO4Ak9wi4s+jFqfVZ5vapHvUi43CaaP911+s2HztXLsRmOUYA7LrpM0hY5KijvJ+Ee7LpNNTKiEV1FfiDFfbLE8lzLmDC60qMjSoBGo01ERypDBmHUZbzWAjv8VRfW1F83FMiaXKf2kqnFTXwPzga8LNM9PCdzAjxzHjFNd1zTbQWEpC5UAkAgZE0GsiseLbcM+V05MxRvKGneMoXy4RQudstOyeAPobqzHiFQ0Z5jqVzKJlmsiaR7D078Jixs2mVpTJiswfaXPvWkIRqIkSb1mrqYng3O84qSYG8D7b79fw+StNr43/ALjO5adZdNpbftJbod456/BvAxYifKnrRGSYCM1yJ7UOfeIzKyaRjVMl9q/+0/OLmx2uzTKYZgDbA3NavCvwMI6nD6iDNzD1jMeH9Kyx0D/wd2FWV56HSWqQuA/ZyH5dULFu0WmJ0SGHcflDeLTOTU2Mbn53c3S8Y8reKzHEtlwzGrQA1BoCetdXGO6bFquDR+0OBz/vxXklDE/8m26R89Fnc6QyGjAg8RHOG/Syy4ZNftj4woRtsOrP1kAltbckNVAIJNgG6IIIIYKqiCCCBCIIIIEIggggQiCCPsCFKsd1zJvRGW85D+8NtyaFpk0znndqXu29sSNFLBikS24fExaTbc3KNJQqjLvFXIp0lByp39kYTEsXqXyPhiOyGkgka6219loKejia1rtSQDnorRpkuQgLsstdQLEKOAFfhCFpHdxkkzZbFarXEppryOY31jpf1kVDjnTecdrmrHqGvuyige+2MppS1Ms6sWzOtU3f5lFTDaOSSRrmAkXFzutvVmZ7IWO2nZkaKrckmpzO/bHPDEmXJLEACpJoANZJ1ARdyNCbW+qQw9oqvvEGN6+SOL8yAs8Lu0CWsMfQsXd+aOTLJg5bCMeKgDYujhrXKnpCK4So6iljlF2G6HbTdQmv6LTS1P8Act78uNMZozf6N1paX+5b3kjRjGMxyQtqSBwCZUmbLrK9MpR/TZxHrL3cmkU6rXIQz6USa2yd1A/+WsLtjFXUcYaYTM8U0mf4i47iuK2JvKR5a2v4Jt+jaThnT9ectPfMP3KQl6ES8M2b7C+8YbGeMhPUu2rk5pjJGGuIGijXhcdnn/tZSMd9KN+ZaGFi8voylNnImMh9V+cv5hQjxhllXrKZ2lrMUupoUrRqjcDr7Kx0mzqRJHitTT6E9W7xUJp2v3LI720anWb9ohw+uOch/ENXbSKwrGvWq15EHMHWDmD1iEy+tG1NXkih2psPsbuqNNh/1CyYhlQNk8d39eXUq81A9o2mZ9G9UV3XtNlEBJjAE0prGf2TlDpo1dOGZy0w5lukx35VJPXSEEKQeIPlFzaL6E8gTmwqNS05n9zxMd43ROfsviblntEDPdZdUEws5jj1XWg3ndKzVKOtRuzHUYSb00PK5yjUeq2vsb5xc3TNnS1HJvVNgPPTs3dhEWtltwnsyYaOgq1DVddKcDwzjL0lZUUJPJOuN4Ond7Zq9NTMk/cHaNVmM+zMhoylTxjlDVpvIw8n1t5LCrH0PD6r9XTtmIte/gbLO1MQhkLAbogggi6q6IIIIEIggggQpdlut5hyFBvPy1w23LohLyLjGeOru+cdbpsNTU6vhFhZbxacgaSQqHaKM3Udinhr4x8+rsZqZ7tYdkdHvqtPHQQxbrnpVtMtEqzoDMZZa7K5diqMz2CF69pUu0gz5LVKkmoqGA15jWCNcRb2s0uWMc5wCdrElj1bT2Qv2a8yXIsquSQVrQnEDlQSxWo4mKNHQyTZsB6ScgpZHsgF3Oz4KhOKYxdyWJzqTUnrJjsIvf8Aom1cm0xpeBUQscTANRRU0UVNaDbFEoj6PDLE7mxuBtwWZeH6uCnXRlPlfeS/fWNtmNGFSZ+BlbcynuIMbi7Rl/qRxY5lt9/RXaEXukn6SJdeQP3o/ln4QmzrMFUHeYfdPJVZco7phHen/wBYTb8llJAP2gO8N8oX4RKWzx5639U0njDqZysvo4n1tjjYJLd+OXGkY4y36MDS1P8Act76RpMyfSI8ffar7Aq9IzmWCW9I5gmT5gp0JdK/gxfGEu51rPljewhztuc20H7P/orCdcH+ple2IbYS8vp5yeHoVxWjZfEPmoT5o7LwzZnsL70XrtFNdhpNf2B70WTTIxk+oTJ4u4lIF72UzLVO2/WGLCyWm0ygBi5RB6L1OXB+kPEcIUNJ5hFtnlSQeVbMGnlEm69Np0o0mfWpubpDqf51jUHBpXQtcwg3ANj1fOCgFbHfZe3tTituEzVUMBUoekBtI2MOI7QI8gExTWu9Jc0B5JINajYyn4GL24LRy60agmL0hSgI2OBs3EbDwIjPzwmME2tbUJiHgC+o4qn0guLEpnIMx0xvHrdY28OqFrkwRQxsUiwClCKg5EcNojLb7u/9HtEyVsVsvZOa+BEa/wCna500Zgk/jp1cOxZrEmAP22b9etQ7r5SXNVZbsFdgpoSK12EDzjQ7pEmyYUeYiO49JgKmo392cZ/ZrSZbKy61NRXMVGrKOiXgjOTOJDt6TZg9uzq2R5jlA+V4kY3m2ztrdTYfUAsMb3WK0u9Lolzlo6hhrHzUj4QlXrobhJMpvwt8G+cWF2TZstRyT8w6hkyHqGrupFk16BiqTVwO5wrTNWJ2UOY8eyM5S1dTRm0L8v8AE+3tmmMlKx4+4O0arOrTY3lmjqV8uw6o4w5aTSsMluzzEJsbzDK01kPKEWN7eSQVlOIJNkG+9EEEEMlURBBBAhardcnmA718x/eFSYJkmQZslsB5MYqUpkBmQcobdHJgaRKP2E8APlFTLsuKzzZe0CYn5cS/CPlUXMqC12gcL9/9LXtdtMJ4hZ0Q01i8xixO1iST2nZGufR/PU2JaAAqzK1AATQ1Faa8mHdGVCHX6M71GKfJrsVx2HC1O9Y3GMx7NGS3dY+nqs7TPLpc0/uwORzByI4HIiMbtFiUzWCCgDEDsJHwjXWaM7t1jw2yatMi5YdT0f8Aq8IxNLVPbexsRmE+hja42cEjWqaSx2Url1Rvdnn4paNvRT3qDGK6R2DkrQw2NRh1Nn51jVbhteKySD/xJ4KB8Id/UD+Up4phv9QD6KhTM2XuZwXLS1cUleE1fEOPjC5pTY/1Inc6HxI+MMl8vikvwwt3OvwJiq0iGKwTOCqe51MJsNktNEf+w8/7TGQfZcOvyS59HczDaXP/ABN7yQ7Wm11hB0IP17fdn3lh3EmsW8f/AOX2Bc4e0clcqNWrT/ux/JWE/R1v1qT7Y+MNk98Lzh9gfyVhQuJqWiUdzj4w1wb/AI0/V6FVK8fdj+bwtDsKnlJjUyCqK8cUSzNiqu29COVXZzT4kR0FpjK1LG3bs8E1Ywm91nGk5/W5/wB40c5MlTLWoH+E7YNInrap2f7wx9s7fVr/AJtMfT6MfYZ1DyCy1Tk49ZUy4KJaFB6DkKRuJyU9/mYe7NZhKtEoja2E8Q2RHfQ9kZ/dyFp0sD11PYCCT3CNDu08vaFI6Ms4ieOeEd+fYYyn1E1rJmkakZ+nsm2HPcYXbWgTbLEZx9JMkC1K3rShXrDMPKkaMDGZfSJbA9rwj93LVT1mr+TCK/0+SaoAcCqlZ+2lkvHOYAwoY+M0eC8b8pQAvdgvWdZm+rcgbtanrU5Q23XKebapUyYasZi9QAq1ANgyhQs8rG6r6zKO8iNLuix/Xy+GNu5GHmwjH49ssezZGZvc79y0GHkmN5d81UfTWWBZ2PFR4iM9jQvpDakhRvmDwVj8oz2L3020iiud5PoPRLsQdtS9gRBBBGiVBEEEECFpWhE3FZU+yWXuJI8CI5zLTyVpnIdRYP2OoY+JaKvQe9kky5gmnCtQy1BzqKEKNuoRNtpFsnh5KTWouE0AUGhJBLGtKAmPmeIQ8nWyjcTfvz9Vp6N142k6Wss/vV+TdkGsMRXhWJ+gU5pdrRgrFCGVmAOEBhkS2oZgQ223RpJZaZMEpHADkAcrMw1ClgGOHbXWK0iLfEiVImTJbCbOaWstg7seTxMVYIZaUoCuIVLbIeT4uJ4THs6ixuehVYqPZdcHemubfMsemvYa+ULN62xGn8qMZwoMQC7FYgMSTkOcB3Rd2qzy15dOSRZayUZGC5iYwUgY9ZqWOVdkQbgsWMTFKk8uHkhgCQlELlmI1c7kxnujMRwNa+yZBwDdoKptMhLcwcyyBLWhYzVRaE1GJiuutaAHfDBd1lmSkWV9VLVcIXGxauMsRhIrWtD4RQz7OZdis41Y5k5n9tCJYB6gD3mJV22p2eSpJKqyBRwx/wByInmlJYInG7RoN3zNAjGb2plSy4mKNMQnFgYCWSKmuRxUqMjEa8LMOQnFWP1eRXAoBqaA9Xyj3I/1p++PvGPSLjmTZX+6sxR7WZU94iu2wNgN5C4N+PAqiuiyy5jSU5ScrTVmE4cCgYCwyoMwSjdwiLarWpVTLmTsywIdhXKlCMOw1I7Ik3Gw/wC0pajVLVpY44JThj2tiPbEW1zzNly3wKiqDL5owqTiZ+aOps+PXFl5yuu2DnfOlWN3ojWdpjmcWRlUhXFDi1EVGUTbNdizVmmU0wshFAxGYIrSlK4hQjsiJc8/k7LNYKrUmysmGIbdkTJU95eOYAVJnI4B3Os1grdYPjERIsL/ADVDr3Nvmi+2aXLKKzGYM2DUI9FQebUaziAz4x8tsmSiqTMnjHLLjNaZA808TSnaIk3silEdOjMZnpuJCAjvBiq0j/ZSPuT7xjgZEheN51um6hXxY5MqYVM6di5ITRiWWVIIqEqTXEQN2uJ50eToq4mNyQmhXkoKodgYVz4RF0otWJzIWUpd7NIYOBz6Jz2DEmmEKpOrZF+CDXCKTRY5ZDVOaEc4BdVabeMXi4tGRsoTmBf0Va+jkpAzq0gYTgZuTZaE7Mhw1xDst4T7PywRZeCU4DkA9JiVBrWp1eUT6fqc37xPIx4ueylpRlYkrPlzHKlxyheo5I4TmRSWT+KK9+V/PPLeb+akFmNtuuu0jSae0vlBIDoDQlZigg1AAKk1FainXCTeF0THnzGmOVmMxZlmSypFcx0ScqcNUW7f93Wr7yT5mLq3sZwE1ObOsxRXI1mWyqVfsJIPbFqlmdS8+LInt81FJCyQ7Lhl/pIj6OTqVUI/suK9zUMV9psjy+mjJ7SkeeuNYmyOVkzyaFknMQaCuGtCKjYKiI0u6RycosXBnTMIwkUC6gShFDmO4w2j+oJgbPYD1XHuqhoI7XabePss/wBFbNjtSblqx7AaeJEabciVmsdipTtdvlLPfFbJuBUmNyPJM+LkzzTKauZplzc8Bz4R7uq/pcguswOpLZmlaUFMJpnlQ7NsK8RrP1cvKAWAFvfzVuCExxFozKqfpNnc6SnB290DyMJEMWnFt5a04lzlhFVW2HaerM+ELsbHB4+Toox0X7yT6pBUkmV10QQQQ0VdEMOjV1LNIFVDMQFZgSATkKADX/mUL0Nuhw58r72X7whJjkr46cbJtcgdmaYYexrpDcaAlTbu0ckTltEsM36Qk1kR3bJ2QEkBRkAaNtJoAd4j5LtE1JCy3qCGmyyp1qByLYR2juMRLXLmAWmYgYYLwZsSg80gPQ12Zkd43xZ26+VtIkswwuMQmUFKnmDEu+oXspSMRMcitBHe+eY8sl60vXnL9zL90xy0meZNnT5KouAS5MwuFo1VljCrMBVixcKo49cTLzmG0lSksLhAFWOsLqxA6+wbYrb1kziK2i0sVrXCCFQEaszQZezHrCAT0rkaN6EzWqrTJsmYaI8tMBJqFmIo2Do1Ne6Fy9LX+jNZgJzBVIZ1XGM8ZYkqaBqiiiu6IN2aVSbPV6qVBw5EuzMdgpQGmsnZlvEXFu0oks55lWopFQoUggEc6hINDti46MMbtkG6gBz2RmPnWuMzSGRN5RORmTJTTDNTUro7dMArXImp/Eco8WW1MZquJQolAkvPCoGY2gnM1JOskxVX3plNRapLQCtGxYiRXUciBw7RFJZ9IpgYMpVakVoo1bddf8EVNl0nQrDbBpIWkJNmmbyolgNryw0r61Cxzj7Psk5mxqAr1xA1Az30GUKR0hn/AO6w6qDyEVl66R2kYWE+aBiIIDkDMVGr2T3xE2IuOqjuSck12PRe1y3xy2RWzFcWeevWpiVaNH7XMpyjq2GtKscq66ALCbd1+z3cEz5pGE1BmNTWKGleuLF7wmH94/52+cWHR2Gq5L3tcmazXZaZK4VmBRWtAx17+jHC2WmbLVg7EhjVsyaneajhCVa7dMxv9Y+r129QcYobJa3LrV3Oe1mPmYmhonStc7ayHziuJKjk3NDhe60uzXhygwitASaHVU0rs4CJtsstonKAWBAzAOz+HwhCsE8iY3OI5o2n1hE/9Ocapj/nb5xSdHsnIqw455JltF22+ZiBmoVYYT0QSvq1EsGnCsTZNmtYdXbAXUYQRgHN9UigqOEI1s0kmSVxGdM4AO1SdwzhfmadW4mq2iao2ANUeOuL1PSy1AuMhxVWWZseR8lrc4TVlMhkqVY1JFK12EYXypsyilS8StqSbyBHJgDCpahwrhXWDTKld9ITbBp9azVXnuesIQe9Y6WDSmYZ4xYWJyBKgZ9lIjkpnwkg7lPE5r27SaLwvSTyM+UUmpyzq4PNYLhNaUOGorXwiTYb2lpauVlFmluArqygHDhCsCASD0cXhHP/AKjd0wlF6wSPA1igtN8rImDlKkEVyVTtpTOhjyNskgs0Zrwvjb+RstHuxhnzlKzJs0GhFcLgBSRr1rAWxLJI6ItQC+yAAPAQt3RpHYZlKzgh3PVPFxTxi+nS2FGkTapkQK4lrvBFR4RwYXsF3i3QdVwHsceaV7muvLrhXCwnPizJrubPjXLid8QbUcTrPWmGdKmCYtAV5RJTnNTlrAYdRiULyKGry1OdWK5FqbytdueoRX2K8FQTpZ6DI5TFTJwjAcASDTuiFpzUwBtkocqzWeeHmhTIwTFQUqyMHrhLp6OrOmWeqFrSa7RJnEAAZ0oNVeHCGCwyiLHNJBoZ8mhpkaYgaHbFXpiOcp3geRh1hMz21bGg5G9+GhVSujBiceGngluCCCN0s6iGfR2eUQMoUspqMXRB2FsxqOfGkLEWFjtCkBXcoBqyqOvLbxhNjVO+aABguQQcu1MKCRrJDtmwIsmN0UgzLZaRhLFsKkS5dTrIFBUngoPGIU7SWzE4JCtq6VMIPaTjPbFRbdGUnNjW0hidh51OAzBETLLoNMCg8pL4a4xjo9n8736iE62jfm6dYXK3XxORPq3KCueHI0O2uvX5ws3qWmc9mLHaWJY+MNMu6Jju0vDWmTHUtDx4jtiFadF5iM0ssppvqKqdR1f4QYkppxE8Hh5KV0PKsLDv0Ss8wmg2DIDz7TF7dsyZNAwqzEAKaCurVXsiDarleW2FqDdnXKLbRWdyE6hbmvRTuBrzW7zTqMaGtp3VFNykYvbMJLSycjNsv6ireTo5NmLRwoUihBOdOysUTaMz0nciCrNWgzIBBzDatVM40yVZTEhbEMQcgYguENtwk1p3+ZjECsLL3WgsAclX2bRqSqjEuNgBUkmhNMyBXLOOVvuGS8t5aykBZeaaZ4hzlz4kAdsXyy4jWiTFOOd21e65AGiTtC7BLE/FSowNzWAYVquee2HnkJX+3L/IvyhUk2Uyra1BRZiM67gSRjXsbPqYRdcsRF6peS7Ir3YD81WX5dcp5k3mhSFFCtF/druyMJdz3UjT5YJahYV1fKG69bX9dM4ov8pYWLqmUnIdzfCNThDL00xPD0KV1w+5F83hP1w2GUkxwqLTANYqekNZMXDWaWfQT8q/KFy4rZ9ZM9ke8Iu1tUY+pDrhNHMuSsd03LNbpwIOFXwqAKAKAKAAZRVJINK0PcYYtKT+uTj/AMh+Ec7OeYO3zj6ZRUw5BljuHksxUOIcetUcuRUgUzrFxYNHJzzZYCkVdaFsvSHbDHord9WM1uitQOLEfAecNVy2LHO5Q9GXkOLkfBT/ABCM3jFQ2Ocsab7Iz6+HknFBGRAXu36KCNErQBkqt1MPjSEzTexPKeWJilSVYiu0VGqkbSsykZD9JNr5e2kAjDKUS/xVLN4tT8MQ4QXSzAAaAn0Vaq/ApOiXYrU8rNHZDvUlfKJdj0emTKkAUXWa06hEqz6Nzec3NISmVdbHojMU2E/h4wzxGcA8j3r3D6c25UjoCmS7+nsAruW3k9IHdUbtXZEq7dIJVSs5mpqq1SOxhmPKINz3LMnOV6JGssDt/wAMTbw0CmKK41pwB+MIhsXIJsmUhLcgr6VPCikqeGlNrluQV61PRrtrzdUVmmDg4CP8yMV9guSTJBLz8zs+SiprHG8LUrAKhYqNrfAbB84bYXSyGpbIAbC+drDQ/MlRrJWciRfnHde6gwQQRtVnkQQQQIRH0GPkECFeaNXrgbk2PNbVwb+/yi7vSXyi1HTSpG8r6Scd44im2EmsMV3W4zV185aV38DGQxzD9l36qMf+Xv6J/hdTcci457vZQ7YgmpUaxmPlFIwpDJeVlKfWDosecPVc8PVbWNxqN0U1sl1zHb849wauDPsvOR0PA8Pm/rUmI03KfdbqNR8+WT3oVfQny8DH6xAOtl2N8D2b4aeRjFLBeDyJizENGU9hG0HgY0a16dyhZRNlkco1VVDSqsBmXG4VrxqOMKsYwcxzbcTea7cNx+adyjp6jbbZxzCnWi/kS1JZxmWribYrEVVes7d1R2WUyTWMqF9LiBUMzk1LsaZ1qWyzJrnGoXVeInyUmD0hmNzDJh3iFNZhktOxsjm2GnarYmYXbLHXK4TLGNwy1HaK5GnXQdwjlMssWTCPsqXU02QtbtOcGqxt2F0g39IInOfsL4S1hZsJ+sXrjUdI7rQVYn92RQDcpzrGZXOA1oljYWHlH0DDGllPMD/iP/kpZUuD5IiOPqEz6PAhpvsr70WpmERyuuz0eYPsD3hEqdZoxszgXAp4CASFnF/Gtomn7ZjvdVjM2ijtO4V1x6vGwM9pmKNjmpOodcXd3yggWXLBLE04k7SdwGfACN3NiLaamYxmby0W6MhmUgZSGeVznZNBKs5I6MmUNnYAOk7eZ6+MMlkwy1CrqA7SdpPEnOKi0NLlACXrpz29Y8Psjd2xxF5U1nIbYw9Sxxds3udSeJTwM22g2sOCtb8v0WeSz7dSje51D49QjKZFmefMCjnO527zmWJ7yTFjf97G0zABXAuSjeTram8/KGW4boFmTE1OVYZ/ZHqj4/2jUU4GEUm2/wDcfoPLu39yTbH6ubZb+I3rq9jWVLEtc/NmOXiYi2iiAKCKLUk7Cx6TeAA4KIsZakjlDtBwdR1v2jIcCTthZv2260Gs6+rdCekhkrJ9i+ZzcfP5xyTaaVlNFtbhkB0qpvu83OJ01KpoCSBRQTs2mKuberK2FwD9XiqCc2q1Ez3hTE6YgYEHUQQeo5GOUyxoxBIqQVIzPoYivdiPfH0FsPJtDY8gLBY90m24ufqV9sk7HLViKFlBIGqpGyOseZUsKAoyAFB1CPUWBe2ajKIIII9XiIIIIEIggggQiO9jtRluGGzZvG0Rwgjl7GvaWuFwV61xabjVP1jZJ8uoAKsKMp8VPH+xEL1uuBpczDUlT0G3jcftDb37Yh3NexkPXWh6Q+I4w3m2JMTepzBHgRuIj51iFFJh8vNzY7Q8OjrHiFq6OpFS2/8AIahJ956NzETlAKqOlTWOPV5RRGNUu23AHAxFdh2MOrfvHwhZ0q0WVTyknJSecm7inDhs8nWFYxtWhnOe48eg/PFUayjIJfGOxLdjl0Fd/lDloNe2GYZLHJ814MBmO0DwhRrSPsueVYMpoQQQdxGYMaGspW1UDonb/PclMUhZIHhbZhyjmRFdo7fgtMkPqbUw3MNfYdY64snePk1RA6J5a7IhaJrtoXCXr5tZ5WcpNRgGX/hLq3azGf3D/qZXtDyMN1+2ilpncUX+UsJ1zmk6WftDyMbXCXF1NOTw9Cq1WAHw/N4WjXMuKc/3f9axbPZIo9E5mKfM+6/rWGopGOmabq/K+zyszvGSz2uZKlriYuch2VZjsHEwxWG4xIU7XI5zf0ruXxO3YBfpYkQuVUAu2JjtY7yfhEa1zwoJJAAGZOQHWY6fUOdZjf8Aa9a8lUNrs8Kl73hiJRDzdp38BwiXf2kfLEpKrh1FtrcBuHnHy57orzqVcCoXq2jeRujUUFGKFgqaoc7+LN/X8068lVmnfUnkYdP5O3fPPqXa4LqEv6xxzvRB9HiePlF9Y5HLsSf2anP7R9UcBt7t9CyXM8wgGqpQFjtzzwrxpTPZXfFneltl2WVU0AAoqjadirCiqlnqp7nN5yA4dHzrKtgxU8ewzTeVU6RXkJKV1sclHHf1CEJ3LEk5k5mJF43g09y7nM6hsA3CIsbjCsOFFFY5uOp9OxZqsqjUO/6jREEEENlSRBBBAhEEEECEQQQQIRBBBAhEEEECERPu28jLNDmh18OIiBBEM8DJ2GOQXBUkUronB7DYhOiyg6gg1U5gjzB2GId4NMFAxquxvg24+B8IqLnvppB1YkOtT5g7DDtZOStKYpZBGog6xwYR8+xDD5aB+0Rdm4+/A+BWqpq9k4zydwS1/wBNGauKWRj3HIN27DC/aJJQlWBDDIg5EHjD6LM9nNVBZN2th1bx49cRL1WVal52TAZONY4HeOB8Iv4bjbouZNm3cd4/rxVarw8SnbiyPBLFwX61lm4syhydd43jiP8ANcaVJvBXUMpBBFQRtEZTb7A0o0NCNjDUfl1RP0dv8yDgc/Vk/lO/q3xcxfDmVrBUQZno3j3H9KtSSmF3Jy5eiuNJp1LS/sJ/LWFuwmjqdxix0stf6xka4ll58MC5iKlnIBI1iJsHp3fpX3/kLDuIXldKOVYP8fcJ90Fn1nzPuv61hzedSM70AtgMyY3/AB58OesTr901WXVZVHffXmA9fpHgO+Mo+iqJqgwxtzGvQr8j2fuE5Jgve/JchMUxqbhtJ3KNsZxfF/zbW1OilckHmx2nwji1nm2huUmMaesfJBu8I7SLPmElqSSaAAVYns1w6ggpsMz/ADl8G/O/qUIZJUa81nifnd1r5Y7OE4n/ADVDpopdTMyzWUBAagmtW9kbBx7t8dtH9CwlHn0ZtYTWo9v1jw1dcTdJdLZdkGEUecRkmxdxcjV1azwihys9ZP8Ab5zuO4fO5SySxwx7DcgpWkWkEuzJic5nooNbdW4bzGVXte0y0zMcw9QGpRuAjnb7wefMMyY2Jjt4bABsHCI0bGgw1tNz3ZvOp9B8zSCeoMmQyHBEEEENVVRBBBAhEEEECEQQQQIRBBBAhEEEECEQQQQIRBBBAhESLFbnkuHlsVYeI3EbRwiPBHLmhwLXC4K9BINwtCuTSuVaKJMpLmfwN7JOo8DEi9tGlmVK81t41H2ht69cZrDFcWmcyRRH+sl7ieco+y3wPhGQr/p4g8rRmx/x9vY96b0+IlvNk70TLidXwzNR2+ieo/COd46Hc3FJbP1Dt9lvge+HyxWyRbErLYNvU5MPaX46ogW24nX9ma/ZY+TfPvhDHXVNHJY807wdPny6bfZqG87vWUvKZXAYEEECh1iJMwZHqMMN62XEaTEIYaqihHUdo8I93Hows4F3Y4AaUGROQOZ2DP8A/I11PjcBjLpcjw1v1JXUYdIHDYzHFLV12abMJSXiOIUYA0FK1551U64Z7JcCSRimEO270R2be2LlmSUvJyVApsGrrY/POPlkuvG1ZnO4eiOzb290IK3GpJbhnNb/AOx+fCUzgoWR85+Z8FDs92zLUebzU9c6vwj0uzLjDdc9zSrKpIpWnOmNStOvUo4RX3jpDKsi0Y4npki6+31R1wj33pLNtR55wpsRej1n1jxMQ0OF1FbYnms48ffyVasrmtNtTwTPpH9IOuXZeozf/jB949m+ER3JJJJJOZJzJO8mPMEbuko4qRmxEO3eVn5JXSG7kQQQRbUaIIIIEIggggQiCCCBCIIIIEIggggQiCCCBCIIIIEIggggQiCCCBCIIIIELpJnsjBlJVhmCDQjqIhxuX6QyKLaVxD/AHFHO/Euo9lOowlQRUqqKGqbsytv071JHK6M3aVsfJSbVLqpSah3Z0+KnuMKV6yP0eYZSEhDRqbecNVd2UKNit8yS2KW7I29TTsO8cDE28NI5s44mw4qAFgKVptpqBjMSfTr2P8AtOu08dycU+JNb+4Fc/pqSxVyBw29givt2lbsCsr6td/pnt2dnfFGzEmpzO+PMNaTA6eE7b+c7p07vdV6nEpZsm80eK+k1j5BBD1K0QQQQIRBBBAhEEEECEQQQQIRBBBAhEEEECF//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99710" name="AutoShape 30" descr="data:image/jpeg;base64,/9j/4AAQSkZJRgABAQAAAQABAAD/2wCEAAkGBhQRERUUExQVFRQWFRcYGBcYFxcXFhoXFxYVFxgVFBUXHCYeGh0jHBQXHy8gIycpLCwsFR8xNTAqNSYrLCkBCQoKDgwOGg8PGjYlHyQ0KiwtKS8sLCwpMjAsLyosLC00NC4sLC80LywsLCwvLDQsLS0pLCwsLCwsLCwsLCwsLP/AABEIAM4A9QMBIgACEQEDEQH/xAAbAAACAwEBAQAAAAAAAAAAAAAABgQFBwMCAf/EAEsQAAIAAwQFCAYGCQMBCQAAAAECAAMRBAUSIQYxQVFhEyIycYGRobFCUnKywdEHI2JzgpIUJDNDorPC4fA0U2MWFTWDo8PS0+Lx/8QAGwEAAgMBAQEAAAAAAAAAAAAAAAUDBAYCAQf/xAA4EQABAwIDAwsDBAICAwAAAAABAAIDBBEFITESQVETImFxgZGhscHR8AYjMhQzQuFS8TRicqKy/9oADAMBAAIRAxEAPwCkgggjbpMiCCCBCIIIIEIggggQiCPsWtg0WtM7oSmA3tzB3tr7IjklZGLvIA6TZdNaXZAKpgh6sH0Zn99N7EH9TfKLez6GSJYylgne3OPjl4QmqMepYvxu7qGXjZW46KR+uSzKVZ2boqx6gT5ROkaPzm2BfaIHgKmNBtlgVF5xCDiQo8Yo7RaJQ1TAfZBbxAp4wpf9QzSftR267n2TKPC4v5Ov1fCquRojXpTB+Fa+JMSH0OSmUxq8QD5Ujut4U1K7flUf1GJlktrMKmXlwc18UoYovxWvJvyluweytjD4ALbPmqGZodM9F0brqvziHaNGrSmZkuRvUYx/DWHNLagPOxr1riHepr4RcWC95JoOVSvE4T3PQxPFj9Wz82h3zo9lUmw6LVtwsiZCDQgg7jke6PMbjaLulTl56JMG8gN3H5Qv276ObM+aY5Z+yar3NXzhvD9QQu/daW+I9/BLXUbh+JusughrvH6O58upllZo3dFu45eMLlrsEyUaTEZD9oEdx2w5grIKj9p4Pn3aqs+J7PyCjwQQRaUaIIIIEIggggQiCCCBCIIIIEIggggQiCCCBCIIIIEKXZbsmTOippvOQhlurQYNQzWJ4Ll/EflFxcV2VRDvVfIR2sl+mbUSVUUNDizYdailPGMLWY3UvLmxc0Dfv+dS0UdBC0C+Z8FZ3Vo7Jkfs5ag76Vb8xziVaL5kyunMWu4c5vyrUwt3jONP1ifhHqlgg/IKV7jFHP0jssvJFaYeAwr3tn4QsigqKp21YuPHd3lTObFGLOcB0BPli0klzDkrAHolqAt1KKkDiYXr7ve0OxMtyss6sICkcGOsHthSmaaTC3NVEHUWbVvOXhFPPvKZM6bs3AnLu1Q/iwmVzQ11m+J+dqqGpiY67QT5K8tDLWrzAW4tib4mOa3pLXUGbwHjFJIlMxooJO4Ak9wi4s+jFqfVZ5vapHvUi43CaaP911+s2HztXLsRmOUYA7LrpM0hY5KijvJ+Ee7LpNNTKiEV1FfiDFfbLE8lzLmDC60qMjSoBGo01ERypDBmHUZbzWAjv8VRfW1F83FMiaXKf2kqnFTXwPzga8LNM9PCdzAjxzHjFNd1zTbQWEpC5UAkAgZE0GsiseLbcM+V05MxRvKGneMoXy4RQudstOyeAPobqzHiFQ0Z5jqVzKJlmsiaR7D078Jixs2mVpTJiswfaXPvWkIRqIkSb1mrqYng3O84qSYG8D7b79fw+StNr43/ALjO5adZdNpbftJbod456/BvAxYifKnrRGSYCM1yJ7UOfeIzKyaRjVMl9q/+0/OLmx2uzTKYZgDbA3NavCvwMI6nD6iDNzD1jMeH9Kyx0D/wd2FWV56HSWqQuA/ZyH5dULFu0WmJ0SGHcflDeLTOTU2Mbn53c3S8Y8reKzHEtlwzGrQA1BoCetdXGO6bFquDR+0OBz/vxXklDE/8m26R89Fnc6QyGjAg8RHOG/Syy4ZNftj4woRtsOrP1kAltbckNVAIJNgG6IIIIYKqiCCCBCIIIIEIggggQiCCPsCFKsd1zJvRGW85D+8NtyaFpk0znndqXu29sSNFLBikS24fExaTbc3KNJQqjLvFXIp0lByp39kYTEsXqXyPhiOyGkgka6219loKejia1rtSQDnorRpkuQgLsstdQLEKOAFfhCFpHdxkkzZbFarXEppryOY31jpf1kVDjnTecdrmrHqGvuyige+2MppS1Ms6sWzOtU3f5lFTDaOSSRrmAkXFzutvVmZ7IWO2nZkaKrckmpzO/bHPDEmXJLEACpJoANZJ1ARdyNCbW+qQw9oqvvEGN6+SOL8yAs8Lu0CWsMfQsXd+aOTLJg5bCMeKgDYujhrXKnpCK4So6iljlF2G6HbTdQmv6LTS1P8Act78uNMZozf6N1paX+5b3kjRjGMxyQtqSBwCZUmbLrK9MpR/TZxHrL3cmkU6rXIQz6USa2yd1A/+WsLtjFXUcYaYTM8U0mf4i47iuK2JvKR5a2v4Jt+jaThnT9ectPfMP3KQl6ES8M2b7C+8YbGeMhPUu2rk5pjJGGuIGijXhcdnn/tZSMd9KN+ZaGFi8voylNnImMh9V+cv5hQjxhllXrKZ2lrMUupoUrRqjcDr7Kx0mzqRJHitTT6E9W7xUJp2v3LI720anWb9ohw+uOch/ENXbSKwrGvWq15EHMHWDmD1iEy+tG1NXkih2psPsbuqNNh/1CyYhlQNk8d39eXUq81A9o2mZ9G9UV3XtNlEBJjAE0prGf2TlDpo1dOGZy0w5lukx35VJPXSEEKQeIPlFzaL6E8gTmwqNS05n9zxMd43ROfsviblntEDPdZdUEws5jj1XWg3ndKzVKOtRuzHUYSb00PK5yjUeq2vsb5xc3TNnS1HJvVNgPPTs3dhEWtltwnsyYaOgq1DVddKcDwzjL0lZUUJPJOuN4Ond7Zq9NTMk/cHaNVmM+zMhoylTxjlDVpvIw8n1t5LCrH0PD6r9XTtmIte/gbLO1MQhkLAbogggi6q6IIIIEIggggQpdlut5hyFBvPy1w23LohLyLjGeOru+cdbpsNTU6vhFhZbxacgaSQqHaKM3Udinhr4x8+rsZqZ7tYdkdHvqtPHQQxbrnpVtMtEqzoDMZZa7K5diqMz2CF69pUu0gz5LVKkmoqGA15jWCNcRb2s0uWMc5wCdrElj1bT2Qv2a8yXIsquSQVrQnEDlQSxWo4mKNHQyTZsB6ScgpZHsgF3Oz4KhOKYxdyWJzqTUnrJjsIvf8Aom1cm0xpeBUQscTANRRU0UVNaDbFEoj6PDLE7mxuBtwWZeH6uCnXRlPlfeS/fWNtmNGFSZ+BlbcynuIMbi7Rl/qRxY5lt9/RXaEXukn6SJdeQP3o/ln4QmzrMFUHeYfdPJVZco7phHen/wBYTb8llJAP2gO8N8oX4RKWzx5639U0njDqZysvo4n1tjjYJLd+OXGkY4y36MDS1P8Act76RpMyfSI8ffar7Aq9IzmWCW9I5gmT5gp0JdK/gxfGEu51rPljewhztuc20H7P/orCdcH+ple2IbYS8vp5yeHoVxWjZfEPmoT5o7LwzZnsL70XrtFNdhpNf2B70WTTIxk+oTJ4u4lIF72UzLVO2/WGLCyWm0ygBi5RB6L1OXB+kPEcIUNJ5hFtnlSQeVbMGnlEm69Np0o0mfWpubpDqf51jUHBpXQtcwg3ANj1fOCgFbHfZe3tTituEzVUMBUoekBtI2MOI7QI8gExTWu9Jc0B5JINajYyn4GL24LRy60agmL0hSgI2OBs3EbDwIjPzwmME2tbUJiHgC+o4qn0guLEpnIMx0xvHrdY28OqFrkwRQxsUiwClCKg5EcNojLb7u/9HtEyVsVsvZOa+BEa/wCna500Zgk/jp1cOxZrEmAP22b9etQ7r5SXNVZbsFdgpoSK12EDzjQ7pEmyYUeYiO49JgKmo392cZ/ZrSZbKy61NRXMVGrKOiXgjOTOJDt6TZg9uzq2R5jlA+V4kY3m2ztrdTYfUAsMb3WK0u9Lolzlo6hhrHzUj4QlXrobhJMpvwt8G+cWF2TZstRyT8w6hkyHqGrupFk16BiqTVwO5wrTNWJ2UOY8eyM5S1dTRm0L8v8AE+3tmmMlKx4+4O0arOrTY3lmjqV8uw6o4w5aTSsMluzzEJsbzDK01kPKEWN7eSQVlOIJNkG+9EEEEMlURBBBAhardcnmA718x/eFSYJkmQZslsB5MYqUpkBmQcobdHJgaRKP2E8APlFTLsuKzzZe0CYn5cS/CPlUXMqC12gcL9/9LXtdtMJ4hZ0Q01i8xixO1iST2nZGufR/PU2JaAAqzK1AATQ1Faa8mHdGVCHX6M71GKfJrsVx2HC1O9Y3GMx7NGS3dY+nqs7TPLpc0/uwORzByI4HIiMbtFiUzWCCgDEDsJHwjXWaM7t1jw2yatMi5YdT0f8Aq8IxNLVPbexsRmE+hja42cEjWqaSx2Url1Rvdnn4paNvRT3qDGK6R2DkrQw2NRh1Nn51jVbhteKySD/xJ4KB8Id/UD+Up4phv9QD6KhTM2XuZwXLS1cUleE1fEOPjC5pTY/1Inc6HxI+MMl8vikvwwt3OvwJiq0iGKwTOCqe51MJsNktNEf+w8/7TGQfZcOvyS59HczDaXP/ABN7yQ7Wm11hB0IP17fdn3lh3EmsW8f/AOX2Bc4e0clcqNWrT/ux/JWE/R1v1qT7Y+MNk98Lzh9gfyVhQuJqWiUdzj4w1wb/AI0/V6FVK8fdj+bwtDsKnlJjUyCqK8cUSzNiqu29COVXZzT4kR0FpjK1LG3bs8E1Ywm91nGk5/W5/wB40c5MlTLWoH+E7YNInrap2f7wx9s7fVr/AJtMfT6MfYZ1DyCy1Tk49ZUy4KJaFB6DkKRuJyU9/mYe7NZhKtEoja2E8Q2RHfQ9kZ/dyFp0sD11PYCCT3CNDu08vaFI6Ms4ieOeEd+fYYyn1E1rJmkakZ+nsm2HPcYXbWgTbLEZx9JMkC1K3rShXrDMPKkaMDGZfSJbA9rwj93LVT1mr+TCK/0+SaoAcCqlZ+2lkvHOYAwoY+M0eC8b8pQAvdgvWdZm+rcgbtanrU5Q23XKebapUyYasZi9QAq1ANgyhQs8rG6r6zKO8iNLuix/Xy+GNu5GHmwjH49ssezZGZvc79y0GHkmN5d81UfTWWBZ2PFR4iM9jQvpDakhRvmDwVj8oz2L3020iiud5PoPRLsQdtS9gRBBBGiVBEEEECFpWhE3FZU+yWXuJI8CI5zLTyVpnIdRYP2OoY+JaKvQe9kky5gmnCtQy1BzqKEKNuoRNtpFsnh5KTWouE0AUGhJBLGtKAmPmeIQ8nWyjcTfvz9Vp6N142k6Wss/vV+TdkGsMRXhWJ+gU5pdrRgrFCGVmAOEBhkS2oZgQ223RpJZaZMEpHADkAcrMw1ClgGOHbXWK0iLfEiVImTJbCbOaWstg7seTxMVYIZaUoCuIVLbIeT4uJ4THs6ixuehVYqPZdcHemubfMsemvYa+ULN62xGn8qMZwoMQC7FYgMSTkOcB3Rd2qzy15dOSRZayUZGC5iYwUgY9ZqWOVdkQbgsWMTFKk8uHkhgCQlELlmI1c7kxnujMRwNa+yZBwDdoKptMhLcwcyyBLWhYzVRaE1GJiuutaAHfDBd1lmSkWV9VLVcIXGxauMsRhIrWtD4RQz7OZdis41Y5k5n9tCJYB6gD3mJV22p2eSpJKqyBRwx/wByInmlJYInG7RoN3zNAjGb2plSy4mKNMQnFgYCWSKmuRxUqMjEa8LMOQnFWP1eRXAoBqaA9Xyj3I/1p++PvGPSLjmTZX+6sxR7WZU94iu2wNgN5C4N+PAqiuiyy5jSU5ScrTVmE4cCgYCwyoMwSjdwiLarWpVTLmTsywIdhXKlCMOw1I7Ik3Gw/wC0pajVLVpY44JThj2tiPbEW1zzNly3wKiqDL5owqTiZ+aOps+PXFl5yuu2DnfOlWN3ojWdpjmcWRlUhXFDi1EVGUTbNdizVmmU0wshFAxGYIrSlK4hQjsiJc8/k7LNYKrUmysmGIbdkTJU95eOYAVJnI4B3Os1grdYPjERIsL/ADVDr3Nvmi+2aXLKKzGYM2DUI9FQebUaziAz4x8tsmSiqTMnjHLLjNaZA808TSnaIk3silEdOjMZnpuJCAjvBiq0j/ZSPuT7xjgZEheN51um6hXxY5MqYVM6di5ITRiWWVIIqEqTXEQN2uJ50eToq4mNyQmhXkoKodgYVz4RF0otWJzIWUpd7NIYOBz6Jz2DEmmEKpOrZF+CDXCKTRY5ZDVOaEc4BdVabeMXi4tGRsoTmBf0Va+jkpAzq0gYTgZuTZaE7Mhw1xDst4T7PywRZeCU4DkA9JiVBrWp1eUT6fqc37xPIx4ueylpRlYkrPlzHKlxyheo5I4TmRSWT+KK9+V/PPLeb+akFmNtuuu0jSae0vlBIDoDQlZigg1AAKk1FainXCTeF0THnzGmOVmMxZlmSypFcx0ScqcNUW7f93Wr7yT5mLq3sZwE1ObOsxRXI1mWyqVfsJIPbFqlmdS8+LInt81FJCyQ7Lhl/pIj6OTqVUI/suK9zUMV9psjy+mjJ7SkeeuNYmyOVkzyaFknMQaCuGtCKjYKiI0u6RycosXBnTMIwkUC6gShFDmO4w2j+oJgbPYD1XHuqhoI7XabePss/wBFbNjtSblqx7AaeJEabciVmsdipTtdvlLPfFbJuBUmNyPJM+LkzzTKauZplzc8Bz4R7uq/pcguswOpLZmlaUFMJpnlQ7NsK8RrP1cvKAWAFvfzVuCExxFozKqfpNnc6SnB290DyMJEMWnFt5a04lzlhFVW2HaerM+ELsbHB4+Toox0X7yT6pBUkmV10QQQQ0VdEMOjV1LNIFVDMQFZgSATkKADX/mUL0Nuhw58r72X7whJjkr46cbJtcgdmaYYexrpDcaAlTbu0ckTltEsM36Qk1kR3bJ2QEkBRkAaNtJoAd4j5LtE1JCy3qCGmyyp1qByLYR2juMRLXLmAWmYgYYLwZsSg80gPQ12Zkd43xZ26+VtIkswwuMQmUFKnmDEu+oXspSMRMcitBHe+eY8sl60vXnL9zL90xy0meZNnT5KouAS5MwuFo1VljCrMBVixcKo49cTLzmG0lSksLhAFWOsLqxA6+wbYrb1kziK2i0sVrXCCFQEaszQZezHrCAT0rkaN6EzWqrTJsmYaI8tMBJqFmIo2Do1Ne6Fy9LX+jNZgJzBVIZ1XGM8ZYkqaBqiiiu6IN2aVSbPV6qVBw5EuzMdgpQGmsnZlvEXFu0oks55lWopFQoUggEc6hINDti46MMbtkG6gBz2RmPnWuMzSGRN5RORmTJTTDNTUro7dMArXImp/Eco8WW1MZquJQolAkvPCoGY2gnM1JOskxVX3plNRapLQCtGxYiRXUciBw7RFJZ9IpgYMpVakVoo1bddf8EVNl0nQrDbBpIWkJNmmbyolgNryw0r61Cxzj7Psk5mxqAr1xA1Az30GUKR0hn/AO6w6qDyEVl66R2kYWE+aBiIIDkDMVGr2T3xE2IuOqjuSck12PRe1y3xy2RWzFcWeevWpiVaNH7XMpyjq2GtKscq66ALCbd1+z3cEz5pGE1BmNTWKGleuLF7wmH94/52+cWHR2Gq5L3tcmazXZaZK4VmBRWtAx17+jHC2WmbLVg7EhjVsyaneajhCVa7dMxv9Y+r129QcYobJa3LrV3Oe1mPmYmhonStc7ayHziuJKjk3NDhe60uzXhygwitASaHVU0rs4CJtsstonKAWBAzAOz+HwhCsE8iY3OI5o2n1hE/9Ocapj/nb5xSdHsnIqw455JltF22+ZiBmoVYYT0QSvq1EsGnCsTZNmtYdXbAXUYQRgHN9UigqOEI1s0kmSVxGdM4AO1SdwzhfmadW4mq2iao2ANUeOuL1PSy1AuMhxVWWZseR8lrc4TVlMhkqVY1JFK12EYXypsyilS8StqSbyBHJgDCpahwrhXWDTKld9ITbBp9azVXnuesIQe9Y6WDSmYZ4xYWJyBKgZ9lIjkpnwkg7lPE5r27SaLwvSTyM+UUmpyzq4PNYLhNaUOGorXwiTYb2lpauVlFmluArqygHDhCsCASD0cXhHP/AKjd0wlF6wSPA1igtN8rImDlKkEVyVTtpTOhjyNskgs0Zrwvjb+RstHuxhnzlKzJs0GhFcLgBSRr1rAWxLJI6ItQC+yAAPAQt3RpHYZlKzgh3PVPFxTxi+nS2FGkTapkQK4lrvBFR4RwYXsF3i3QdVwHsceaV7muvLrhXCwnPizJrubPjXLid8QbUcTrPWmGdKmCYtAV5RJTnNTlrAYdRiULyKGry1OdWK5FqbytdueoRX2K8FQTpZ6DI5TFTJwjAcASDTuiFpzUwBtkocqzWeeHmhTIwTFQUqyMHrhLp6OrOmWeqFrSa7RJnEAAZ0oNVeHCGCwyiLHNJBoZ8mhpkaYgaHbFXpiOcp3geRh1hMz21bGg5G9+GhVSujBiceGngluCCCN0s6iGfR2eUQMoUspqMXRB2FsxqOfGkLEWFjtCkBXcoBqyqOvLbxhNjVO+aABguQQcu1MKCRrJDtmwIsmN0UgzLZaRhLFsKkS5dTrIFBUngoPGIU7SWzE4JCtq6VMIPaTjPbFRbdGUnNjW0hidh51OAzBETLLoNMCg8pL4a4xjo9n8736iE62jfm6dYXK3XxORPq3KCueHI0O2uvX5ws3qWmc9mLHaWJY+MNMu6Jju0vDWmTHUtDx4jtiFadF5iM0ssppvqKqdR1f4QYkppxE8Hh5KV0PKsLDv0Ss8wmg2DIDz7TF7dsyZNAwqzEAKaCurVXsiDarleW2FqDdnXKLbRWdyE6hbmvRTuBrzW7zTqMaGtp3VFNykYvbMJLSycjNsv6ireTo5NmLRwoUihBOdOysUTaMz0nciCrNWgzIBBzDatVM40yVZTEhbEMQcgYguENtwk1p3+ZjECsLL3WgsAclX2bRqSqjEuNgBUkmhNMyBXLOOVvuGS8t5aykBZeaaZ4hzlz4kAdsXyy4jWiTFOOd21e65AGiTtC7BLE/FSowNzWAYVquee2HnkJX+3L/IvyhUk2Uyra1BRZiM67gSRjXsbPqYRdcsRF6peS7Ir3YD81WX5dcp5k3mhSFFCtF/druyMJdz3UjT5YJahYV1fKG69bX9dM4ov8pYWLqmUnIdzfCNThDL00xPD0KV1w+5F83hP1w2GUkxwqLTANYqekNZMXDWaWfQT8q/KFy4rZ9ZM9ke8Iu1tUY+pDrhNHMuSsd03LNbpwIOFXwqAKAKAKAAZRVJINK0PcYYtKT+uTj/AMh+Ec7OeYO3zj6ZRUw5BljuHksxUOIcetUcuRUgUzrFxYNHJzzZYCkVdaFsvSHbDHord9WM1uitQOLEfAecNVy2LHO5Q9GXkOLkfBT/ABCM3jFQ2Ocsab7Iz6+HknFBGRAXu36KCNErQBkqt1MPjSEzTexPKeWJilSVYiu0VGqkbSsykZD9JNr5e2kAjDKUS/xVLN4tT8MQ4QXSzAAaAn0Vaq/ApOiXYrU8rNHZDvUlfKJdj0emTKkAUXWa06hEqz6Nzec3NISmVdbHojMU2E/h4wzxGcA8j3r3D6c25UjoCmS7+nsAruW3k9IHdUbtXZEq7dIJVSs5mpqq1SOxhmPKINz3LMnOV6JGssDt/wAMTbw0CmKK41pwB+MIhsXIJsmUhLcgr6VPCikqeGlNrluQV61PRrtrzdUVmmDg4CP8yMV9guSTJBLz8zs+SiprHG8LUrAKhYqNrfAbB84bYXSyGpbIAbC+drDQ/MlRrJWciRfnHde6gwQQRtVnkQQQQIRH0GPkECFeaNXrgbk2PNbVwb+/yi7vSXyi1HTSpG8r6Scd44im2EmsMV3W4zV185aV38DGQxzD9l36qMf+Xv6J/hdTcci457vZQ7YgmpUaxmPlFIwpDJeVlKfWDosecPVc8PVbWNxqN0U1sl1zHb849wauDPsvOR0PA8Pm/rUmI03KfdbqNR8+WT3oVfQny8DH6xAOtl2N8D2b4aeRjFLBeDyJizENGU9hG0HgY0a16dyhZRNlkco1VVDSqsBmXG4VrxqOMKsYwcxzbcTea7cNx+adyjp6jbbZxzCnWi/kS1JZxmWribYrEVVes7d1R2WUyTWMqF9LiBUMzk1LsaZ1qWyzJrnGoXVeInyUmD0hmNzDJh3iFNZhktOxsjm2GnarYmYXbLHXK4TLGNwy1HaK5GnXQdwjlMssWTCPsqXU02QtbtOcGqxt2F0g39IInOfsL4S1hZsJ+sXrjUdI7rQVYn92RQDcpzrGZXOA1oljYWHlH0DDGllPMD/iP/kpZUuD5IiOPqEz6PAhpvsr70WpmERyuuz0eYPsD3hEqdZoxszgXAp4CASFnF/Gtomn7ZjvdVjM2ijtO4V1x6vGwM9pmKNjmpOodcXd3yggWXLBLE04k7SdwGfACN3NiLaamYxmby0W6MhmUgZSGeVznZNBKs5I6MmUNnYAOk7eZ6+MMlkwy1CrqA7SdpPEnOKi0NLlACXrpz29Y8Psjd2xxF5U1nIbYw9Sxxds3udSeJTwM22g2sOCtb8v0WeSz7dSje51D49QjKZFmefMCjnO527zmWJ7yTFjf97G0zABXAuSjeTram8/KGW4boFmTE1OVYZ/ZHqj4/2jUU4GEUm2/wDcfoPLu39yTbH6ubZb+I3rq9jWVLEtc/NmOXiYi2iiAKCKLUk7Cx6TeAA4KIsZakjlDtBwdR1v2jIcCTthZv2260Gs6+rdCekhkrJ9i+ZzcfP5xyTaaVlNFtbhkB0qpvu83OJ01KpoCSBRQTs2mKuberK2FwD9XiqCc2q1Ez3hTE6YgYEHUQQeo5GOUyxoxBIqQVIzPoYivdiPfH0FsPJtDY8gLBY90m24ufqV9sk7HLViKFlBIGqpGyOseZUsKAoyAFB1CPUWBe2ajKIIII9XiIIIIEIggggQiO9jtRluGGzZvG0Rwgjl7GvaWuFwV61xabjVP1jZJ8uoAKsKMp8VPH+xEL1uuBpczDUlT0G3jcftDb37Yh3NexkPXWh6Q+I4w3m2JMTepzBHgRuIj51iFFJh8vNzY7Q8OjrHiFq6OpFS2/8AIahJ956NzETlAKqOlTWOPV5RRGNUu23AHAxFdh2MOrfvHwhZ0q0WVTyknJSecm7inDhs8nWFYxtWhnOe48eg/PFUayjIJfGOxLdjl0Fd/lDloNe2GYZLHJ814MBmO0DwhRrSPsueVYMpoQQQdxGYMaGspW1UDonb/PclMUhZIHhbZhyjmRFdo7fgtMkPqbUw3MNfYdY64snePk1RA6J5a7IhaJrtoXCXr5tZ5WcpNRgGX/hLq3azGf3D/qZXtDyMN1+2ilpncUX+UsJ1zmk6WftDyMbXCXF1NOTw9Cq1WAHw/N4WjXMuKc/3f9axbPZIo9E5mKfM+6/rWGopGOmabq/K+zyszvGSz2uZKlriYuch2VZjsHEwxWG4xIU7XI5zf0ruXxO3YBfpYkQuVUAu2JjtY7yfhEa1zwoJJAAGZOQHWY6fUOdZjf8Aa9a8lUNrs8Kl73hiJRDzdp38BwiXf2kfLEpKrh1FtrcBuHnHy57orzqVcCoXq2jeRujUUFGKFgqaoc7+LN/X8068lVmnfUnkYdP5O3fPPqXa4LqEv6xxzvRB9HiePlF9Y5HLsSf2anP7R9UcBt7t9CyXM8wgGqpQFjtzzwrxpTPZXfFneltl2WVU0AAoqjadirCiqlnqp7nN5yA4dHzrKtgxU8ewzTeVU6RXkJKV1sclHHf1CEJ3LEk5k5mJF43g09y7nM6hsA3CIsbjCsOFFFY5uOp9OxZqsqjUO/6jREEEENlSRBBBAhEEEECEQQQQIRBBBAhEEEECERPu28jLNDmh18OIiBBEM8DJ2GOQXBUkUronB7DYhOiyg6gg1U5gjzB2GId4NMFAxquxvg24+B8IqLnvppB1YkOtT5g7DDtZOStKYpZBGog6xwYR8+xDD5aB+0Rdm4+/A+BWqpq9k4zydwS1/wBNGauKWRj3HIN27DC/aJJQlWBDDIg5EHjD6LM9nNVBZN2th1bx49cRL1WVal52TAZONY4HeOB8Iv4bjbouZNm3cd4/rxVarw8SnbiyPBLFwX61lm4syhydd43jiP8ANcaVJvBXUMpBBFQRtEZTb7A0o0NCNjDUfl1RP0dv8yDgc/Vk/lO/q3xcxfDmVrBUQZno3j3H9KtSSmF3Jy5eiuNJp1LS/sJ/LWFuwmjqdxix0stf6xka4ll58MC5iKlnIBI1iJsHp3fpX3/kLDuIXldKOVYP8fcJ90Fn1nzPuv61hzedSM70AtgMyY3/AB58OesTr901WXVZVHffXmA9fpHgO+Mo+iqJqgwxtzGvQr8j2fuE5Jgve/JchMUxqbhtJ3KNsZxfF/zbW1OilckHmx2nwji1nm2huUmMaesfJBu8I7SLPmElqSSaAAVYns1w6ggpsMz/ADl8G/O/qUIZJUa81nifnd1r5Y7OE4n/ADVDpopdTMyzWUBAagmtW9kbBx7t8dtH9CwlHn0ZtYTWo9v1jw1dcTdJdLZdkGEUecRkmxdxcjV1azwihys9ZP8Ab5zuO4fO5SySxwx7DcgpWkWkEuzJic5nooNbdW4bzGVXte0y0zMcw9QGpRuAjnb7wefMMyY2Jjt4bABsHCI0bGgw1tNz3ZvOp9B8zSCeoMmQyHBEEEENVVRBBBAhEEEECEQQQQIRBBBAhEEEECEQQQQIRBBBAhESLFbnkuHlsVYeI3EbRwiPBHLmhwLXC4K9BINwtCuTSuVaKJMpLmfwN7JOo8DEi9tGlmVK81t41H2ht69cZrDFcWmcyRRH+sl7ieco+y3wPhGQr/p4g8rRmx/x9vY96b0+IlvNk70TLidXwzNR2+ieo/COd46Hc3FJbP1Dt9lvge+HyxWyRbErLYNvU5MPaX46ogW24nX9ma/ZY+TfPvhDHXVNHJY807wdPny6bfZqG87vWUvKZXAYEEECh1iJMwZHqMMN62XEaTEIYaqihHUdo8I93Hows4F3Y4AaUGROQOZ2DP8A/I11PjcBjLpcjw1v1JXUYdIHDYzHFLV12abMJSXiOIUYA0FK1551U64Z7JcCSRimEO270R2be2LlmSUvJyVApsGrrY/POPlkuvG1ZnO4eiOzb290IK3GpJbhnNb/AOx+fCUzgoWR85+Z8FDs92zLUebzU9c6vwj0uzLjDdc9zSrKpIpWnOmNStOvUo4RX3jpDKsi0Y4npki6+31R1wj33pLNtR55wpsRej1n1jxMQ0OF1FbYnms48ffyVasrmtNtTwTPpH9IOuXZeozf/jB949m+ER3JJJJJOZJzJO8mPMEbuko4qRmxEO3eVn5JXSG7kQQQRbUaIIIIEIggggQiCCCBCIIIIEIggggQiCCCBCIIIIEIggggQiCCCBCIIIIELpJnsjBlJVhmCDQjqIhxuX6QyKLaVxD/AHFHO/Euo9lOowlQRUqqKGqbsytv071JHK6M3aVsfJSbVLqpSah3Z0+KnuMKV6yP0eYZSEhDRqbecNVd2UKNit8yS2KW7I29TTsO8cDE28NI5s44mw4qAFgKVptpqBjMSfTr2P8AtOu08dycU+JNb+4Fc/pqSxVyBw29givt2lbsCsr6td/pnt2dnfFGzEmpzO+PMNaTA6eE7b+c7p07vdV6nEpZsm80eK+k1j5BBD1K0QQQQIRBBBAhEEEECEQQQQIRBBBAhEEEECF//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99716" name="AutoShape 36" descr="data:image/jpeg;base64,/9j/4AAQSkZJRgABAQAAAQABAAD/2wCEAAkGBhISERQSEhQWFRUWFxQXGBcXFxcYFhUYFBcVGBQaFxYXHCYeFxkjGRcUHy8gIycpLC0sFx4xNTAqNSYrLCkBCQoKDgwOGg8PGiwkHyUvLCwsLCwsLCwwLy0sLyo0LC0tLCwsLCwsLCwsLCwsLCwsLCwsLCwsLCwsLCwsLCwsLP/AABEIANAA8AMBIgACEQEDEQH/xAAcAAACAwEBAQEAAAAAAAAAAAAABgQFBwMCAQj/xABFEAACAAMFBQUEBwYFBAMBAAABAgADEQQFEiExBkFRYXETIoGRsTJCocEHI1JicrLRFCQzc5LCFUOCovA0U2PhdLPxNf/EABsBAAIDAQEBAAAAAAAAAAAAAAAGAwQFAgcB/8QANxEAAQMCBAIIBQMEAwEAAAAAAQACAwQRBRIhMRNBBiIyUWFxobEUFYGRwdHh8CNCUmI0cvEz/9oADAMBAAIRAxEAPwDcYIIIEIggggQiCCPlYEL7BHyseHnqNSBHLnBouSi117rBWIxtg3CseWmMeUUn18TdAbnwXeQqS80DU0iBab8lrxboPnHm02cUxMQAMySaAeJhdt+0FkT/ADA54IMXxGXxijUV9Q02ay3mrEUTHHW5Uu17XuPZlgcya+kV0zamc3vU6CkUlr2pRskkk83anwWp+MRVnzZmYwr+Fa/FqmKDp6h/bdb+eC1I6eMDRqYReLvqzHxJjslsmLozDxPoYWJkqYKY5j05sVHkCIvEsbgVSY1PxYh8aiKzmOb1g4+a7LW7aK9sF9Ta0LYusXcq3V1EIhtk+XnRH6rQ+a0iVZ9twmUySw5qwPwNIniqp2nR91Tmpr6tanlZ4MdA0LNj2xskz/MCHg4w/E5fGLiXMDDEjAg7wQR5iNRuISN7bb+Sz3RW3U6sfYgftTDXOPYvNPeyi5FXwyc7HxXPDcpkEc5U9W0IPSPdYugg6hRr7BBBH1CIIIIEIggggQiCCCBCIIIIEL4Yqb7v4WfCMJZmrTcMuJi2JhfvyzibMTOuEGvKpEUq6cwxFwOqnp2Nc8B2yjS71nzTrhB3L+usSDNSWKuwH4jC3tLeT2Z5YGISiveKZMDU7+FN0V1ov6xJmXMxtaAEt4k6HxhcEdRVuGW7j3BX38NjcxIaE0z9q5S5S1aYeQwr5t+kQTf1qmHdLX7oxMeVW/SE217e0ykyQOb5nyGXxiitu0lpm+3Nan2V7q+Sxv0mAVZsXWb56lZ8lfSs0aC4rS792gRpSpPZVBrUYu8KHIim+Ei1XpZ19jFM50wj4/pC400kCu6vxgSGNuBxOIMzi4/ZUPmsjAREAPVXP+Lk+yoX4x8a8pp99vDL0i8uX6ObRPlpNxy0VwGFSSaHTICJ96fR5+z2ebOadiMtS2EJrTmTE7DhdMctm38rqpJJXT6km3nZJ9Sdc+ucdJVodM1Zl6Ej0jxKIIqI9OQASdI3rRllyBb0WRmeH21upsvaW0L7+IfeAMdDtZXKZKB5qSPgaxe3R9H4tNllT1nYTMXFQrUDMjUHlEK3/Rja1zTs5nRsJ8m/WFyVmEVBsQ2/2WzHNXw7E+6qmvSQ28oeYy8xEu75jA1kzaH7jU8wD8oobyuSfINJ0p05kGh6NofOIIUjMfCKsnRyB4vA8j1Cvx41INJmg+i02ybTWtPapMH3hQ/1LFtZ9ppUzKYrSzz7y/1D5gRl1h2gny9GxDg4xfHUecX1i2ylHKbLK817w8tYXazo9WR7NDx4b/ZX48QpJf8AUp7wV70tvFT+kC3/AD5ftUcc8j5iFuTPkOC8qcooKkhsJHUZGOtw3s9od0PeRVqHIoxNR5inGMQGemJtcW3BV/LG9t9HBPd0X0s8GgKkUqDz574soXdnZQR3HED5wwgwzUNQZ4Q8rKnYGPIGy+wQQRdUKIIIIEIggj4YEL7FbfV8CzqCVLFiQAMs+ZixrFJfyLMKAEEqSTyyinWz8GFzwdVNC0OeA7ZVyXjOne0cK8F/XUx7tV5yLOv1jhT9kZseijOIV/TzIlowrhqQ+H2qZUIPXWKC8rysUuWHLg4tAM3PGq6g9YVck1S4F13X5BaVmWv2Wqdab8s9tDSwGRvdx0GKmlKadIzu9JGGa68GIjpab27RqykwLxObGnDcI5MSxJJJJ1JzJh/wHC5aZzpZBYEWsl/FayJ7RFEb2N1FEuAyYbtndhptrl9qroi4iudSailch1i/X6LUVSXnsaAmiqAMhzMbU+I00ByvdqsqOCaQXaFmIkR7WVHaS/EEekSBLi5BJHO3PGbhQzCSF2V4stk2Valhs/8AKWPG1QrY7QOMtvlH3Zg/udn/AJa/OOt92YzLNOVdSjU8o8srJHOqnNH+R901U9sjT5LGxIw1PHdHVJAbM7ok26RhVK8T8AI6XZJxBuVPnDaZXDA81/D1VLI35va3j6LS9j+7YpA+5/c0W/bRT7OZWSSPu/3NEm32vs5bvSuFS1NK0HGPPZah2awWqWdYqa7gihAIOoOYPUQuXtsTYp1Tg7NvtS8v9unwjxYNtbNNopYymO6ZkPBx3fOkWU+0f8/5rEjcQq6Q3aSFyaVsmjgszvzYmdIqy/Wy/tKKMPxL8xWF7BGsz7WawsX3cCzKvKGF940VvDcYcsI6VcQiKr07nD8rPrMGc1ueH7fole6bNjnIh3mnwMaFYrfZrHhlu3eINcILEVpm1NBGey8SMCKqynxB3+MSJN6hDWahIOrLmfEGLXSHC5qt7ZohdoGw+qjwqsijYYZTYkrV5bJNXFLYMOIOnzEfZd7TpRz768Dr4GE+67RIZe0lzgMOtDhcf6dYvritr2hZhYVUEYGIAZtak08IQQ2Wjcct2kcimAtY4XuHBN13Xms5SVqKZEHdE2KW4JYXGOJHpFyDDZRzGaEPO6y5WhryBsvsEfI+xbUS+ExRX1tZLs7GXQvMy7oyArpUxekQiX/Y8Vtc8k9BFCvqHQRZmq1SxtkfZ2ykyrznz/aOFfsrkPPUx3n2+TIH1jAHgM2PgM4pTeg7drNiMulKGnt1AJAfcc9I43obPZ1xTnVa8c3boNSYVXtlqHjNdxPJaJawDfKF1fbCTPcynRkTMBmIoa64gPZ84RdqrsC2or7oVM+Nan0iUt5vaphSySGb7xWp4eyMh4mLqx/Rva5tGnMsv8RxNTouQ84ccHo/gpOPUEMFrWJ1+yxcQqGyM4NPc678kmggZCOiRM2kuj9ktLSCSwAUhiKA4hWIYEO9PPHMM0ZulmaJ8Zs8WWp/RtM/cyOE1/jhMMk41BhK+iq2h5E9Ros0fFF/Qw6Ex5bjch+Ne2+l0zUTf6Lb9yxey2XOnOnxiBeNowAgakkdIZ7NZPrXHB2H+4wmX4D+0TQfddh8YYujcp4krfAe6lxuIOZGe5bZsg/7hZv5S/OJd62spImsuoRqekVmyUylgs38tfnHq+bTWTNH3GhNqZS2tfb/ACPurMEd2D6JJ2hl0lyjxLegjpstKxLN5FfQx62qFJUnq3oI97F+xO6p6NDle+AfX8rMOmL/AM7k73IaWeWOR/M0c7/mgWacTp2b+hj5dT0ky+h/M0R9o3/dZ/8AKf8AKYQA3PUNYeZAWy67buHikC61kzaKJiVO4mh8jDDKu+fZx9W3d+wc0P8Ap3dRGU4Iv7j2vtFm7jEzJf2HzI/AxzHTSHur6OOa0ugffwKqRYuHHLK0J7k2wTMvZcaoTU5alT7w+I3xIlSTCtNthn0mSqjMEEZEEehEO2zs3tkqwo65OOetQOBGfnCTVQmPW1jzC2zJlbm3Hel3ae4O726jSgfpoG/WFnswcjG0/wCHqyFGFQwIPQ5Rjdss5lzHlnVGK+RpHo/RWtfNTmGXUt28v2SJjMQEvEZz90XBcwa1IBoQ2u6gPwh6s+1dlkP2IxEUALqtUBFdaZnfpWEFZpFaEjIjLgdY8SL2EpqTUy3OvzX9Ir9IMJlqJeMwXFrWCvYRWx8PgyusbrXZc6XNXFKcMOKnTrvEeVvqbKOffXnr4GE+6pSzAJkhweamhHXeOhix/wAZYTks8yju5pUZMuRoWplu5QitbLTvtGSCORTFw2ka2ITrd1+y5xwgkN9k68898WYhMuOQVtadH9IcxDRQVDqiLO7dZtTGI32agwtXpI/eCeIX0pDIYpr3T6xTxHzirjIvTE+IX2lNnpOvOwiZPmg8VI5d1f0jNrXY2afMxkmjMCSSTkSN8axahS1EfaloR4Yh8oQto5GC1TR96v8AUAYs9FHB07mn/EFQ4y8iBhHerj6M7V2dr7PQTEZfFaMPQxqMybGF3bfAs9pkvvDrXkpNG+BMbWzwdKyYpmubzHsqmF3dGb96R/pLYM8kU1Vs+OFtPiPOM+v2WyKoGQatfCNN+kCzYpUqYPcmUPSYKH/cqwp7Q3XjsfaAZy2DeB7p9RFLB65wnjJPa6pWzUQtfSO021U76G59Dak4iS3l2in1EaQ0yMq+iudhtMxftSj/ALWU/MxpE2fFLpMDHXu8QD6KtQDPEl6zWX95nfzGPma/OM82xk4bbPH3gfNQY0xGpaZnPCfNRCHt9ZG/bGYKxxKhyB4U3dI1+jMwbVuBO7f0XeKgmFqd9nrVSxSB/wCNY+WyaSkz8D+kR9n5B/ZpIIIoi5HKJlqk/VzKa4G9IWan/lvP+x91qwBrYW+QS/tifqpHVvRY+7GN3J/VPRo57SyZjy5IVGNC1aA5VAjzs7KmJLm1RhUpSqndWHNsjBgeUkXvtfxS+5jvml7afsnezSWlypYb7NfMkxBv+bWzT/5b/lMCWx2ly8QNQo3czEK+GY2eaKGpR9x4Qm2Z8Y0s2zD8LdMZ4RJ3sVkqajqIv7QgOorFNLsrgjuNqPdb9IuZ1d8e0wvaQdQvP6lpuFb7DqO2eUfZZSwHArr5iHW5BgtWEaMjV/0lSD8W84RNlnwzjMOiqR4tl6RoOy8gsWnt73dT8PvHxIHlHmXSXI2udk7hfzTbhzn/AAXX+iZ0jIdtEC26dTewPmojW8UYttFbxNtU5waguwH+nL5RpdFHEzOtsG/lZGKj+mPNQGeOc2jChzjyzR4Z4fnFYLW2USS8yTMBlsymooVNDmYf9nbvP7TKZs2LMSTyUwnXbJ7SfLTi6/A1PpGpXLZPr15K5+AHzhB6TuAkY1u9im/CCeC8lXt3SPrgeAaL8RWXfL75PL5xZxQwZpFNr3ld1DrvRFbe0v2TzI84saxWX3eUmUn1sxU3ipzNOA1MW69gfTub4LiIkPFkp7UN2cyRN3HHLPjR19HhK22tQxrMGrJTxU09CIbb3veXbE7GVLmPRlbEBShXqN+YzjydmlwB54lIFNAWHasCd1MwD1jGwmpdRStlyk2BBV2qgE8HDdob6LJZdimzSSiM3MA0/q0jZrs2iTsJXaMBMwJiXUhgKHTpFPeNhlLKWaVe0N25khC+FCRU1UJxpkOcTblatnZ7PKUEWjCtEBbszmAxNdK0ryi7ilR8wa3MLW101Kjp6ZsFze/oi/L6lTJTocRDDUUFCDUEV6cIqDebDFZTIqW7hViSxxAZd2nERaXhZlmWwqgquOpA34RVgAOYI8YlmwlrbKtBQo0yzO+EihWai4aU45iMumpwBpyKuueGi3IhVty3EJblpHYK691sJZmUMQDm1cQrw4QwS/ZxtaKrjwd2XTPxOkJV2zWBOGoJBrTWh9qGezf9GP539scTycRxc/U23JugwiMAN0HgFasihA5Zz3sJzAyG/IRR3xZkW2rKftDLIJNJhBFFLFstwppFsf8ApU/G3oYqtp2H7Os+vfKGRzrXvH+gEeMENs23IH9VGL3+4UeUln7CRN7F2M12UgTXNAm8ccoqlcBzTvKGNBUiq1NM9dIubutsyXYrNgTFimTgRhqSDUd007p5xTtZijFDSqnCaZ5jWJJ7C1lPDzumK8LPIluyCUckVg2NtWoQDy3VjvbruRBLmoPq2C4lqe6SAaV1zrHu+JkxmaUF7vZy2rSlMIBNWpnwpHSyzsLmVMHcmJLBruOBaGOZACS3+XUAJsCvokSDM7Moe8+HJj3RQZnjmTEP9ks0ycJOFwS7LlMNaAEhtOIpTnEsJ+9gD/uCK+x//wBEfzJno0cxHXUDtW2RbexO11UXVKs02bLRRPQvMdP4tcgMnBw0IqCCIvZF2yyC6zHCK7o+PCSCtaEZUNaRTXHannWqzMZaqJU10qqhVJYswoo30BrF7aiGkkywFAnTBMA3tU4WMWptGkjkuTqQFxtt1pgUrNA7RWZQZYzwg5HPKKqTfNrlSZUzEMD4goKjLBQU8flFhtClbPZwMyVYDmS1B8Y+22QrWWbKWYj9gZbKqk4kCjBMxVH2sWnGIMjZLkju9l20gAA7XXybfNsaWlBJYTsSIVfC2KhrSuWIesJdn2W7zSw00MCcSsofCRrUpQ/CL+f/AALv/wDkt/8AYkXS/XTZVsl5NjMuaBuZahT0IA+EaFNPJRjNAbXtdVpYI5dJB3pFn7Kzh7LI3iVPkwEVlquudLzeW4HGlV/qGUanMkl7HLcmpViCTmaMTTPrH1blQGzqQwaaGJZWII3jLxjTh6RVTXWe0OGnhuqL8KhIu0kb+Oyz3Yiy4rTjOktGPie6vqY024BimTG3Kqr4sST8AsVtnusEkySpZiQQyBWYrn7S65VzjzdO0iSAyTEYd4lmGdDkKHhpGNiVYayfi2sLWHNX6an4UBjbqbp2sKannEuKu573kzV+rmKx3gHMdVOYizrGtQNDIGhU5L5jdLm1t9vJ7OXLOEzMVW+yFppzz+EKJuuzLbAtqZpuOSZpmFiFQGoFBqcgcyfCLnbv+PJ/lzPURSX1Z2e0qqAsTd+gFTo0UJnl07geVlfiaAxttL3Xuz3bMscyfLxEp2eND7rgOmE00JEThU2JidTOqeuHOK66r+rZXs83NgtJbEZgVFUJOmg/4IsJFsBkdiqFiTWtdG0y5RmzOF7DuKs9a2o1uFFl22dJsctpK4n/AGqlMOIkYTkMjhrpURKuizzJFmYKRiW0hsjTEFVQ4Ffaoar4RFew2oS8In9lLGeGX7RrxYUFfGKOVbJMmYqB0Zq+846kkLoBmakxZidnytF/oo3AakkJvvWyS17acrlMcs4aA1VmIxeORHjC7dW1AlyZSKHedLmO4Oq0eoZDmWIK7+NIt5e39mmySQC6q4QkKN4PeAfUVB+EQrRtXT+Gi0NaNXLxAApEtTaE2jUcfWHWXy03gGr2Vn7HtPbJJqampC4qYQTrSLOxzZpldkEXDruqTxrXXpGcWnbGdNYiYqKykigB1HUxbXTtNaChHaaE6ADI5jdFOWCW2Yqy8ZWjRP8ALkzygQgYeHd9Yrbw2XtE0BaqFBJAJ0J1OkLUzaO0f95/A09IXbNtLawzS3tE4lSV/iNn8eEcw0xPWvso2h5Ollpdl2atyKFE+ijIAM1B0yjyux04GuJa6172vHSFW7ryndkmKbMJpqZjEnM848222vgc429k+836x3Iy7st1GyR/knWZd1ppRppI6saxV229CrUmYmIyqaxm982t8Kd99T7zcBzjzdM5ir1YnMakndzif5cTDxS76L42cCbhEfVatZJ7ucSEgnfU19IJ1z2pm7RJuF6UxVNfSEi7bQ3ZL3jofeP2jziR+3TBpMcdHb9YocMsdYFTE66JplXFeONXM9WK1w56YtaArrFhIu21rjrQ4/aphoTxpTI84zG+dtJ0juJOmF+GNqL1z+EUMvb68Qai1zfE1HxjVioJahuYmyqyThhtp9ltN4Tp6hC0lT2ZquQyp0bSucUd13gUmTnMgntAVKqzUAY1amRrU8dKQlyPpDtbyzjnEkaghTXnpEvZna2ZjYHCW1GVKjfpEElNLFfwVpgaWXTDPveSq2aXMSavYze0rVe9U1p3gKZgRYbPXokqc+EkypmLUUIrmppnoTSI9p2gmTUwkAcwT6GF2XtNLkzmScGIFMwqnXpQxwwSyjqDULgviaOsbXWlXWVEtVYgqZbVoRkQcQHlHVGLPZGI1M345j4ekUVyX/d00iloWp91mKH/AHj5xbzpMxWDSJtV1AJqPA5j0g4b42Zni3hz9VFdricpXJZ640ZFClTMJppWhIPjES2VDm0SzRZsqZiA0DqveBBy5iJhvHD7csbycOVSRStRUaExWWa3qsufKPssrFK0qGpTzIMQMcAbE+KnDTuAuNnlWecGtIU2dkmqimXUhg3s413HiRDds7eTs82RMNTLwkNxByz6Ea84SrDLIsMwkGhtEqmWugyhl2Y/6t+ckfmEXqeUidg7wop2DK7wUbbkfvEnnLfLj3hFDNM+e9Zk5ZMtVwhZftBF3M1fUnpDbtps5NtQQymClcQI+0DSmfhGdX99HtpdQrTHUDdhJU9aR3VRubMXXsDztdELmmMd4Uq039d1nGFGM19Kr36f6/YHhEObe8zvGWcJINCc6HdrlFXd/wBHdoGQKEcTiX1ESrTdE2QVR6EnIYSTWm6Kz2RA9U3UzC46FUN43pPtCkTJrseBY0B6DKF9WKggZE5Hpwh0vPZSepE2igOcwTmG58KgV8DFHeOzs5e8VFDqagisbWH1DMwY0jXbzUGIQ5o+KOW6jXPbCpZNzUy5g1Hz84bbBd1ocZIQDvbIfGFWzXa6sGxAFSCKZ5iNZuieJ0tZi79eTD2hFfHIpKYCXLodD5qHDahkoMd9QkfaHY6coE8FdQHAJyPutpv0i22G2XZ1d5/sGgQA6kamvDdDqbEHUowqrChHWJNnswQBVFAAABwAhXlxN5hyc+9amgFlWts9Zl/ywepJ+cKG12z8kTUdVwB1pVcu8mRy35FY0WZKyhf2ju0zZLKvtr305star/qWo60iOhqXCTU76IFhqFP2bsMpbLKBRGIUVYqKnMxKvCyyTKmfVp7De6OEU1wTybPKP3REu12g9lM/A/oYC9xmtfmvhiG6SNqbhlYZbIStS2Wo0GldI67I3BJKzGerUIoDkNN4GsF9WnEkvkW9BHW4bThlzOq+kPJjHyTP/dff6rEufmuXlb8J9uiyyuwQYF0b3R9po439LSXZp0xUQMsuYynCuRCmh0jxdFr+olfhP5mjzf8APrZZ4/8AE/5TCKAXVLWk8x+FqyMIaT5r8+kMxJapJNSSNSdYkCRQaRZyhmPCLyYY9jZh4I0KUJqstOyVbNZSzUUVNNBn6Qy7LbM2hrSoCU7rHvGmVOHlDbs1doSUZrChfTjhGnnrDNsxYaY5x1fJfwDXzPoIQsVrgyaSNmoGl/FNNICKQOduVTHZa0qP4dfwkGM32vkMlqdWUqQFqCOIj9DCbGAbWz2tNunzVIIZ6L0Tuj0ifBGulkJaNh7rNrH2bql6J133nOk07OY6H7rEdMtI72fZyewLBKgZVqKViRZ9nJ4VppSoXIUIJLHgN9BmeojQrZmBxiJ23VzDYOrxTz2Vwm0docBZj4iNWoAa78x5RMujaKQxKT3I3Atl5OPnFVcVyTJ+JUoKa4qjw01iReX0eWgalKcsR+UYJEOYtJstCRxbo0JtluUGGVOWZKbWW9KdRurXeKQy7MMDaSRulU6HENYz3Zz6PJwBo7tXdhIUecaVsfs09mxNMapYAAa0Az1jumhvOCNQOdrKvO5vDN9zyTPHwiPsEMCyl47McIiXhdizEIoAdxoKg7onQUiN8TXtLSN10HEG4WcW6XUNKmZV7p5HcRzBoYVpoIxSpmoyPAjcRxBBBEaFtpdLU7eWNMnHLc0IttsrOuNRV1Gm9l1IHMajxEKxhdTS5L87gpghkErM3LYhLFokYTT/AIRF1sdfgkzcDn6uZQE/Zb3T03GIFoIcc936RVzBD7TyR4rSGGXe1j+ClGqp30FQHs25fot2lyQRHK2zUlI0xyAqipP/ADedIVtgNrBMUWeafrFHdJ99R/cIr9rdqZU6YZWOkqWevaONSANQNB5x51Ng8sdQYXNJt3cwtyKdsoDr2CcrpvBbRJWaooGrkdQQaEHnHqfZt4hW2Dv1CzSVBCtmpambD2st2UOrRQraKSklyvaRzHkpY5muJ4ZuFUrYVXJRQZ5DQVNcvGsRLxs57OZT/tv+UxeFY6pdwmKejDzBj5RNfPMAN7qZ02Vuqxy8QQq14mPt3E4W6iLnbS7llJLFQTiYUHQamIezVnxS5h4EekeiSXZguvf+VkRkOxS47vwmi6z+7yvwf3NHK+LQRImj7jekTLBI+ol/h/uaIV92c9jN/A3oYR4SDVN/7D3CYHkcJ3kVmMtc/KGi6Lu7Vqt7AoWPHlFPdl2Gaw3KNW/TiYdrpkq7rJTurqTwA1Jj0nFcV4DTTwHrnn3fulSiw7juE0vYHqpsk9s/ZrkoAxEbl0oOZ0EM0qaFAAyAyA4ARQTXlyiUleyDqdWO8n/mUfGvgKCzGgGZMeYTxPL8jddfuU1OZmbnOg/C6babRdhZ2Cn6yYCq8q+03gPiRGX3Rd7TpyIgzJ8gNSYm3xeT2ufiodyovAbh1OsONx3QtllZ07Rh3zw+6DwEPkZbgVB1v/q/l4/t7pabEcQqLDsD+eq9WqyKiLKQcFHEk7/UnpEdpeaykzp3R94k5nxPyieimhmHKootdynU9W9OsXWxlyVP7Q45IPVvl5wqQNfUyZSbk6kpme9kEdxsNAFZf4FMl2YLZ+yWd3SXmoXU/aqFIJyyGcJg2xvIXYLd+7M0yakmXLEpxRmnmVVjjzrwHGNSKwtS9hJS2OVY+0fBKnJODd3EWSd2wBypSuXSGpsbWgABLrnFxuVQ3b9Is6db7DIlrL7C0SA7mhLLMMntSqmtABVd0aLChdX0byLPPlTkmTKyptomqDhp+8Kq4NK4FA7vWG+JFyiCCCBCIIIIELy6Agg6GEm97j7F6r7JNVPDlDxHC12VXUq2hijW0gqI7DcbKxTzmJ1+XNY5tFcJUmdLHdJ74HuE+9+EnyPXKla4Zjiqip9Y0q8JBksUcVBrQ7mHzirksspv/GdK+4eBPDgfAwvU1fUUr+5w9VryRMnjyuFwdlmLKVOdVINOBB39I5qlTTjGm7UbKpaF7WVRZoHQPyPPnGfyLKUY4gQwyodRxj0jDcQir25m9rmOf/iTKunfTGx25FWFgtBksjJkUII8P1jW7stazpazF0YV6cR4GsY3iht2C2gwObO5oGNUJ+1vXxij0nw74mnEzB1me3NGF1BjkLHbO91oDJHO02pklTWB0RiOoGUdy1YgXy/1E7+W/oY8up3OinaWnmmi2YWKQttp+OXKY64mrzyGfWPOxv8ACm/iX8sQ9op2KVK6t6COmzM6kuZzI9If3kuwPXe/5VENtith3fhP1zyMVnl9G/M0c74sY7CbX7DekTNmBWyyjyb87RMttiExGQkgMCpI1FRTKEN12y5hyK0jJqQsqu+zvOYSpQ3Z/ZUcWO4fEw3We6hJTAtTXNmOrHnwA3CLqwXTKs6dnKXCN+8seLHeY422aqgkkADMk7olmq3Svys/cqZsn0AS7apVIVL1vAzDgU90H+oxNv2/+2JSX7G8736co93bdOGkxhWvs8B/7hzw6jZhkXxdWOuey3n/AD2WXU1Mle/4an0b/c5StnbpEodq475GQ+yD84vLHIM4lm/hqf6yN34Rv46Rzsl2POcrmEQ0duJGqrz4ndDNZ7BWiIKAZcgIWq2pmq5y9+rjsO5ajGxUsYjj25lQ7LdZnvh90e0flDhJlBQFAoAKAcBHOyWRZahR/wDsSKQwUFGKaOx3O6yqicynwGyIIII0FWRBBBAhEEEECEQQQQIRBBBAhQr0uxZ6FG6g7weIjPLwu2ZJco46HcwjUIi2+70mrhcdDvHSM2tohOMze0rtLVGE2OoWXm3TJKEZlPiv6j0ikn2cz3rXM6H0h/t2z5Q8txihn3M0tsaDqvzXgeUL0FTJSS3HVeFrObDUMLXC4KTLZYXlNhdaHdwI4g7xEQuQQRkQag8CNDGkTJkm0S+zmCtPBlPLgYR77uJ5JJBxpuYajkw3R6HheOxVjeHL1X93I+STqzC5Kc5mat9k+7LbUC0ShiNJi0DDjwYcj6xPvefWRO/lzPymMfsV4PImCYhzHkRwMaFJvpZ9lmsp/wAuYCN6nCcjCjjWDGlqBNGOoT9vD9Fs4fUiZmV3aHqk+3zcSoOBMdbsnYVYcSPSK0WgMaD3depj2LUFIU+9oecMppX/ACjJbXf1VPjt+aZr6bei2DZKZ+5yujfnaLOZNEL2ylopYpPRvztFVtDtykqqSqTJmn3V6nf0EIMdJPWTGKFtzf8Al1pyuZHd7zYK+vq/ZVnQvManAasx4ARmd87RTbU1PZSuSA/FjvMQ5pnWljNmMT946Dko+QiTIkgd1ASTlxJMNVPTUmDjMbPm9Gqo2Oau/wBY/UrrYbMFzOvp0h+2LsOKrsp7M/a0YjSg5cYi7N7E6TLQOYl/Nz8vOHmRZMgAKAZdByjKfWTVE+ftO9ArjzFDHwYhYLiLMCaIAByFKVNT8Yn2ezBBQefGOkuWAMo9xqU9KIyXu7RVBzyRbkiCCCLyjRBBBAhEEEECEQQQQIRBBBAhEEEECEQQQQIXh5YIoRlFRbbo3rmOG+LqPhEUqqjjqW2eNe9SRyOjOiQ7yuAPUjut9ofPjCjeki0SjRxkfeHsnrw6GNhtFiVuRiptd15EMAQfKFqWlno3XIzN71qRVgdoVj67MTJtSlAeByB/SKozJ9mZ0oUYqVYEZEMKdDyMataLkaXnK0+yfkflC/e+GYME5MxuORHMGNmh6QvH9KcZ2eo/VQTYayU54DlckK7fe8PnBeY9nxixa6+zJwmqnzHXjFvYtipk7C009mmv3z0G7qYdvmdIKfil4y+vlZLZoqgVGQtN/wCc1WWW+7VMlJZpdcIBFEHeapJ7x4Z8otLJs0ssYp1CfsD2R1O+LxbPKs69nJXPlmx5kx1sVzNNYNNOX2B/c3yEJNXjvVLKVvDYdyO0UzU+GtbaSoOY93IKnk3dNtL4JS5DVtEUcz8hDzs9srKs/epjmfbO7iFG71iwu6xUAVFAA4ZCLmRZQvMxk00M1UdNG96+1NRyXmTZ+MSQI+0ghmp6dkDbNWYTdEEEEWV8RBBBAhEEEECEQQQQIRBBBAhEEEECEQQQQIRBBBAhEEEECER8K1j7BHwi+hQoc6wg6RU2+5UmDC6gjnu6HdDDHxkBjIqcKjlOZmhU7JnNWYXxsWVBaUagZlW1oOB3x4tF9mZkuQ+P/qNEt9hqjBcyVYAcyDSFO5tgnyae2H7q5nxO7wjN+AnvkcLrThq2WLnlVt3WYsaKKk8NT1hxu24qAF/L9TFnYrulyhSWoX1PUxJpGhBhEbTml1PdyVWornSaN0C8pLAFAKCPcEEbIAAsFnogggj6hEEEECEQQQQIRBBBAhEEEECF/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99720" name="AutoShape 40" descr="data:image/jpeg;base64,/9j/4AAQSkZJRgABAQAAAQABAAD/2wCEAAkGBxITEhUUExQVFhUWFxwaGBgYGRgcIRwbHxwfHx0iHRocHCggHhsmHR0dIjQiJykrLi4uGiA0ODMsNygtLisBCgoKDg0OGxAQGzAkICQ1OCwvLCwsLCwuLCwvLSwsLDQsLywsLCw0LCwsLCwsLCwsLCwsNCwsLCwsLCwsLCwsLP/AABEIAOEA4QMBIgACEQEDEQH/xAAcAAACAgMBAQAAAAAAAAAAAAAABgQFAgMHAQj/xABLEAACAAQDBAYECggFBAIDAQABAgADBBESITEFBkFREyIyYXGBB5GhsRQjNEJyc3SissEzUmKCkrTR8BUWNVPSJEOzwhfhRGOTJf/EABoBAAMBAQEBAAAAAAAAAAAAAAABAgMEBQb/xAA1EQACAgADBQYEBQQDAAAAAAAAAQIRAyExBBJBUWEiMnGBobEFkcHwEzM00eEUI0LCYnLx/9oADAMBAAIRAxEAPwDuMEEEABBBBAAQQQQAEEeMwAJJsBmSYUtrb7oG6OlQz5hyBF8N+62b+WXfEyko6jSb0G0m2sUG0t8aSTcdJ0jDhL633uz7Yoxu/W1fWrJxRP8AbW34R1R4nEYvdm7s0sm2GWGYfOfrH25DyAibnLRV4lVFalN/m+sn/JaQ24M12Hr6qg+Zjz4Ftib25ySgeAIBH8Cn8UXUzbeKcZFOomTF7bE2ROGZAJLcMIHmLG2rajV8tDMlvImYRcp0TrkNbHpDc92X5RO7zbfgO+hVDc6ob9JXTD3dc+0zPyj3/wCP5R7U6aT4L+d4sd1t51qrqVwTFF7A3BGlx52y7xrC1v8A3lTk6NnQMlyFdgL4jna8KSw1HeSspb10Wn/x9K4Tpo8l/pAdy5y/o62avkw9qzPyiyraKkdxTqXExkZgUmP1QLC56/fkCDexi32dIaXKlozYmRFUtnmQAL584pYcW9PUneYq/wCGbWlfo6lZg5Mbk/xr/wC0e/5or5HymkxKPnLcethiX3Q4Xiv27tI08rpsOJVIxi9jYkKCvAm5GRt4w3DdVpsFK+BC2bvvSTbBmMo/tiw/iF1t4kQxy5gYAqQQdCDcHzhVlLs+vF8AxnuKPcd47VvEiIEzdappiXop7W16NiBf/wBGPiB4wlKSz1XQHFeA9wQm7O32KN0VbKMpx84A28SuoHeLjwhukTldQyMGU5gggg+BEXGaloQ4tamyCCCKEEEEEABBBBAAQQQQAEEEEABBBBAARV7d27JpUxTD1j2UHabwHAd5yiDvTvOtMOjljHPbRdbX0LAZ+C6mKzYm7DMxqa045hzwtay/S4Zfq9ke7Nybe7HX2LUeLIa09ZtIhpp6Gm1Cj5w7h876Ry5CGfZGz6anJlSQA4UFuLEcCx7zoMhkbDKM9n7Ul1BmCU11Tq4wRmbZ4RrYZdbQnS9oibDoklT6oJexMs5sWN8BJuzEk63zPGCMUmnr1G3wLuNNXi6N8Hbwth+lY29sVm9Gzps+UiSmCsJqsWJIwgBsxbO97aRY0Mp0lqsyZ0jAZvYLfyEaW7okQ/RrVATpqHtOgIvxKk3HjY38jHRLxRbR3Vp5kzpQXlTL4i0tgufOxBAPeLRDraykUFaisecNCgK2PcwkoCfBjaMoXhqmVLtO0VG4dAWqZk5BaSuNVPA3OQHgufqiJ6RquW89Ajq2GXZsJBscRyNuPdF2d+qVAElSphAyAARR5C9/ZHn+d5h7FFMI+k35SzGb3NzdsvtXdF3Q0NK0xain6PJWUmVhsb2PWw/OFh35+EW0Jv8AnWaO1RTB+835yhGcr0gSL2eVNU/um3tB9karFguJDjIn7I2VVS6mZNmzUmLNWxtiBBB6tlNxhALDXjGzfcf9DO/c/wDIsZ0e9VHM0nKp5PdPawA9sbd4aRp9LMSXYlwMOeRswOvlDpbjUcxZ2rKXdXaKyKCWSCzM7hEXtO2I5Ae88BG3cnbM2paoaYcgUKqNFBxZDjwGsTd3t31ppfWOOZhILcFBzKoOC3zJ1PHgAp+j+ZNtOSSOs/R/GEXWWBjuSPnNmLLx45AxmnKLimVk7GqoqqepmPSz5RLoeRYC4uCJijqEjnh5ZxSztj1dAxmUjGZK1aWcz5qO19JbHyhspKWXTyzY2GbO7kXYnVnY8TzisO9kkz5cmWHcuwGICygHiL5sO8ZW0JipRX+TzEm+BL3c3mk1YsOpMAzlk5+Kn5w/sgRdwpbxbrCaempz0c8G+RsGPl2W/a9fMZbsb0mY3wepGCeptmLYj4cG7tDqOUNSadS+YnG80NcEEEaEBBBBAAQQQQAEEEEABC5vdvGKZRLl9ae/ZGtr5XI455AcTE/eLbKUskzGzbRF/Wb+nEnlC9ulshmY1tSbzH6y4vmi3aPLLQcF9mcm292P/hcVxZt3d2EKdWqapgZxBZmY36Mcc+Lcz5DvlSamn2ghRhNAXMoSyXBPVbI9ZctOB1GkUW8G8x6eUTKLUwOJQwI6W2ji+RCnNQe48RZz2fXy56CZLbEp9h5EcD3Qobr7K09xyvVijWbhWOKnnFWGgfh4OuY9URN2dvTJFRMlVONmYgE2LNjUWAsLlgRxF+B43joULG2NpU9E7zCOlqpnDK4GijLsJYAc2tx1ClBQ7SyGpN5MYJlUqp0kw9GtrnGQLeOZF/OFas3xaY3R0UpprfrEG3jh1t3sRGmk3fqKxhNrXZU1WUMjbw+YPWx42huoqKXKXBKRUXkB7zqT3mKucui9RZLqKY3Xq6nOsqCB/trn7BZAfANFvRbo0cv/ALWM85hLezs+yL2CKWFFCcmapFOiCyKqjkoA90bbwQRZIXjCbKVhZgGHIgH3xnBABTVm61HM1kqp5pdPYuXrEUr7oT5BxUdSy/sNlfxIGE+aw5wRDw4vgUpMTJO9k+Qwl10krfR1GvlfC37p8ouaVENOP8PeUoFyBa6kng3zlPtHIxbVEhHUq6hlOoYAj1GFHaG6s2Q3TUDlW4yydRyBOTD9lvXEtSj1XqPJ9CdK2RNmKk2YxeepuZc4Do78QqgWHdMFzxz0ii2Y5n7XLspXAWupINiiYLXGXai62NvElUOhm4pE8cASt2H6t+P7DX8840bv7DmU1Y7TCXWYjYZltSWDNj/VawJvoc8+EQ0nW7oPS7G6KLejd1alcS2Wco6r6X7m7uR1HrB92ttbHRz5tM9yl1xAHgRiKk62Uk3GWUUu53whpJnLPeaQ5DSXJIIABsGJurkG4OmgPOLlJN7tWJJrMsd0d4mdjTVN1npkL/Otz/aAz7xnzhshP3l2SKqUlTTk9KoDIRkWGoHc44d+XhZbo7fFVK62U1MnHPkw7j7DeCLae6/IUlxRfQQQRoQEEEEABHjsACSbAZkngI9hR9IG02CJTS85k82IGuG9rfvHLwDRMpbqsaVuispVO0qwzWH/AE0nJQfnch+9bEe4AQw7y0syfJZJLAlWGNLjrgWJQn5twR46HIwU1OKKlVJa43GQA/7k05+rjfgq90Keyd6J9K7SqmWxBYs1xZwWNyRwZSf/AKPCMrUVUuOppm9OA9bT2dLnyzLmLdTpzU8CDwI/vKEWj2XWUdWJUhgwmC4JHVKDUuoORW/DmLHO0PFJtaRMl9IkxStwO8EmwBGoJJAtxiu3o2ulIhdQDPmDCl89OJ/ZW97cSe8mLxFF9q9BRb0I28O32pwsiUTNqWyvYGxPHCMrm+S8Ba/flu1uwJR6aeekqGzuTfCTyPFv2vVzK5Mql2bL+ETxjq5oLWe/xanibZlicsu8ZWN4uzPSxdrTUS3diQ+slh67Q4QlPtNN10uv5L3HXZOpR4TFdsfbkipF5T52uUOTDy4jvFxFb6QJM1qNujNsJBfvWx9YBIYjkItyVWjJLOiXV700cvIzlJ/YBf2qCPbFZO9INEv+4fAKPxOI4NUzHJIckkGxBPHw0jTaPQj8Pk1bn8l/J0rAR3c+kuj5P65X/OPP/kyj5P65X/OOEkxuoJWOYq8zn4DM+yCWwKMXJzyXRD/AidwPpMo+T+uV/wA4B6S6Pk/rlf8AOOLbak4JrcA3WHnr7bxCBhYWwrEgpqevRB+BE79K9IdE3+4PJD7nMWNLvbRvl0oU/thl9pFvbHzhaM5Uxl7JI8CR7ob+HS4T+a/kTwEfUyOGAIIIOhBuD4GMoSvRZInLTM0w3ViMI/aF8ZHnYeKmGjae1JNOuKa4XkNSfBRmY89SytnM406K/eXdtKkYl6k4dl+dtA1uHfqPZFdsHbRctRVq/GWwXb54I0PeRofneOtDtj0qqrESUXL9a7H1KQAe65jKj2pL2umGypVICZbC4DWzKm5JB46nmOIMThJdtJ/LJmm7Ksxx2XJSSXpiAFZmaWDoyNmyjvUkgjlhPGFncud0FbOpgcSMWA8UJsf4b38ostgVyVspqarS82X2g2RNssQ4hwcjbn32jds/ZVDRTHczCHVf+6wyVv1QAL3sRfM5ERGu61ohaWmWewtmGmlsHmFyWLEnJVuSbKCeqOJ74XN4qdqOoStkDqObTVGhvr5NrfgwB4xjtnfu90pkuTljYfhTU+fqi03bVp1IaapRlZUw2YEEyz2GF+ItbuKjnA3GXZjwCms2M1JUrMRZiG6sAQe4xuhJ3Gq2kzZtDNOakmX38SB3EEOB3tDtGkJbyszkqYQQQRQjwm2ZhD3aHwutnVbdhDhl39S+pcyObxe79bQ6Gkexs0z4sfvdr7oaI2yJfwPZ+MjrCWZjA8WYXAP3V8oylnKuWZcckWkra8lpzSA/xq6oQQdL5XFjlyjLaezJNQuCagYcDxXvB1EUG3K5KCTZLNUzMy5AJJPadu6+g00GgMUVBsWrkvJq3brPNQMCTjIdgOtlxva18rjyHicGr59BqPEtdi7ty6afOnu15ckdRmGfZux78INgRqSeIjDdynatqWrJo6iG0pTzGn8Ovex7o3791bOZVHK7c1gW8L9W/de5P0IZ9n0ayZaSk7KCw7+ZPeTc+cKMFvUtF7jbdWcW9Jk2ZPq3CgsFYr4YOr78R84TWpSvbKr3XBPkAffaGne2WDUTry5kw9JMyBIXttrbjFH0bDs0oHiGb3mPT2THccNL9lx6y/1OqGSRp2dtCbKOKWSFU8zke4jMN4Q4yfSfUdGUcYrqQSyqTYi2txfzBhPaknzGAZSOVxYAeHCJibLwnCqY24u+SDwX50VjvZm7nW9/xfu8l9eQSUXqVk3FOmMyqTc6DO3iY9aQsvtkFv1AfxEaeAzi3myX7NnfnqiDwVBdowFIRoxXulySv3jn7Ya2tUksl0v3q/mk+o7KlJkyW2IHC3LTLvXl4+UMey60zVuRYg2PLyiknUB+bLmk82AHsH5nyiSrTklhJctwdWa3E8vdfuidshh48Fu1vc7SpffAHmW1fVdGha17cPHn3Qsz58ya1ybngo/9R/ZiwkPOwGXMR2UiwNsxy8ffESTQNo8uZ4rb2g/1ETseFh4ClvVvc7Ty+fzBZGtZavkCEfiDkD4H5p7jlytGDSXlsCykWIOehseekWwozbtOe6ZKLf8A2PIxnKksMgHQH5yYivnLcZeUa/1iVpZrk796XyqTCy+pvSXOlyVlSwFCiwOFb+ssR54YVdq7YnzyXdiQdTcnyZjn5ZCJM3ZtzZ0AvpMljL95OHiIhtQT5bdUE966Ed4/IxGB/Sp3Gr4W8vL7voKKitCKlNi7BB7iQp9uR8jDBuc82nqUcqQoYEnhkc9OalhFaEc9qmU+AK+6JezpQB/RTJZseLFTlxvBteO3hSX7P2l/qOWaOt76bOaU61sjJ5ZHSd40BPdbqnuI5Ru25RJtCnkzpdwcS6C5CsQswW4ldf3TzhnmSwylWFwwsQeIIzhO3Uc0tXNo3PVY4pZPHK/tTXvQx5kopOno/c408uqLH/A5NGqzpKkmUbzCc2aWRZ/MDrAADs24xY7a2vLp0V2Zc2UAXzKlgGK87DrcsoWt49vVkqYaZFBZs0cLiZlN7WW1rjNTkdL5RE2RuNNmWapcoLAYQcTWGQF8wot4+Aid5p7sEOuMmWG/NO0p5NbK7SMA1uI1W/cc1P0hDnSVCzEWYuauoYeBF4qX2PelamZsQwlUY6gfMxcLqbfwiK70cVxanaS3akva3JWuR97EPKLWU/H3JecfAbYIII0IEffb4+spabhfEw7ic/MKreuGfalEJ0mZKJsHUi/LkbdxhXoPjdrzn1EpSB3EBU/Novdsbw09MyrNY4mF7KLkDmeQ/oYyi12mzR3kkL2yt0Ohcz6qYrrLGIBcTdnQtcXNrdkA8PA3VBtBKxw0v9DJa5Y5F5lsurqFUG9za5tbQxY1O0pUuV0zOBLIBDc7i4txJPIRTVO1AdnzalUEszA9rAA5sZaFrataxh1GOS8QtvUr91R8JrZ9Wc1U4ZfnkLeCD78OkUG41J0dHL5zCXPmbD7oWL+KwlUfHMU3mcG3yrTKq5y4b3mzPnEfPPKKP/G/2PvtF96TaNvhszCpPWJNgTqFb84UvgU3/bf+E/0j0NlwNmlhJz1z4vm+p2QScUWUra5YgYACTYXd9T4CMqjahRipQXGtnf8ApECmpJgdSUcAMD2W4G/KJNXSl5jPaZY52wNfTwtrDlg7MsSqyrm9fmOkSZ+0GVVYquFtCHme3q5e+MkrmL4AExfWPryvh1iHTBxLZGlObEMnVOTf04+vnEeRQuTd1mAa5K1z52y8YlbPg1K+Gjt58sr8n1CkWL7RYYrqBhNs3mZnu6uf98xGkbaP+399o9qEaanXRxMGhCPYjkcvbENJM8KVCPZtRg187XisLAwHHtJX/wBnXlnn9oEkSxto/wC399o2U+1GckLL0BJ67aDwF/VECVJnqCFRwGFj1L3HmIypKeYpJwzFNuqQpOd+ItpaLns+zpOq6dp+uf7jpEx9r2AOFSDfR3ytbUWvxjdOrWVlUqt2Fx8Y+h4k4e6IdfLeYF+LbHnicIwB5ZWufVBtSSzspVHyULmjDS/d3xjHBwW4qqu7zflx/YVIl/Dzgx2TDe18c3XwwXjTN2wVJBQG3J2t7o19C3QdHhfFixdhvVe2sQfgU3/bf+E/0i8LZ9nbe9z5vThxBJE//G/2PvtErZ20TNcJgtcHPET7DFN8Cm/7b/wn+kXO6NE/wqWGVgCyjMEZl1EG04GzLCk461zf7g0qPoswnb/SDLMirTtS3APhfEt+69x+9DiYrt4qTpaacmpKEj6S9ZfaBHn4kbi0cMXTPXmyiZM+9sQwo2VrTAGAJ4XKi3fYcYwrdv0srtzkuOAOI+pbmF7Y/wD1OyXl9pkV1A7166D8IjzZ+4EuwM2azcbIAo8Lm5PsjPfk+6tSqXEtNkbzS6ipMuXiwCXcFgBdg2dhroePKK7Zn/T7XmS9FnqSPEjHf1hx5xdUm7VPKZHlLgZDfFdiSCCCDc6EHyNopN8viqyjn/tYWPcrA+52hSUlG5cGNU3SHqCCCNjIRtxRin1sznMy82cn8olnd+RVTp8yaSxx4FCtbCEUDQcS1znlEX0aZypx5zB+H/7iDV7lTpzvO6RFaY7sFYNcAsSLnna3COdXuLKzZ9550Y7N3ZnVD2mzG+DyGaWnNgrFThGgzGbHw4ZTt+Hly6CUkmwlsy4bX7OEsNc9bHOKat3ar5Ep2Ey6KpLBJrjK1zkQL5Xyi33+lWSkl8MVvUFH5xOkHlQ+KG6hkdHLlp+oir6gBG+AwR1mJx30vK0upxqSuMITbLgV/wDQQgJXTCReY4Fxc3OQjq/pipg8pJikGwZTbgVN/wAnHkY49Ho7DCEsNppWny55nbhZxGucFAF3K3PVJdjiFr8CI1MUAv0v3n/5xI9H1JLcVpdEYpSuyFlBwsNCtxkwvqI6dVbLkNNZGkymX4U4wlFIsKQMBa2mLPxzjzsSCwZ/huTdeHHxsiUt10ck2y5RLq7Kb5WYnELf3/ZiR1QgJc2IFnLtmT3Aj+/CFqoFne36ze8w0ejCmSZXoHRXGFzZlBFwhINjxBF47J7Go4Ce9pnprdffHwNJKlZpOH/d+8//ADjGvYCUWV2GQwsHPWPheOo0dHKKSry0N5dBe6rniZsV8uPHnHHN5pSrVz1VQqiYwAUAADkAMgI59kwljTWbyz4c/L6kwe8yw2Q+KXiZ2JucV3Iwjh/ffGxShF+l+8//ADhdpxd0+kvvEd7pqCSs5VWVLVRVIAoRQLfAybWAta+cVteCsLEu3nyrL78gm905XJwkGzlrHrEOww5d5MQ9jzC+K7sxBsAWI6vP++UWHpDpkUURVFUtSS2YhQMR5m2p7zCe2kbbPsaxcFy3u900p/XpRUVaGfEhv8bxPzn/AOcbKfCbgPiOVwGYWB49ox0ago5SypeGWgvJoCbKozNScR01PHnCl6UKZBJkMEUMaiqBIUAkCc1gTbQRw4cViyULefhz8vczUrdCTVVjh2CzGKgmxuYafRmHm1kvExYBwRc37IZvyEJMdN9DlMA7zWIAVGNzlYmw/CrmPU23DhDBpJXkrrz+heJlFnXoIII844hN9HvUeqk8EmC3rZT+ERZ0O2KhgwFM8zDMdcYeWoYK5AsGI5WyGoit3Yy2jWrzJP37/wDtDBtjaUulkl2A1OFRliY3Nh4m5J8TGEMo61Vly1KHebeibJllDI6OY6HCelQleGKy6W4Z6jujz0kpelltymD2o35gRF3V2S9VNNZU5i90U6EjQ2/UXQDiR3Z2vpCW9Ge5099vziXcoSb8h5KSRM/zCI9jmX+JN3wRH44/wx09Gn6KcOUwfhH9Iv8AZu1hOmTFWXMCymZGdsIBdTYgAEk87/1hf3D6s6sl/qzB7GcH3CN1dtajlGfT1KlrzSxXCTcMFcG+l7nnfKNISqCzFJXJlnvH05lOaaagKKSyFVbFlzN7G18iCDFJv9MutJM4Y7+sKfyiv2VvRTU0gy5UlyxxXY4RiNzhLEEk5W4RI3oUvsumfiol3/8A5lT960TKalF0NKmh5acuPBcYjnbjbPPuGRz7ortv1nRy7C13OHPQX1xZggYQ5vcdmIFZPDTKabe+NAQLg5MAxOHIgdUZklBqRcC+zaBDVcjM4cJI7zdbYSATezG6m2QvcKHv0mDZA3m2L/8A58wEl2DdKxIUEk5OTh44SeJ7srAcEmIVJU6gkeqPpLaVZaaJTr8VNQqSbDM5Wve5ut+qFvcDnlwLerZ7Sah1bW5B8VNj7gfOOzYJ7uK4816r+H6HVs8tYl76NtK/7HM/KOpzPlDfa3/khHLPRtpX/Y5n5R1OZ8ob7W/8kI5dt/US8vYMXvHz5U9t/pN7zDb6J/8AUE+hM/A0KVT23+k3vMNvon/1BPoTPwNHrY/6byX0N591nS6DsSvq9n/iaOMb1/Lan61vfHZ6DsSvq9n/AImjjG9fy2p+tb3x5/wz8x+H1Rlhasrqbtp9JfeI+g5fyhftafyRj58pu2n0l94j6Dl/KF+1p/JGL+J9+IYxyz0kaUH2OX+cJTaQ6+kjSg+xy/zhKbSOz4d+nj5+7NYaHeKT9FL+p2f/ADJhQ9Kfyen+01f/AJmhvpP0Uv6nZ/8AMmFD0p/J6f7TV/8AmaPG2T86P3xMId775HN47h6PNhg0DhsukIW9gckGuY/XLaZ8iDHG9k05eaoAvne3hp6zYecfQGypplNJpUFxLT4wixs1uOYK3bEdDkFt2svQ+ITucYcs/nkvqPaJZUb9gVbHHLc3ZG7WXWvnfIkFiwe4GQtoBaLRp6hgpIDHQHjrpzORy7opWyrxa+cs3A7sNrkgWXrHQm5XK2FwSncPWEg6JzAuDy1xDqqerh4Bs1AjhORMrN2M9o1p5Ej79vyjVtzYNZU1GN1RpSNZE6TDdL8wpsWyJ48OAjZuB15lXO4PMFj4l2P4hELaVbtCrYtTLMWQCQhVgmID52IkE35DIaa3jmycM/Q3/wAhjnPXiWVlyadbLZQJjG2WVh0YHhmIrd65l9mSyb5iTrroDn3xD3Z25Uy5601Vj6+Slx1geHW+cpOXHO2cTfSXNtTIOc0eoK352huVwbElUkhD+At/YgjpH+XO6CM/wSvxCu2V8VtaoThMUsO8nC/5tFlVbuU8+pmPNGIlUsoYiwsRchSDmVI/diu3v+Ir6Wo0Vuqx8DZj/C/si62zsgzpslw8yXhxK7S2wnCRcZ8RiAyz7Xq1itVV0yG9Geyt2qNdJEs/SGL8V40ba2SBQzZKZhVZkHKzGYFHh2Yx2kHpZZmGsmBRoJiS5lzwAsFYnziPujt6oqi3SSkEtRbGtxdssrEm+WttMucVcb3aqwz1Ne76mp2eiA5ocB7NuqerfEjaLhOnsMYSa7E8t3wF5XVmG5GVk6xckHozNYELh+boCCIjbrL0FTU0TXwtcpnYkW4HmUIP7seS9kAl1lq2OXcDJVZW1UW6RVxHCjYeyVsTa4BvBpxz1RE45lvvE15snDfFc6ZW6ranqm2YB662xrpiDBI9MOxbMJ6jJhn9JRY+tbH90w5001Bepm4sUpQhSysQwya5I/ScTYjqhYmbbolrKQhcywxy75WYaA8uKnlcxabi1NcPv1HhPde8ch9G2lf9jmflHU5nyhvtb/yQjmu49KZT7RQgj/o5lr8svaNPKOlTPlDfa3/khC2qanjOS0dexti94+fKntv9JveYbfRP/qCfQmfgaFKp7b/Sb3mG30T/AOoJ9CZ+Bo9jH/TeS+h0T7rOl0HYlfV7P/E0cY3r+W1P1re+Oz0HYlfV7P8AxNHGN6/ltT9a3vjz/hn5j8PqjLC1ZXU3bT6S+8R9By/lC/a0/kjHz5TdtPpL7xH0HL+UL9rT+SMX8T78QxjlnpI0oPscv84Sm0h19JGlB9jl/nCU2kdnw79PHz92aw0O8Un6KX9Ts/8AmTCh6U/k9P8Aaav/AMzQ30n6KX9Ts/8AmTCr6S5JeVTKNTVVfl8c1z6o8XZWo4sW/vMwh3vvkQvRNsbpagTGHVTr/wAJ6vrfPwSOlUBIrJmK+nVvyxNkO1bP9oWxqLZhVw3G2SKWkBYYS4xtfgoHVB8Fz8WMZTqqVMtVLiXozhIZQuIWOpHWvnZc+0ALCNZSeJJ4j4/a9DHFlvSs011aqz2mWU2GBc7knEofA1wZbYGW+WqZkAXOwY6ejnTZjAuyFiVtYuwsD+jVu0QLG5y5kxVT9mkKHnK/SOTiLWZrsTYWVyM8KhQAMTDPCTHu9+UqmopQIZyMmtcC9lvbIAsb5ZDB3RGK1GF8SYRtm7YFOZWypzDJnlzX+6VHsUHzhjodoU7YJcl1YYLqFINkWwztpqBY/lGb7PX4OZAJCmWZdxqBhw+u0U+7G7fwWdNOLGrIoVrAHVsQtc6WXPv7ozScWki207Jm8VMr/B/1xUSyh45HE33FJ8hyik34+MqaORze7DuZlHuDReUmzZwqDNmzlmLhIRcGHBcjSzEaCxJz8IpKX4/bDNqtOpHmBht/G7eqFPNeLCPsPMEEEamYt+kCg6WkYgZyiH8hk3lhJPlGzZFW1RRKyNaYUtf/APYuWfcSL25GL6YgYFSLgixHMHWEbc9zTVU+ic5XxS78bD3lLH90xm8p3zyLWcfAqqOmqNpzsc04JSZGwsF5qoPzzxJ048BHRKSmSWipLUKqiwA/vXviJLmSacYC4QEvMGIgDNizWJyyLaciIW9t79qt1plxnTGwOH91dW87ecJbuGrk8xu5aGW+koo0muk2JQgMRoRfq37syp+kIlvUBMNTJGKW6FrBH6ow3uWGJQSyqjZCwA5GNG6qznlPIq5bhZuJkLC2LFm4t803OIXA1NtIibuzPg856CoAZSbyiwBBJ0yOVm1+kCNTCjKnfB+4SjarkWG06dRMBBYynYrcvMNpn6O92BIJKhRY52so6xjKROmU2En9AQM7ABRc3NsRISzYtLgKtzrbZVbEdAVlqJks2BltgFxiJYABVVUIZxq3ayAjxx1XkzpZLNicMwQ4gOjQWyYYsLYTlc4bhethHReVGNvQpt5qYU8ybPCno6qRMln9iawvn4lfXii5mfKG+1v/ACQjZsmlWooujmXIYWJvc4rA3zGRDc7nK7dYsBUbKmOk4U843nLOdr/rp8FZFYHj2Rfx53jnlHdl4m0XvI4fU9t/pN7zDb6J/wDUE+hM/A0KVT23+k3vMNvon/1BPoTPwNHv4/6byX0OyfdZ0ug7Er6vZ/4mjjG9fy2p+tb3x2eg7Er6vZ/4mjjG9fy2p+tb3x5/wz8x+H1Rlhasrqbtp9JfeI+g5fyhftafyRj58pu2n0l94j6Dl/KF+1p/JGL+J9+IYxyz0kaUH2OX+cJTaQ6+kjSg+xy/zhKbSOz4d+nj5+7NYaHeKT9FL+p2f/MmNEikFXUiWw+LpZtQ8wnQl57kL5gA+GKNM6qKypMuWCZ02mo+iAHzkmu9zwsLD18rwyydnrS0jJfESCZjXALM3aN2y8A2RsAxAJMfPwjvP75nJJ0rNNRVTah2SWG6NSQ3ZFzhIK5sM7thOoDJwztCpKdcZH/alqGmFS63t8YoFlxDCLMFuCBa1wY2bPJEhESWWnTBjxCxIZGQ4nLBCc2LdchieJxYokSdjzGurDo5RZrgMuJgVsTfCQcRLkiym7nPhHVeVGFuqPWvNm9bqypOLNlmENhYhgXuFsAivcknEf2Ter3XQ1VZMqyLS5fUlDllYepcyObx7vVPChKGmVekm2D4VVcuAOEAC4zPJRyMM2zdlpJkCQL2wkMRcEk9o3GYJJ8suUYvtSrgvc1S3V1YsSt9pa1M7EpMskKrLnYLcXtxBJJuM7Eaw1UtZJqZZ6OYGUgglWIIuPJlPqMado7BppyhXlLkLKVGEgcLEcO7SE+r3MMufKWXNJWYxU6q4QC75jIi2V8s2UWzhf3I65ofZfQY9i1kyXRtOnzDMC42Qm1zLHYuRqWte/7QiL6N6Q9FMnv2pznPmFJufNy3qEaN/KklZVHKHWmleqOCg2QeGLP9yG7Z1GsmUkpdEUL424+J1gSuVcvcG8vEkwQQRqZhCbv/AEDKZdZKyeUQG8L9UnuBNj3N3Q5RhPkq6srAFWBBB4g5ERM47yocXTsW9pyE2hRYk7RGNO5xqpPjdT43jZu/u5IkKrqpaYQDjcdYXHAHse/mYo9iTWoKtqWafiphvLY8zkp8+ye8DhF9tyZVK6LLZVlzWCFyt2lE5ZZ2OI5AkZMe8WiLT7TWehbvRaGnefedKZSqdeby4LfQufIkLqbcBnGvb+xzWU8uYtlnhFdSMtQCVvyvoeB84qt/KGXJpZSIMjNuSTcs2BrszaljzhuozhkIQL2lLlzsoygzlJxkGiTQtbK281RJMt2wVEkgsCVUNgN7ti5MAGAI9RtEtcFQmMlRNQ3xCxKspFjZAb2fJUucaj51zEbbWyRUqlZRtabYMCMsdvc40z10MRtj7R+EOLES6pT1kmNNs+G+gLEZXPUw3XOxEOE67MvJ8yZxvNFzQ1zypRQoS8oDCDZMaliFtjKgZBRmbgsL98Pary6oBpTdHUy7mWTcEqWwgMCAcLhltcW6+pF4jSulmFRNlgTEw3KYlYsCAHZrG4vbtAhuRBF9nTS2Ilu4ExbzFdGF7gM7MBdsxgS+IPa9uspBO04ZUyM4nEttUDyZrBwR1jqLWN8we8Qxeif/AFBPoTPwNDvt7d74WGlOFFSi5Wvaaq5YsTAdYZC9tTY3BVoVPR1s55O01VwRZZgzFtEbIjgRyjr/AKpTwHhy1Xrn780dixFODH+g7Er6vZ/4mjjG9fy2p+tb3x2eg7Er6vZ/4mjjG9fy2p+tb3xn8M/Mfh9UGFqyupu2n0l94j6Dl/KF+1p/JGPnym7afSX3iPoOX8oX7Wn8kYv4n34hjHLPSRpQfY5f5wo0lI01sK8dTyEOu/tK0z4Aqj/8OXc8tYY92d2xRqjst6h85ctr5ZZu1gSCpI4HCCMixAgwdq/C2aMY97PyzebG8RQhZdbCkimUTJ5LVJTBLl8VVVUhAACcRDKTYE9b6RNzO2uzSj0aHG5ZZYBUm2AlWIBNh2SQQCA4Fr5GqmFJRKF1adMHWZmFrDGvEAYUeWgvhxC+WIm58ms8t8YlrMdiCcYZsRAFsAzC2FslJPG7E3PJCGVI47cmSpNPLp0M1yC9gMZBDdUBeqsxeq6pbCvz8zncmNNXvAaeS0x2Vps03RFKFbgBSeqSQqgC/WNz64ibSrDTqr1LBp+FcMtHmA3w4cRKsLHUFiGJzAIGkjd3YUyZM+F1mbnNEb5oGhIOluC8NTnpnOTvdjr7DjGs3oZbt7N+Do9XU3M6ZwtdhiOQA/XY2FuGQyzg2xSbUmgsjpLHCUjkN5vaxbzAjft/aqy62lSYbSwGck6BmDIpPhn4Yr8IZoSimnFPQtt6iJult+eZxpahmuwYKzDrowBNjcZ5A63ztDFRbPMhps+fPM3q2DMAMCDMiwyzNtAL2EaJ2z1faKTVGcqVdz+011QHvwlj4Be6Kze+teompQyNWIMw8Bxse4DrHyHdErsxzzrQeryPdzpDVVVNrZgyBKyweGVvurl3ljDzEbZtCkmUkpOygsO/mT3k3PnEmLhHdREnbCCCCLJCCCCACk3r2EKuThFhMW5lk8+IP7J/oeEVm5+3TMBp59xPl5dbVgP/AGHHnrzs3Qq737utMIqKe61CWOWWMDT94cOYyPC2ck095Fxd5Mr/AEnfoZX1h/CYsacTKtFUYpdNhAJzDzstBxSX36twsI1bI2pK2hJaROAEy1nTTT5yX0IPDge7WftTbApUVWDPMKhUspCu+lsWYXPOxN7aXhZNuV5MeenEFm09MxlypbYmAYy5SlrDTER2Vvpc2JsNbRW7U2VT112lN0dSlr3DKwI0xobMO5h7dIu9kbPMpDiOKa5xTX/Wbu/ZAyA4ART79zFlyknKcM9XAlsNbfOB5pbUHLTnDkuznpyBa5FfTbwPIYSdoyr27M0qGy56dYftLnzF4Z6uRLqpWThkOhDNh88DKbjxFowpejq6aW02WpExQSp4HjY6jPQ6xQVG6c+QxmUM4rzlsdfPst4MPOBOUVzXqDSfQ3T5bynl41ZhLIN1xFsOIZtKRmGAYbhuJC3AwkndWUaVJSfIdZdQASkwWKPZjLIJ+cvC+tnXXSK5t6pifF19KRn2gBa/MBuqT3hozNRSzbmRUiWxxCzMynrLni6W4dsQUjCU7I6wtm9+EsiN2Uc0atn1ZV1kTVMuappECk9oS5hBZToRYg+vlHIt6/ltT9a3vjs+0pLTFtOTK7MsxOt0QIv0hIPUImAnCHYYTa5wiOdby7qObz0YtjuSWDAk8bhgDw7YupGeV46dixFg4lz0qr8+Jvg4kbzEym7afSX3iO6V+0hKnWVTMmioR1lLqw+CBb6ZC7DPuPIxzTdzdF5hxvcKvWyDNpnkqjE5y0GXMx0nZNKUU9ChdnXrzXJUTLtdwJlibqgwgdW5xE2sDFbbixxprceS4/t90PGxI3Rv2TsgU4WdVHpJ0uVZFFrSklrf+IXGfNxbW8Z9K02c7yx2xYNdgG6ouZSsVSaerre1sJzwkRomzpCktU1Kk3J6MEm13LnqSmxK3ZAJdx1Rpa0a/wDNoJKUVMzsdWYHPkWC9ZvFiI5FKEFRz1KebGTZlAlMjEtYZsxJYDPUnE7WPfcDgAIX9o7zhphlUEoPNbWYFHnbn9Jur4xim7dXVENWziq6iWtsvIdRT39Yw07N2bKkLhlIFHHmfEnMwrnLTJepSUYlJu/usJbdNUN0s8m9zmFPn2m7+HDnEzeGgqJq/FuuFSG6G36WxuVd76HS1rc78KPaG1tpy6hpSqkzVksmqX1HWvloRnb2xgd4tqL2qS/hJm+8NaI3oJbtMqndk3b+yl2hKlzpJCutxZsuPWRv1WU/nzvEXYmydqIBLM4SpYyzwTCB+yLH1XAjTsjatY1SxSlw9IPjFYOiXHzySOqbZG175ZXhk25txaSUGmFWmEdVVyxHicySFHP84FuvtvL0DNZELbu00oZOCXdp0y5GLrMWOrvzPLnYAZDLfuXsAyEM2bnPm5tfMqCb2vzJzPf4RB3U2HMmTPhtXm7Zy1PDkbcLDsjhrro5xUVvPefkTJ1kggggjUgIIIIACCCCAAggggAVN6N1zMb4RTHBULnkbYyO/g3fodDzjVsTeGXUg09UoWb2SrCwc9wOj93q7nCKLeTdiVVC/YmgZTAPYw+cPaOBjNxadx+RaleTJtXUdEl8DuBrhGIgW1sTdvK5zjniiZtSr4rKX7ku/qxt/eSxa023amiYSq1WdNFmjM28fnjuNmHflDLsyXIdmqJDA9ILPhtZiNCwtcOLnkc875Wl/wByl80UuyT5MpUUKosqgAAcAMgIzghfodk1CVhnTJvSoZbKL5FblSBh0tlqNeMbN1VIhF86BgQQCDqCLj1GFap2Xsqa2G8tHJwgI+A3OgwaX/dhrhDoP+o2u76rKJ+4Ag+8bxGJWSrUcSW24SKbyaibLPgD+ErB/lSsHZr5nrmD2YzEjfXacyS0gXdZLN8ayZMQCOqG1XK5ysTbXKI+1NohRJegmvMdnsZWN5gZbG+JXJKWNs8u1nGbWGm1WhScjwbq1mhr5gHIGZ7sYj0biYv01TNmeX/Jmiw31221NJHR26SYSFJzwgC5NuJ0HnEKrWlLSgK5pc1CMTCaTiPENc4Qb+Qva3CBxgnVeoJyJlPujQyRiZcQXVprZDxGS+sRY7FrqearCnw4EbD1Vwi9gbgcs9e4xLqKaXMAExEcA3AZQw8r90JO5x+D10+mOjXw9+HNfWhJi3UJJJZMWqY8zZgVSx0UEnwAuYwpKpJqB5bBlOhH95Hugq5OOW6XtjVlvyuCL+2IexdiSaVSJQNzbEzG5a3PgPICNM76E5UZ7X2eZqgocM2WcUp+TcjzVhkRxEadg7YNQuLonSwsxNsOIZEIb3Ya52tlFhVTUVGMwqqW6xY2FvOE+s3lmz2+D7PlnIW6S1rLp1QclXvPkNIiUlF36cxpWi43k3ml0wwjrzjog4X0LW0HdqfbEDd7dqZMmfCq3rTDmss8OWIcLcF4cc9J27e6aU56SaelnnPEbkKTrhvmT+0c/DOGWEouTuXyBtLJBBBBGhAQQQQAEEEEABBBBAAQQQQAEEEEAGqqpkmKUmKGU6hhcQnV25sySxm0M0o36hOvcGOo7mv4w7QRMoKWo1JoRqbfGZJYS62QyN+so178JyI71J8IZtn7UkzxeVMV+4HMeKnMeYidU0yTFKzFV1OoYAj1GFjaG4VO5xSmeS3CxxAHwOfqIie3HqVcX0L2taaF+KVGbk7FR7Fa/hl4ws7lbKm0zzRPRg8y2Fh1lIGInrLexJPzrXyjX/hm1qf9HNWeo4MQT9/MeTQf5prZX6eiY8yodR67MPbEuStOVqiksqRv2q7TK5ZFQcNMVui6LNYAZM3E3v1b/NHPOt27sgUc+S9IzLMmPbork3HvwcDe+sSzv5SuMM2TMtxBCMPMFh7o2Ue9ezpecuX0ZOuGUq/hiW4S4+Y+0uAekigZ5KTFBPRMcVuCsBn4AgeuI28cyXM2ZIZcN/iwgFu1azKAOOuXdFk2/NHzmH9z+pitG+VBLYtLpyGPzgkpSfMG8OThbd6iSllkMu7lO8ulkpM7apmDw5DyFh5RS7R2FPm1oqJWGUEw5vmWK3FwqnslbDMg+Eaf83VUz9BROeRONh52UAeuD4Jtif2nWQp4AgHyw4m+8IblFpJWwpp2M06tSSgM+bLB59kHwUsT7TC5W764m6OklNNc6Eg28Qo6xHjhjdRbgygcU+Y85uOZUHxNyx/ihooqGVJXDKRUHJQBfx5nviu2+nqyeyuonU+6tTVMJldNIGolqRl6uqvlcnnDhQUEqSmCUgReQ495OpPeYkwQ4wUROTYQQQRZIQQQQAEEEEABBBBAAQQQQAEEEEABBBBAAQQQQAEEEEABBBBABTbxdmOcbS7X990ewRz4xrhmui7X98xHQt2YIIWFqPEGGCCCOkxCCCCAAggggAIIIIACCCCAAggggAIIIIAP/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99722" name="AutoShape 42" descr="data:image/jpeg;base64,/9j/4AAQSkZJRgABAQAAAQABAAD/2wCEAAkGBxITEhUUExQVFhUWFxwaGBgYGRgcIRwbHxwfHx0iHRocHCggHhsmHR0dIjQiJykrLi4uGiA0ODMsNygtLisBCgoKDg0OGxAQGzAkICQ1OCwvLCwsLCwuLCwvLSwsLDQsLywsLCw0LCwsLCwsLCwsLCwsNCwsLCwsLCwsLCwsLP/AABEIAOEA4QMBIgACEQEDEQH/xAAcAAACAgMBAQAAAAAAAAAAAAAABgQFAgMHAQj/xABLEAACAAQDBAYECggFBAIDAQABAgADBBESITEFBkFREyIyYXGBB5GhsRQjNEJyc3SissEzUmKCkrTR8BUWNVPSJEOzwhfhRGOTJf/EABoBAAMBAQEBAAAAAAAAAAAAAAABAgMEBQb/xAA1EQACAgADBQYEBQQDAAAAAAAAAQIRAyExBBJBUWEiMnGBobEFkcHwEzM00eEUI0LCYnLx/9oADAMBAAIRAxEAPwDuMEEEABBBBAAQQQQAEEeMwAJJsBmSYUtrb7oG6OlQz5hyBF8N+62b+WXfEyko6jSb0G0m2sUG0t8aSTcdJ0jDhL633uz7Yoxu/W1fWrJxRP8AbW34R1R4nEYvdm7s0sm2GWGYfOfrH25DyAibnLRV4lVFalN/m+sn/JaQ24M12Hr6qg+Zjz4Ftib25ySgeAIBH8Cn8UXUzbeKcZFOomTF7bE2ROGZAJLcMIHmLG2rajV8tDMlvImYRcp0TrkNbHpDc92X5RO7zbfgO+hVDc6ob9JXTD3dc+0zPyj3/wCP5R7U6aT4L+d4sd1t51qrqVwTFF7A3BGlx52y7xrC1v8A3lTk6NnQMlyFdgL4jna8KSw1HeSspb10Wn/x9K4Tpo8l/pAdy5y/o62avkw9qzPyiyraKkdxTqXExkZgUmP1QLC56/fkCDexi32dIaXKlozYmRFUtnmQAL584pYcW9PUneYq/wCGbWlfo6lZg5Mbk/xr/wC0e/5or5HymkxKPnLcethiX3Q4Xiv27tI08rpsOJVIxi9jYkKCvAm5GRt4w3DdVpsFK+BC2bvvSTbBmMo/tiw/iF1t4kQxy5gYAqQQdCDcHzhVlLs+vF8AxnuKPcd47VvEiIEzdappiXop7W16NiBf/wBGPiB4wlKSz1XQHFeA9wQm7O32KN0VbKMpx84A28SuoHeLjwhukTldQyMGU5gggg+BEXGaloQ4tamyCCCKEEEEEABBBBAAQQQQAEEEEABBBBAARV7d27JpUxTD1j2UHabwHAd5yiDvTvOtMOjljHPbRdbX0LAZ+C6mKzYm7DMxqa045hzwtay/S4Zfq9ke7Nybe7HX2LUeLIa09ZtIhpp6Gm1Cj5w7h876Ry5CGfZGz6anJlSQA4UFuLEcCx7zoMhkbDKM9n7Ul1BmCU11Tq4wRmbZ4RrYZdbQnS9oibDoklT6oJexMs5sWN8BJuzEk63zPGCMUmnr1G3wLuNNXi6N8Hbwth+lY29sVm9Gzps+UiSmCsJqsWJIwgBsxbO97aRY0Mp0lqsyZ0jAZvYLfyEaW7okQ/RrVATpqHtOgIvxKk3HjY38jHRLxRbR3Vp5kzpQXlTL4i0tgufOxBAPeLRDraykUFaisecNCgK2PcwkoCfBjaMoXhqmVLtO0VG4dAWqZk5BaSuNVPA3OQHgufqiJ6RquW89Ajq2GXZsJBscRyNuPdF2d+qVAElSphAyAARR5C9/ZHn+d5h7FFMI+k35SzGb3NzdsvtXdF3Q0NK0xain6PJWUmVhsb2PWw/OFh35+EW0Jv8AnWaO1RTB+835yhGcr0gSL2eVNU/um3tB9karFguJDjIn7I2VVS6mZNmzUmLNWxtiBBB6tlNxhALDXjGzfcf9DO/c/wDIsZ0e9VHM0nKp5PdPawA9sbd4aRp9LMSXYlwMOeRswOvlDpbjUcxZ2rKXdXaKyKCWSCzM7hEXtO2I5Ae88BG3cnbM2paoaYcgUKqNFBxZDjwGsTd3t31ppfWOOZhILcFBzKoOC3zJ1PHgAp+j+ZNtOSSOs/R/GEXWWBjuSPnNmLLx45AxmnKLimVk7GqoqqepmPSz5RLoeRYC4uCJijqEjnh5ZxSztj1dAxmUjGZK1aWcz5qO19JbHyhspKWXTyzY2GbO7kXYnVnY8TzisO9kkz5cmWHcuwGICygHiL5sO8ZW0JipRX+TzEm+BL3c3mk1YsOpMAzlk5+Kn5w/sgRdwpbxbrCaempz0c8G+RsGPl2W/a9fMZbsb0mY3wepGCeptmLYj4cG7tDqOUNSadS+YnG80NcEEEaEBBBBAAQQQQAEEEEABC5vdvGKZRLl9ae/ZGtr5XI455AcTE/eLbKUskzGzbRF/Wb+nEnlC9ulshmY1tSbzH6y4vmi3aPLLQcF9mcm292P/hcVxZt3d2EKdWqapgZxBZmY36Mcc+Lcz5DvlSamn2ghRhNAXMoSyXBPVbI9ZctOB1GkUW8G8x6eUTKLUwOJQwI6W2ji+RCnNQe48RZz2fXy56CZLbEp9h5EcD3Qobr7K09xyvVijWbhWOKnnFWGgfh4OuY9URN2dvTJFRMlVONmYgE2LNjUWAsLlgRxF+B43joULG2NpU9E7zCOlqpnDK4GijLsJYAc2tx1ClBQ7SyGpN5MYJlUqp0kw9GtrnGQLeOZF/OFas3xaY3R0UpprfrEG3jh1t3sRGmk3fqKxhNrXZU1WUMjbw+YPWx42huoqKXKXBKRUXkB7zqT3mKucui9RZLqKY3Xq6nOsqCB/trn7BZAfANFvRbo0cv/ALWM85hLezs+yL2CKWFFCcmapFOiCyKqjkoA90bbwQRZIXjCbKVhZgGHIgH3xnBABTVm61HM1kqp5pdPYuXrEUr7oT5BxUdSy/sNlfxIGE+aw5wRDw4vgUpMTJO9k+Qwl10krfR1GvlfC37p8ouaVENOP8PeUoFyBa6kng3zlPtHIxbVEhHUq6hlOoYAj1GFHaG6s2Q3TUDlW4yydRyBOTD9lvXEtSj1XqPJ9CdK2RNmKk2YxeepuZc4Do78QqgWHdMFzxz0ii2Y5n7XLspXAWupINiiYLXGXai62NvElUOhm4pE8cASt2H6t+P7DX8840bv7DmU1Y7TCXWYjYZltSWDNj/VawJvoc8+EQ0nW7oPS7G6KLejd1alcS2Wco6r6X7m7uR1HrB92ttbHRz5tM9yl1xAHgRiKk62Uk3GWUUu53whpJnLPeaQ5DSXJIIABsGJurkG4OmgPOLlJN7tWJJrMsd0d4mdjTVN1npkL/Otz/aAz7xnzhshP3l2SKqUlTTk9KoDIRkWGoHc44d+XhZbo7fFVK62U1MnHPkw7j7DeCLae6/IUlxRfQQQRoQEEEEABHjsACSbAZkngI9hR9IG02CJTS85k82IGuG9rfvHLwDRMpbqsaVuispVO0qwzWH/AE0nJQfnch+9bEe4AQw7y0syfJZJLAlWGNLjrgWJQn5twR46HIwU1OKKlVJa43GQA/7k05+rjfgq90Keyd6J9K7SqmWxBYs1xZwWNyRwZSf/AKPCMrUVUuOppm9OA9bT2dLnyzLmLdTpzU8CDwI/vKEWj2XWUdWJUhgwmC4JHVKDUuoORW/DmLHO0PFJtaRMl9IkxStwO8EmwBGoJJAtxiu3o2ulIhdQDPmDCl89OJ/ZW97cSe8mLxFF9q9BRb0I28O32pwsiUTNqWyvYGxPHCMrm+S8Ba/flu1uwJR6aeekqGzuTfCTyPFv2vVzK5Mql2bL+ETxjq5oLWe/xanibZlicsu8ZWN4uzPSxdrTUS3diQ+slh67Q4QlPtNN10uv5L3HXZOpR4TFdsfbkipF5T52uUOTDy4jvFxFb6QJM1qNujNsJBfvWx9YBIYjkItyVWjJLOiXV700cvIzlJ/YBf2qCPbFZO9INEv+4fAKPxOI4NUzHJIckkGxBPHw0jTaPQj8Pk1bn8l/J0rAR3c+kuj5P65X/OPP/kyj5P65X/OOEkxuoJWOYq8zn4DM+yCWwKMXJzyXRD/AidwPpMo+T+uV/wA4B6S6Pk/rlf8AOOLbak4JrcA3WHnr7bxCBhYWwrEgpqevRB+BE79K9IdE3+4PJD7nMWNLvbRvl0oU/thl9pFvbHzhaM5Uxl7JI8CR7ob+HS4T+a/kTwEfUyOGAIIIOhBuD4GMoSvRZInLTM0w3ViMI/aF8ZHnYeKmGjae1JNOuKa4XkNSfBRmY89SytnM406K/eXdtKkYl6k4dl+dtA1uHfqPZFdsHbRctRVq/GWwXb54I0PeRofneOtDtj0qqrESUXL9a7H1KQAe65jKj2pL2umGypVICZbC4DWzKm5JB46nmOIMThJdtJ/LJmm7Ksxx2XJSSXpiAFZmaWDoyNmyjvUkgjlhPGFncud0FbOpgcSMWA8UJsf4b38ostgVyVspqarS82X2g2RNssQ4hwcjbn32jds/ZVDRTHczCHVf+6wyVv1QAL3sRfM5ERGu61ohaWmWewtmGmlsHmFyWLEnJVuSbKCeqOJ74XN4qdqOoStkDqObTVGhvr5NrfgwB4xjtnfu90pkuTljYfhTU+fqi03bVp1IaapRlZUw2YEEyz2GF+ItbuKjnA3GXZjwCms2M1JUrMRZiG6sAQe4xuhJ3Gq2kzZtDNOakmX38SB3EEOB3tDtGkJbyszkqYQQQRQjwm2ZhD3aHwutnVbdhDhl39S+pcyObxe79bQ6Gkexs0z4sfvdr7oaI2yJfwPZ+MjrCWZjA8WYXAP3V8oylnKuWZcckWkra8lpzSA/xq6oQQdL5XFjlyjLaezJNQuCagYcDxXvB1EUG3K5KCTZLNUzMy5AJJPadu6+g00GgMUVBsWrkvJq3brPNQMCTjIdgOtlxva18rjyHicGr59BqPEtdi7ty6afOnu15ckdRmGfZux78INgRqSeIjDdynatqWrJo6iG0pTzGn8Ovex7o3791bOZVHK7c1gW8L9W/de5P0IZ9n0ayZaSk7KCw7+ZPeTc+cKMFvUtF7jbdWcW9Jk2ZPq3CgsFYr4YOr78R84TWpSvbKr3XBPkAffaGne2WDUTry5kw9JMyBIXttrbjFH0bDs0oHiGb3mPT2THccNL9lx6y/1OqGSRp2dtCbKOKWSFU8zke4jMN4Q4yfSfUdGUcYrqQSyqTYi2txfzBhPaknzGAZSOVxYAeHCJibLwnCqY24u+SDwX50VjvZm7nW9/xfu8l9eQSUXqVk3FOmMyqTc6DO3iY9aQsvtkFv1AfxEaeAzi3myX7NnfnqiDwVBdowFIRoxXulySv3jn7Ya2tUksl0v3q/mk+o7KlJkyW2IHC3LTLvXl4+UMey60zVuRYg2PLyiknUB+bLmk82AHsH5nyiSrTklhJctwdWa3E8vdfuidshh48Fu1vc7SpffAHmW1fVdGha17cPHn3Qsz58ya1ybngo/9R/ZiwkPOwGXMR2UiwNsxy8ffESTQNo8uZ4rb2g/1ETseFh4ClvVvc7Ty+fzBZGtZavkCEfiDkD4H5p7jlytGDSXlsCykWIOehseekWwozbtOe6ZKLf8A2PIxnKksMgHQH5yYivnLcZeUa/1iVpZrk796XyqTCy+pvSXOlyVlSwFCiwOFb+ssR54YVdq7YnzyXdiQdTcnyZjn5ZCJM3ZtzZ0AvpMljL95OHiIhtQT5bdUE966Ed4/IxGB/Sp3Gr4W8vL7voKKitCKlNi7BB7iQp9uR8jDBuc82nqUcqQoYEnhkc9OalhFaEc9qmU+AK+6JezpQB/RTJZseLFTlxvBteO3hSX7P2l/qOWaOt76bOaU61sjJ5ZHSd40BPdbqnuI5Ru25RJtCnkzpdwcS6C5CsQswW4ldf3TzhnmSwylWFwwsQeIIzhO3Uc0tXNo3PVY4pZPHK/tTXvQx5kopOno/c408uqLH/A5NGqzpKkmUbzCc2aWRZ/MDrAADs24xY7a2vLp0V2Zc2UAXzKlgGK87DrcsoWt49vVkqYaZFBZs0cLiZlN7WW1rjNTkdL5RE2RuNNmWapcoLAYQcTWGQF8wot4+Aid5p7sEOuMmWG/NO0p5NbK7SMA1uI1W/cc1P0hDnSVCzEWYuauoYeBF4qX2PelamZsQwlUY6gfMxcLqbfwiK70cVxanaS3akva3JWuR97EPKLWU/H3JecfAbYIII0IEffb4+spabhfEw7ic/MKreuGfalEJ0mZKJsHUi/LkbdxhXoPjdrzn1EpSB3EBU/Novdsbw09MyrNY4mF7KLkDmeQ/oYyi12mzR3kkL2yt0Ohcz6qYrrLGIBcTdnQtcXNrdkA8PA3VBtBKxw0v9DJa5Y5F5lsurqFUG9za5tbQxY1O0pUuV0zOBLIBDc7i4txJPIRTVO1AdnzalUEszA9rAA5sZaFrataxh1GOS8QtvUr91R8JrZ9Wc1U4ZfnkLeCD78OkUG41J0dHL5zCXPmbD7oWL+KwlUfHMU3mcG3yrTKq5y4b3mzPnEfPPKKP/G/2PvtF96TaNvhszCpPWJNgTqFb84UvgU3/bf+E/0j0NlwNmlhJz1z4vm+p2QScUWUra5YgYACTYXd9T4CMqjahRipQXGtnf8ApECmpJgdSUcAMD2W4G/KJNXSl5jPaZY52wNfTwtrDlg7MsSqyrm9fmOkSZ+0GVVYquFtCHme3q5e+MkrmL4AExfWPryvh1iHTBxLZGlObEMnVOTf04+vnEeRQuTd1mAa5K1z52y8YlbPg1K+Gjt58sr8n1CkWL7RYYrqBhNs3mZnu6uf98xGkbaP+399o9qEaanXRxMGhCPYjkcvbENJM8KVCPZtRg187XisLAwHHtJX/wBnXlnn9oEkSxto/wC399o2U+1GckLL0BJ67aDwF/VECVJnqCFRwGFj1L3HmIypKeYpJwzFNuqQpOd+ItpaLns+zpOq6dp+uf7jpEx9r2AOFSDfR3ytbUWvxjdOrWVlUqt2Fx8Y+h4k4e6IdfLeYF+LbHnicIwB5ZWufVBtSSzspVHyULmjDS/d3xjHBwW4qqu7zflx/YVIl/Dzgx2TDe18c3XwwXjTN2wVJBQG3J2t7o19C3QdHhfFixdhvVe2sQfgU3/bf+E/0i8LZ9nbe9z5vThxBJE//G/2PvtErZ20TNcJgtcHPET7DFN8Cm/7b/wn+kXO6NE/wqWGVgCyjMEZl1EG04GzLCk461zf7g0qPoswnb/SDLMirTtS3APhfEt+69x+9DiYrt4qTpaacmpKEj6S9ZfaBHn4kbi0cMXTPXmyiZM+9sQwo2VrTAGAJ4XKi3fYcYwrdv0srtzkuOAOI+pbmF7Y/wD1OyXl9pkV1A7166D8IjzZ+4EuwM2azcbIAo8Lm5PsjPfk+6tSqXEtNkbzS6ipMuXiwCXcFgBdg2dhroePKK7Zn/T7XmS9FnqSPEjHf1hx5xdUm7VPKZHlLgZDfFdiSCCCDc6EHyNopN8viqyjn/tYWPcrA+52hSUlG5cGNU3SHqCCCNjIRtxRin1sznMy82cn8olnd+RVTp8yaSxx4FCtbCEUDQcS1znlEX0aZypx5zB+H/7iDV7lTpzvO6RFaY7sFYNcAsSLnna3COdXuLKzZ9550Y7N3ZnVD2mzG+DyGaWnNgrFThGgzGbHw4ZTt+Hly6CUkmwlsy4bX7OEsNc9bHOKat3ar5Ep2Ey6KpLBJrjK1zkQL5Xyi33+lWSkl8MVvUFH5xOkHlQ+KG6hkdHLlp+oir6gBG+AwR1mJx30vK0upxqSuMITbLgV/wDQQgJXTCReY4Fxc3OQjq/pipg8pJikGwZTbgVN/wAnHkY49Ho7DCEsNppWny55nbhZxGucFAF3K3PVJdjiFr8CI1MUAv0v3n/5xI9H1JLcVpdEYpSuyFlBwsNCtxkwvqI6dVbLkNNZGkymX4U4wlFIsKQMBa2mLPxzjzsSCwZ/huTdeHHxsiUt10ck2y5RLq7Kb5WYnELf3/ZiR1QgJc2IFnLtmT3Aj+/CFqoFne36ze8w0ejCmSZXoHRXGFzZlBFwhINjxBF47J7Go4Ce9pnprdffHwNJKlZpOH/d+8//ADjGvYCUWV2GQwsHPWPheOo0dHKKSry0N5dBe6rniZsV8uPHnHHN5pSrVz1VQqiYwAUAADkAMgI59kwljTWbyz4c/L6kwe8yw2Q+KXiZ2JucV3Iwjh/ffGxShF+l+8//ADhdpxd0+kvvEd7pqCSs5VWVLVRVIAoRQLfAybWAta+cVteCsLEu3nyrL78gm905XJwkGzlrHrEOww5d5MQ9jzC+K7sxBsAWI6vP++UWHpDpkUURVFUtSS2YhQMR5m2p7zCe2kbbPsaxcFy3u900p/XpRUVaGfEhv8bxPzn/AOcbKfCbgPiOVwGYWB49ox0ago5SypeGWgvJoCbKozNScR01PHnCl6UKZBJkMEUMaiqBIUAkCc1gTbQRw4cViyULefhz8vczUrdCTVVjh2CzGKgmxuYafRmHm1kvExYBwRc37IZvyEJMdN9DlMA7zWIAVGNzlYmw/CrmPU23DhDBpJXkrrz+heJlFnXoIII844hN9HvUeqk8EmC3rZT+ERZ0O2KhgwFM8zDMdcYeWoYK5AsGI5WyGoit3Yy2jWrzJP37/wDtDBtjaUulkl2A1OFRliY3Nh4m5J8TGEMo61Vly1KHebeibJllDI6OY6HCelQleGKy6W4Z6jujz0kpelltymD2o35gRF3V2S9VNNZU5i90U6EjQ2/UXQDiR3Z2vpCW9Ge5099vziXcoSb8h5KSRM/zCI9jmX+JN3wRH44/wx09Gn6KcOUwfhH9Iv8AZu1hOmTFWXMCymZGdsIBdTYgAEk87/1hf3D6s6sl/qzB7GcH3CN1dtajlGfT1KlrzSxXCTcMFcG+l7nnfKNISqCzFJXJlnvH05lOaaagKKSyFVbFlzN7G18iCDFJv9MutJM4Y7+sKfyiv2VvRTU0gy5UlyxxXY4RiNzhLEEk5W4RI3oUvsumfiol3/8A5lT960TKalF0NKmh5acuPBcYjnbjbPPuGRz7ortv1nRy7C13OHPQX1xZggYQ5vcdmIFZPDTKabe+NAQLg5MAxOHIgdUZklBqRcC+zaBDVcjM4cJI7zdbYSATezG6m2QvcKHv0mDZA3m2L/8A58wEl2DdKxIUEk5OTh44SeJ7srAcEmIVJU6gkeqPpLaVZaaJTr8VNQqSbDM5Wve5ut+qFvcDnlwLerZ7Sah1bW5B8VNj7gfOOzYJ7uK4816r+H6HVs8tYl76NtK/7HM/KOpzPlDfa3/khHLPRtpX/Y5n5R1OZ8ob7W/8kI5dt/US8vYMXvHz5U9t/pN7zDb6J/8AUE+hM/A0KVT23+k3vMNvon/1BPoTPwNHrY/6byX0N591nS6DsSvq9n/iaOMb1/Lan61vfHZ6DsSvq9n/AImjjG9fy2p+tb3x5/wz8x+H1Rlhasrqbtp9JfeI+g5fyhftafyRj58pu2n0l94j6Dl/KF+1p/JGL+J9+IYxyz0kaUH2OX+cJTaQ6+kjSg+xy/zhKbSOz4d+nj5+7NYaHeKT9FL+p2f/ADJhQ9Kfyen+01f/AJmhvpP0Uv6nZ/8AMmFD0p/J6f7TV/8AmaPG2T86P3xMId775HN47h6PNhg0DhsukIW9gckGuY/XLaZ8iDHG9k05eaoAvne3hp6zYecfQGypplNJpUFxLT4wixs1uOYK3bEdDkFt2svQ+ITucYcs/nkvqPaJZUb9gVbHHLc3ZG7WXWvnfIkFiwe4GQtoBaLRp6hgpIDHQHjrpzORy7opWyrxa+cs3A7sNrkgWXrHQm5XK2FwSncPWEg6JzAuDy1xDqqerh4Bs1AjhORMrN2M9o1p5Ej79vyjVtzYNZU1GN1RpSNZE6TDdL8wpsWyJ48OAjZuB15lXO4PMFj4l2P4hELaVbtCrYtTLMWQCQhVgmID52IkE35DIaa3jmycM/Q3/wAhjnPXiWVlyadbLZQJjG2WVh0YHhmIrd65l9mSyb5iTrroDn3xD3Z25Uy5601Vj6+Slx1geHW+cpOXHO2cTfSXNtTIOc0eoK352huVwbElUkhD+At/YgjpH+XO6CM/wSvxCu2V8VtaoThMUsO8nC/5tFlVbuU8+pmPNGIlUsoYiwsRchSDmVI/diu3v+Ir6Wo0Vuqx8DZj/C/si62zsgzpslw8yXhxK7S2wnCRcZ8RiAyz7Xq1itVV0yG9Geyt2qNdJEs/SGL8V40ba2SBQzZKZhVZkHKzGYFHh2Yx2kHpZZmGsmBRoJiS5lzwAsFYnziPujt6oqi3SSkEtRbGtxdssrEm+WttMucVcb3aqwz1Ne76mp2eiA5ocB7NuqerfEjaLhOnsMYSa7E8t3wF5XVmG5GVk6xckHozNYELh+boCCIjbrL0FTU0TXwtcpnYkW4HmUIP7seS9kAl1lq2OXcDJVZW1UW6RVxHCjYeyVsTa4BvBpxz1RE45lvvE15snDfFc6ZW6ranqm2YB662xrpiDBI9MOxbMJ6jJhn9JRY+tbH90w5001Bepm4sUpQhSysQwya5I/ScTYjqhYmbbolrKQhcywxy75WYaA8uKnlcxabi1NcPv1HhPde8ch9G2lf9jmflHU5nyhvtb/yQjmu49KZT7RQgj/o5lr8svaNPKOlTPlDfa3/khC2qanjOS0dexti94+fKntv9JveYbfRP/qCfQmfgaFKp7b/Sb3mG30T/AOoJ9CZ+Bo9jH/TeS+h0T7rOl0HYlfV7P/E0cY3r+W1P1re+Oz0HYlfV7P8AxNHGN6/ltT9a3vjz/hn5j8PqjLC1ZXU3bT6S+8R9By/lC/a0/kjHz5TdtPpL7xH0HL+UL9rT+SMX8T78QxjlnpI0oPscv84Sm0h19JGlB9jl/nCU2kdnw79PHz92aw0O8Un6KX9Ts/8AmTCh6U/k9P8Aaav/AMzQ30n6KX9Ts/8AmTCr6S5JeVTKNTVVfl8c1z6o8XZWo4sW/vMwh3vvkQvRNsbpagTGHVTr/wAJ6vrfPwSOlUBIrJmK+nVvyxNkO1bP9oWxqLZhVw3G2SKWkBYYS4xtfgoHVB8Fz8WMZTqqVMtVLiXozhIZQuIWOpHWvnZc+0ALCNZSeJJ4j4/a9DHFlvSs011aqz2mWU2GBc7knEofA1wZbYGW+WqZkAXOwY6ejnTZjAuyFiVtYuwsD+jVu0QLG5y5kxVT9mkKHnK/SOTiLWZrsTYWVyM8KhQAMTDPCTHu9+UqmopQIZyMmtcC9lvbIAsb5ZDB3RGK1GF8SYRtm7YFOZWypzDJnlzX+6VHsUHzhjodoU7YJcl1YYLqFINkWwztpqBY/lGb7PX4OZAJCmWZdxqBhw+u0U+7G7fwWdNOLGrIoVrAHVsQtc6WXPv7ozScWki207Jm8VMr/B/1xUSyh45HE33FJ8hyik34+MqaORze7DuZlHuDReUmzZwqDNmzlmLhIRcGHBcjSzEaCxJz8IpKX4/bDNqtOpHmBht/G7eqFPNeLCPsPMEEEamYt+kCg6WkYgZyiH8hk3lhJPlGzZFW1RRKyNaYUtf/APYuWfcSL25GL6YgYFSLgixHMHWEbc9zTVU+ic5XxS78bD3lLH90xm8p3zyLWcfAqqOmqNpzsc04JSZGwsF5qoPzzxJ048BHRKSmSWipLUKqiwA/vXviJLmSacYC4QEvMGIgDNizWJyyLaciIW9t79qt1plxnTGwOH91dW87ecJbuGrk8xu5aGW+koo0muk2JQgMRoRfq37syp+kIlvUBMNTJGKW6FrBH6ow3uWGJQSyqjZCwA5GNG6qznlPIq5bhZuJkLC2LFm4t803OIXA1NtIibuzPg856CoAZSbyiwBBJ0yOVm1+kCNTCjKnfB+4SjarkWG06dRMBBYynYrcvMNpn6O92BIJKhRY52so6xjKROmU2En9AQM7ABRc3NsRISzYtLgKtzrbZVbEdAVlqJks2BltgFxiJYABVVUIZxq3ayAjxx1XkzpZLNicMwQ4gOjQWyYYsLYTlc4bhethHReVGNvQpt5qYU8ybPCno6qRMln9iawvn4lfXii5mfKG+1v/ACQjZsmlWooujmXIYWJvc4rA3zGRDc7nK7dYsBUbKmOk4U843nLOdr/rp8FZFYHj2Rfx53jnlHdl4m0XvI4fU9t/pN7zDb6J/wDUE+hM/A0KVT23+k3vMNvon/1BPoTPwNHv4/6byX0OyfdZ0ug7Er6vZ/4mjjG9fy2p+tb3x2eg7Er6vZ/4mjjG9fy2p+tb3x5/wz8x+H1Rlhasrqbtp9JfeI+g5fyhftafyRj58pu2n0l94j6Dl/KF+1p/JGL+J9+IYxyz0kaUH2OX+cJTaQ6+kjSg+xy/zhKbSOz4d+nj5+7NYaHeKT9FL+p2f/MmNEikFXUiWw+LpZtQ8wnQl57kL5gA+GKNM6qKypMuWCZ02mo+iAHzkmu9zwsLD18rwyydnrS0jJfESCZjXALM3aN2y8A2RsAxAJMfPwjvP75nJJ0rNNRVTah2SWG6NSQ3ZFzhIK5sM7thOoDJwztCpKdcZH/alqGmFS63t8YoFlxDCLMFuCBa1wY2bPJEhESWWnTBjxCxIZGQ4nLBCc2LdchieJxYokSdjzGurDo5RZrgMuJgVsTfCQcRLkiym7nPhHVeVGFuqPWvNm9bqypOLNlmENhYhgXuFsAivcknEf2Ter3XQ1VZMqyLS5fUlDllYepcyObx7vVPChKGmVekm2D4VVcuAOEAC4zPJRyMM2zdlpJkCQL2wkMRcEk9o3GYJJ8suUYvtSrgvc1S3V1YsSt9pa1M7EpMskKrLnYLcXtxBJJuM7Eaw1UtZJqZZ6OYGUgglWIIuPJlPqMado7BppyhXlLkLKVGEgcLEcO7SE+r3MMufKWXNJWYxU6q4QC75jIi2V8s2UWzhf3I65ofZfQY9i1kyXRtOnzDMC42Qm1zLHYuRqWte/7QiL6N6Q9FMnv2pznPmFJufNy3qEaN/KklZVHKHWmleqOCg2QeGLP9yG7Z1GsmUkpdEUL424+J1gSuVcvcG8vEkwQQRqZhCbv/AEDKZdZKyeUQG8L9UnuBNj3N3Q5RhPkq6srAFWBBB4g5ERM47yocXTsW9pyE2hRYk7RGNO5xqpPjdT43jZu/u5IkKrqpaYQDjcdYXHAHse/mYo9iTWoKtqWafiphvLY8zkp8+ye8DhF9tyZVK6LLZVlzWCFyt2lE5ZZ2OI5AkZMe8WiLT7TWehbvRaGnefedKZSqdeby4LfQufIkLqbcBnGvb+xzWU8uYtlnhFdSMtQCVvyvoeB84qt/KGXJpZSIMjNuSTcs2BrszaljzhuozhkIQL2lLlzsoygzlJxkGiTQtbK281RJMt2wVEkgsCVUNgN7ti5MAGAI9RtEtcFQmMlRNQ3xCxKspFjZAb2fJUucaj51zEbbWyRUqlZRtabYMCMsdvc40z10MRtj7R+EOLES6pT1kmNNs+G+gLEZXPUw3XOxEOE67MvJ8yZxvNFzQ1zypRQoS8oDCDZMaliFtjKgZBRmbgsL98Pary6oBpTdHUy7mWTcEqWwgMCAcLhltcW6+pF4jSulmFRNlgTEw3KYlYsCAHZrG4vbtAhuRBF9nTS2Ilu4ExbzFdGF7gM7MBdsxgS+IPa9uspBO04ZUyM4nEttUDyZrBwR1jqLWN8we8Qxeif/AFBPoTPwNDvt7d74WGlOFFSi5Wvaaq5YsTAdYZC9tTY3BVoVPR1s55O01VwRZZgzFtEbIjgRyjr/AKpTwHhy1Xrn780dixFODH+g7Er6vZ/4mjjG9fy2p+tb3x2eg7Er6vZ/4mjjG9fy2p+tb3xn8M/Mfh9UGFqyupu2n0l94j6Dl/KF+1p/JGPnym7afSX3iPoOX8oX7Wn8kYv4n34hjHLPSRpQfY5f5wo0lI01sK8dTyEOu/tK0z4Aqj/8OXc8tYY92d2xRqjst6h85ctr5ZZu1gSCpI4HCCMixAgwdq/C2aMY97PyzebG8RQhZdbCkimUTJ5LVJTBLl8VVVUhAACcRDKTYE9b6RNzO2uzSj0aHG5ZZYBUm2AlWIBNh2SQQCA4Fr5GqmFJRKF1adMHWZmFrDGvEAYUeWgvhxC+WIm58ms8t8YlrMdiCcYZsRAFsAzC2FslJPG7E3PJCGVI47cmSpNPLp0M1yC9gMZBDdUBeqsxeq6pbCvz8zncmNNXvAaeS0x2Vps03RFKFbgBSeqSQqgC/WNz64ibSrDTqr1LBp+FcMtHmA3w4cRKsLHUFiGJzAIGkjd3YUyZM+F1mbnNEb5oGhIOluC8NTnpnOTvdjr7DjGs3oZbt7N+Do9XU3M6ZwtdhiOQA/XY2FuGQyzg2xSbUmgsjpLHCUjkN5vaxbzAjft/aqy62lSYbSwGck6BmDIpPhn4Yr8IZoSimnFPQtt6iJult+eZxpahmuwYKzDrowBNjcZ5A63ztDFRbPMhps+fPM3q2DMAMCDMiwyzNtAL2EaJ2z1faKTVGcqVdz+011QHvwlj4Be6Kze+teompQyNWIMw8Bxse4DrHyHdErsxzzrQeryPdzpDVVVNrZgyBKyweGVvurl3ljDzEbZtCkmUkpOygsO/mT3k3PnEmLhHdREnbCCCCLJCCCCACk3r2EKuThFhMW5lk8+IP7J/oeEVm5+3TMBp59xPl5dbVgP/AGHHnrzs3Qq737utMIqKe61CWOWWMDT94cOYyPC2ck095Fxd5Mr/AEnfoZX1h/CYsacTKtFUYpdNhAJzDzstBxSX36twsI1bI2pK2hJaROAEy1nTTT5yX0IPDge7WftTbApUVWDPMKhUspCu+lsWYXPOxN7aXhZNuV5MeenEFm09MxlypbYmAYy5SlrDTER2Vvpc2JsNbRW7U2VT112lN0dSlr3DKwI0xobMO5h7dIu9kbPMpDiOKa5xTX/Wbu/ZAyA4ART79zFlyknKcM9XAlsNbfOB5pbUHLTnDkuznpyBa5FfTbwPIYSdoyr27M0qGy56dYftLnzF4Z6uRLqpWThkOhDNh88DKbjxFowpejq6aW02WpExQSp4HjY6jPQ6xQVG6c+QxmUM4rzlsdfPst4MPOBOUVzXqDSfQ3T5bynl41ZhLIN1xFsOIZtKRmGAYbhuJC3AwkndWUaVJSfIdZdQASkwWKPZjLIJ+cvC+tnXXSK5t6pifF19KRn2gBa/MBuqT3hozNRSzbmRUiWxxCzMynrLni6W4dsQUjCU7I6wtm9+EsiN2Uc0atn1ZV1kTVMuappECk9oS5hBZToRYg+vlHIt6/ltT9a3vjs+0pLTFtOTK7MsxOt0QIv0hIPUImAnCHYYTa5wiOdby7qObz0YtjuSWDAk8bhgDw7YupGeV46dixFg4lz0qr8+Jvg4kbzEym7afSX3iO6V+0hKnWVTMmioR1lLqw+CBb6ZC7DPuPIxzTdzdF5hxvcKvWyDNpnkqjE5y0GXMx0nZNKUU9ChdnXrzXJUTLtdwJlibqgwgdW5xE2sDFbbixxprceS4/t90PGxI3Rv2TsgU4WdVHpJ0uVZFFrSklrf+IXGfNxbW8Z9K02c7yx2xYNdgG6ouZSsVSaerre1sJzwkRomzpCktU1Kk3J6MEm13LnqSmxK3ZAJdx1Rpa0a/wDNoJKUVMzsdWYHPkWC9ZvFiI5FKEFRz1KebGTZlAlMjEtYZsxJYDPUnE7WPfcDgAIX9o7zhphlUEoPNbWYFHnbn9Jur4xim7dXVENWziq6iWtsvIdRT39Yw07N2bKkLhlIFHHmfEnMwrnLTJepSUYlJu/usJbdNUN0s8m9zmFPn2m7+HDnEzeGgqJq/FuuFSG6G36WxuVd76HS1rc78KPaG1tpy6hpSqkzVksmqX1HWvloRnb2xgd4tqL2qS/hJm+8NaI3oJbtMqndk3b+yl2hKlzpJCutxZsuPWRv1WU/nzvEXYmydqIBLM4SpYyzwTCB+yLH1XAjTsjatY1SxSlw9IPjFYOiXHzySOqbZG175ZXhk25txaSUGmFWmEdVVyxHicySFHP84FuvtvL0DNZELbu00oZOCXdp0y5GLrMWOrvzPLnYAZDLfuXsAyEM2bnPm5tfMqCb2vzJzPf4RB3U2HMmTPhtXm7Zy1PDkbcLDsjhrro5xUVvPefkTJ1kggggjUgIIIIACCCCAAggggAVN6N1zMb4RTHBULnkbYyO/g3fodDzjVsTeGXUg09UoWb2SrCwc9wOj93q7nCKLeTdiVVC/YmgZTAPYw+cPaOBjNxadx+RaleTJtXUdEl8DuBrhGIgW1sTdvK5zjniiZtSr4rKX7ku/qxt/eSxa023amiYSq1WdNFmjM28fnjuNmHflDLsyXIdmqJDA9ILPhtZiNCwtcOLnkc875Wl/wByl80UuyT5MpUUKosqgAAcAMgIzghfodk1CVhnTJvSoZbKL5FblSBh0tlqNeMbN1VIhF86BgQQCDqCLj1GFap2Xsqa2G8tHJwgI+A3OgwaX/dhrhDoP+o2u76rKJ+4Ag+8bxGJWSrUcSW24SKbyaibLPgD+ErB/lSsHZr5nrmD2YzEjfXacyS0gXdZLN8ayZMQCOqG1XK5ysTbXKI+1NohRJegmvMdnsZWN5gZbG+JXJKWNs8u1nGbWGm1WhScjwbq1mhr5gHIGZ7sYj0biYv01TNmeX/Jmiw31221NJHR26SYSFJzwgC5NuJ0HnEKrWlLSgK5pc1CMTCaTiPENc4Qb+Qva3CBxgnVeoJyJlPujQyRiZcQXVprZDxGS+sRY7FrqearCnw4EbD1Vwi9gbgcs9e4xLqKaXMAExEcA3AZQw8r90JO5x+D10+mOjXw9+HNfWhJi3UJJJZMWqY8zZgVSx0UEnwAuYwpKpJqB5bBlOhH95Hugq5OOW6XtjVlvyuCL+2IexdiSaVSJQNzbEzG5a3PgPICNM76E5UZ7X2eZqgocM2WcUp+TcjzVhkRxEadg7YNQuLonSwsxNsOIZEIb3Ya52tlFhVTUVGMwqqW6xY2FvOE+s3lmz2+D7PlnIW6S1rLp1QclXvPkNIiUlF36cxpWi43k3ml0wwjrzjog4X0LW0HdqfbEDd7dqZMmfCq3rTDmss8OWIcLcF4cc9J27e6aU56SaelnnPEbkKTrhvmT+0c/DOGWEouTuXyBtLJBBBBGhAQQQQAEEEEABBBBAAQQQQAEEEEAGqqpkmKUmKGU6hhcQnV25sySxm0M0o36hOvcGOo7mv4w7QRMoKWo1JoRqbfGZJYS62QyN+so178JyI71J8IZtn7UkzxeVMV+4HMeKnMeYidU0yTFKzFV1OoYAj1GFjaG4VO5xSmeS3CxxAHwOfqIie3HqVcX0L2taaF+KVGbk7FR7Fa/hl4ws7lbKm0zzRPRg8y2Fh1lIGInrLexJPzrXyjX/hm1qf9HNWeo4MQT9/MeTQf5prZX6eiY8yodR67MPbEuStOVqiksqRv2q7TK5ZFQcNMVui6LNYAZM3E3v1b/NHPOt27sgUc+S9IzLMmPbork3HvwcDe+sSzv5SuMM2TMtxBCMPMFh7o2Ue9ezpecuX0ZOuGUq/hiW4S4+Y+0uAekigZ5KTFBPRMcVuCsBn4AgeuI28cyXM2ZIZcN/iwgFu1azKAOOuXdFk2/NHzmH9z+pitG+VBLYtLpyGPzgkpSfMG8OThbd6iSllkMu7lO8ulkpM7apmDw5DyFh5RS7R2FPm1oqJWGUEw5vmWK3FwqnslbDMg+Eaf83VUz9BROeRONh52UAeuD4Jtif2nWQp4AgHyw4m+8IblFpJWwpp2M06tSSgM+bLB59kHwUsT7TC5W764m6OklNNc6Eg28Qo6xHjhjdRbgygcU+Y85uOZUHxNyx/ihooqGVJXDKRUHJQBfx5nviu2+nqyeyuonU+6tTVMJldNIGolqRl6uqvlcnnDhQUEqSmCUgReQ495OpPeYkwQ4wUROTYQQQRZIQQQQAEEEEABBBBAAQQQQAEEEEABBBBAAQQQQAEEEEABBBBABTbxdmOcbS7X990ewRz4xrhmui7X98xHQt2YIIWFqPEGGCCCOkxCCCCAAggggAIIIIACCCCAAggggAIIIIAP/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199724" name="AutoShape 44" descr="data:image/jpeg;base64,/9j/4AAQSkZJRgABAQAAAQABAAD/2wCEAAkGBxITEhUUExQVFhUWFxwaGBgYGRgcIRwbHxwfHx0iHRocHCggHhsmHR0dIjQiJykrLi4uGiA0ODMsNygtLisBCgoKDg0OGxAQGzAkICQ1OCwvLCwsLCwuLCwvLSwsLDQsLywsLCw0LCwsLCwsLCwsLCwsNCwsLCwsLCwsLCwsLP/AABEIAOEA4QMBIgACEQEDEQH/xAAcAAACAgMBAQAAAAAAAAAAAAAABgQFAgMHAQj/xABLEAACAAQDBAYECggFBAIDAQABAgADBBESITEFBkFREyIyYXGBB5GhsRQjNEJyc3SissEzUmKCkrTR8BUWNVPSJEOzwhfhRGOTJf/EABoBAAMBAQEBAAAAAAAAAAAAAAABAgMEBQb/xAA1EQACAgADBQYEBQQDAAAAAAAAAQIRAyExBBJBUWEiMnGBobEFkcHwEzM00eEUI0LCYnLx/9oADAMBAAIRAxEAPwDuMEEEABBBBAAQQQQAEEeMwAJJsBmSYUtrb7oG6OlQz5hyBF8N+62b+WXfEyko6jSb0G0m2sUG0t8aSTcdJ0jDhL633uz7Yoxu/W1fWrJxRP8AbW34R1R4nEYvdm7s0sm2GWGYfOfrH25DyAibnLRV4lVFalN/m+sn/JaQ24M12Hr6qg+Zjz4Ftib25ySgeAIBH8Cn8UXUzbeKcZFOomTF7bE2ROGZAJLcMIHmLG2rajV8tDMlvImYRcp0TrkNbHpDc92X5RO7zbfgO+hVDc6ob9JXTD3dc+0zPyj3/wCP5R7U6aT4L+d4sd1t51qrqVwTFF7A3BGlx52y7xrC1v8A3lTk6NnQMlyFdgL4jna8KSw1HeSspb10Wn/x9K4Tpo8l/pAdy5y/o62avkw9qzPyiyraKkdxTqXExkZgUmP1QLC56/fkCDexi32dIaXKlozYmRFUtnmQAL584pYcW9PUneYq/wCGbWlfo6lZg5Mbk/xr/wC0e/5or5HymkxKPnLcethiX3Q4Xiv27tI08rpsOJVIxi9jYkKCvAm5GRt4w3DdVpsFK+BC2bvvSTbBmMo/tiw/iF1t4kQxy5gYAqQQdCDcHzhVlLs+vF8AxnuKPcd47VvEiIEzdappiXop7W16NiBf/wBGPiB4wlKSz1XQHFeA9wQm7O32KN0VbKMpx84A28SuoHeLjwhukTldQyMGU5gggg+BEXGaloQ4tamyCCCKEEEEEABBBBAAQQQQAEEEEABBBBAARV7d27JpUxTD1j2UHabwHAd5yiDvTvOtMOjljHPbRdbX0LAZ+C6mKzYm7DMxqa045hzwtay/S4Zfq9ke7Nybe7HX2LUeLIa09ZtIhpp6Gm1Cj5w7h876Ry5CGfZGz6anJlSQA4UFuLEcCx7zoMhkbDKM9n7Ul1BmCU11Tq4wRmbZ4RrYZdbQnS9oibDoklT6oJexMs5sWN8BJuzEk63zPGCMUmnr1G3wLuNNXi6N8Hbwth+lY29sVm9Gzps+UiSmCsJqsWJIwgBsxbO97aRY0Mp0lqsyZ0jAZvYLfyEaW7okQ/RrVATpqHtOgIvxKk3HjY38jHRLxRbR3Vp5kzpQXlTL4i0tgufOxBAPeLRDraykUFaisecNCgK2PcwkoCfBjaMoXhqmVLtO0VG4dAWqZk5BaSuNVPA3OQHgufqiJ6RquW89Ajq2GXZsJBscRyNuPdF2d+qVAElSphAyAARR5C9/ZHn+d5h7FFMI+k35SzGb3NzdsvtXdF3Q0NK0xain6PJWUmVhsb2PWw/OFh35+EW0Jv8AnWaO1RTB+835yhGcr0gSL2eVNU/um3tB9karFguJDjIn7I2VVS6mZNmzUmLNWxtiBBB6tlNxhALDXjGzfcf9DO/c/wDIsZ0e9VHM0nKp5PdPawA9sbd4aRp9LMSXYlwMOeRswOvlDpbjUcxZ2rKXdXaKyKCWSCzM7hEXtO2I5Ae88BG3cnbM2paoaYcgUKqNFBxZDjwGsTd3t31ppfWOOZhILcFBzKoOC3zJ1PHgAp+j+ZNtOSSOs/R/GEXWWBjuSPnNmLLx45AxmnKLimVk7GqoqqepmPSz5RLoeRYC4uCJijqEjnh5ZxSztj1dAxmUjGZK1aWcz5qO19JbHyhspKWXTyzY2GbO7kXYnVnY8TzisO9kkz5cmWHcuwGICygHiL5sO8ZW0JipRX+TzEm+BL3c3mk1YsOpMAzlk5+Kn5w/sgRdwpbxbrCaempz0c8G+RsGPl2W/a9fMZbsb0mY3wepGCeptmLYj4cG7tDqOUNSadS+YnG80NcEEEaEBBBBAAQQQQAEEEEABC5vdvGKZRLl9ae/ZGtr5XI455AcTE/eLbKUskzGzbRF/Wb+nEnlC9ulshmY1tSbzH6y4vmi3aPLLQcF9mcm292P/hcVxZt3d2EKdWqapgZxBZmY36Mcc+Lcz5DvlSamn2ghRhNAXMoSyXBPVbI9ZctOB1GkUW8G8x6eUTKLUwOJQwI6W2ji+RCnNQe48RZz2fXy56CZLbEp9h5EcD3Qobr7K09xyvVijWbhWOKnnFWGgfh4OuY9URN2dvTJFRMlVONmYgE2LNjUWAsLlgRxF+B43joULG2NpU9E7zCOlqpnDK4GijLsJYAc2tx1ClBQ7SyGpN5MYJlUqp0kw9GtrnGQLeOZF/OFas3xaY3R0UpprfrEG3jh1t3sRGmk3fqKxhNrXZU1WUMjbw+YPWx42huoqKXKXBKRUXkB7zqT3mKucui9RZLqKY3Xq6nOsqCB/trn7BZAfANFvRbo0cv/ALWM85hLezs+yL2CKWFFCcmapFOiCyKqjkoA90bbwQRZIXjCbKVhZgGHIgH3xnBABTVm61HM1kqp5pdPYuXrEUr7oT5BxUdSy/sNlfxIGE+aw5wRDw4vgUpMTJO9k+Qwl10krfR1GvlfC37p8ouaVENOP8PeUoFyBa6kng3zlPtHIxbVEhHUq6hlOoYAj1GFHaG6s2Q3TUDlW4yydRyBOTD9lvXEtSj1XqPJ9CdK2RNmKk2YxeepuZc4Do78QqgWHdMFzxz0ii2Y5n7XLspXAWupINiiYLXGXai62NvElUOhm4pE8cASt2H6t+P7DX8840bv7DmU1Y7TCXWYjYZltSWDNj/VawJvoc8+EQ0nW7oPS7G6KLejd1alcS2Wco6r6X7m7uR1HrB92ttbHRz5tM9yl1xAHgRiKk62Uk3GWUUu53whpJnLPeaQ5DSXJIIABsGJurkG4OmgPOLlJN7tWJJrMsd0d4mdjTVN1npkL/Otz/aAz7xnzhshP3l2SKqUlTTk9KoDIRkWGoHc44d+XhZbo7fFVK62U1MnHPkw7j7DeCLae6/IUlxRfQQQRoQEEEEABHjsACSbAZkngI9hR9IG02CJTS85k82IGuG9rfvHLwDRMpbqsaVuispVO0qwzWH/AE0nJQfnch+9bEe4AQw7y0syfJZJLAlWGNLjrgWJQn5twR46HIwU1OKKlVJa43GQA/7k05+rjfgq90Keyd6J9K7SqmWxBYs1xZwWNyRwZSf/AKPCMrUVUuOppm9OA9bT2dLnyzLmLdTpzU8CDwI/vKEWj2XWUdWJUhgwmC4JHVKDUuoORW/DmLHO0PFJtaRMl9IkxStwO8EmwBGoJJAtxiu3o2ulIhdQDPmDCl89OJ/ZW97cSe8mLxFF9q9BRb0I28O32pwsiUTNqWyvYGxPHCMrm+S8Ba/flu1uwJR6aeekqGzuTfCTyPFv2vVzK5Mql2bL+ETxjq5oLWe/xanibZlicsu8ZWN4uzPSxdrTUS3diQ+slh67Q4QlPtNN10uv5L3HXZOpR4TFdsfbkipF5T52uUOTDy4jvFxFb6QJM1qNujNsJBfvWx9YBIYjkItyVWjJLOiXV700cvIzlJ/YBf2qCPbFZO9INEv+4fAKPxOI4NUzHJIckkGxBPHw0jTaPQj8Pk1bn8l/J0rAR3c+kuj5P65X/OPP/kyj5P65X/OOEkxuoJWOYq8zn4DM+yCWwKMXJzyXRD/AidwPpMo+T+uV/wA4B6S6Pk/rlf8AOOLbak4JrcA3WHnr7bxCBhYWwrEgpqevRB+BE79K9IdE3+4PJD7nMWNLvbRvl0oU/thl9pFvbHzhaM5Uxl7JI8CR7ob+HS4T+a/kTwEfUyOGAIIIOhBuD4GMoSvRZInLTM0w3ViMI/aF8ZHnYeKmGjae1JNOuKa4XkNSfBRmY89SytnM406K/eXdtKkYl6k4dl+dtA1uHfqPZFdsHbRctRVq/GWwXb54I0PeRofneOtDtj0qqrESUXL9a7H1KQAe65jKj2pL2umGypVICZbC4DWzKm5JB46nmOIMThJdtJ/LJmm7Ksxx2XJSSXpiAFZmaWDoyNmyjvUkgjlhPGFncud0FbOpgcSMWA8UJsf4b38ostgVyVspqarS82X2g2RNssQ4hwcjbn32jds/ZVDRTHczCHVf+6wyVv1QAL3sRfM5ERGu61ohaWmWewtmGmlsHmFyWLEnJVuSbKCeqOJ74XN4qdqOoStkDqObTVGhvr5NrfgwB4xjtnfu90pkuTljYfhTU+fqi03bVp1IaapRlZUw2YEEyz2GF+ItbuKjnA3GXZjwCms2M1JUrMRZiG6sAQe4xuhJ3Gq2kzZtDNOakmX38SB3EEOB3tDtGkJbyszkqYQQQRQjwm2ZhD3aHwutnVbdhDhl39S+pcyObxe79bQ6Gkexs0z4sfvdr7oaI2yJfwPZ+MjrCWZjA8WYXAP3V8oylnKuWZcckWkra8lpzSA/xq6oQQdL5XFjlyjLaezJNQuCagYcDxXvB1EUG3K5KCTZLNUzMy5AJJPadu6+g00GgMUVBsWrkvJq3brPNQMCTjIdgOtlxva18rjyHicGr59BqPEtdi7ty6afOnu15ckdRmGfZux78INgRqSeIjDdynatqWrJo6iG0pTzGn8Ovex7o3791bOZVHK7c1gW8L9W/de5P0IZ9n0ayZaSk7KCw7+ZPeTc+cKMFvUtF7jbdWcW9Jk2ZPq3CgsFYr4YOr78R84TWpSvbKr3XBPkAffaGne2WDUTry5kw9JMyBIXttrbjFH0bDs0oHiGb3mPT2THccNL9lx6y/1OqGSRp2dtCbKOKWSFU8zke4jMN4Q4yfSfUdGUcYrqQSyqTYi2txfzBhPaknzGAZSOVxYAeHCJibLwnCqY24u+SDwX50VjvZm7nW9/xfu8l9eQSUXqVk3FOmMyqTc6DO3iY9aQsvtkFv1AfxEaeAzi3myX7NnfnqiDwVBdowFIRoxXulySv3jn7Ya2tUksl0v3q/mk+o7KlJkyW2IHC3LTLvXl4+UMey60zVuRYg2PLyiknUB+bLmk82AHsH5nyiSrTklhJctwdWa3E8vdfuidshh48Fu1vc7SpffAHmW1fVdGha17cPHn3Qsz58ya1ybngo/9R/ZiwkPOwGXMR2UiwNsxy8ffESTQNo8uZ4rb2g/1ETseFh4ClvVvc7Ty+fzBZGtZavkCEfiDkD4H5p7jlytGDSXlsCykWIOehseekWwozbtOe6ZKLf8A2PIxnKksMgHQH5yYivnLcZeUa/1iVpZrk796XyqTCy+pvSXOlyVlSwFCiwOFb+ssR54YVdq7YnzyXdiQdTcnyZjn5ZCJM3ZtzZ0AvpMljL95OHiIhtQT5bdUE966Ed4/IxGB/Sp3Gr4W8vL7voKKitCKlNi7BB7iQp9uR8jDBuc82nqUcqQoYEnhkc9OalhFaEc9qmU+AK+6JezpQB/RTJZseLFTlxvBteO3hSX7P2l/qOWaOt76bOaU61sjJ5ZHSd40BPdbqnuI5Ru25RJtCnkzpdwcS6C5CsQswW4ldf3TzhnmSwylWFwwsQeIIzhO3Uc0tXNo3PVY4pZPHK/tTXvQx5kopOno/c408uqLH/A5NGqzpKkmUbzCc2aWRZ/MDrAADs24xY7a2vLp0V2Zc2UAXzKlgGK87DrcsoWt49vVkqYaZFBZs0cLiZlN7WW1rjNTkdL5RE2RuNNmWapcoLAYQcTWGQF8wot4+Aid5p7sEOuMmWG/NO0p5NbK7SMA1uI1W/cc1P0hDnSVCzEWYuauoYeBF4qX2PelamZsQwlUY6gfMxcLqbfwiK70cVxanaS3akva3JWuR97EPKLWU/H3JecfAbYIII0IEffb4+spabhfEw7ic/MKreuGfalEJ0mZKJsHUi/LkbdxhXoPjdrzn1EpSB3EBU/Novdsbw09MyrNY4mF7KLkDmeQ/oYyi12mzR3kkL2yt0Ohcz6qYrrLGIBcTdnQtcXNrdkA8PA3VBtBKxw0v9DJa5Y5F5lsurqFUG9za5tbQxY1O0pUuV0zOBLIBDc7i4txJPIRTVO1AdnzalUEszA9rAA5sZaFrataxh1GOS8QtvUr91R8JrZ9Wc1U4ZfnkLeCD78OkUG41J0dHL5zCXPmbD7oWL+KwlUfHMU3mcG3yrTKq5y4b3mzPnEfPPKKP/G/2PvtF96TaNvhszCpPWJNgTqFb84UvgU3/bf+E/0j0NlwNmlhJz1z4vm+p2QScUWUra5YgYACTYXd9T4CMqjahRipQXGtnf8ApECmpJgdSUcAMD2W4G/KJNXSl5jPaZY52wNfTwtrDlg7MsSqyrm9fmOkSZ+0GVVYquFtCHme3q5e+MkrmL4AExfWPryvh1iHTBxLZGlObEMnVOTf04+vnEeRQuTd1mAa5K1z52y8YlbPg1K+Gjt58sr8n1CkWL7RYYrqBhNs3mZnu6uf98xGkbaP+399o9qEaanXRxMGhCPYjkcvbENJM8KVCPZtRg187XisLAwHHtJX/wBnXlnn9oEkSxto/wC399o2U+1GckLL0BJ67aDwF/VECVJnqCFRwGFj1L3HmIypKeYpJwzFNuqQpOd+ItpaLns+zpOq6dp+uf7jpEx9r2AOFSDfR3ytbUWvxjdOrWVlUqt2Fx8Y+h4k4e6IdfLeYF+LbHnicIwB5ZWufVBtSSzspVHyULmjDS/d3xjHBwW4qqu7zflx/YVIl/Dzgx2TDe18c3XwwXjTN2wVJBQG3J2t7o19C3QdHhfFixdhvVe2sQfgU3/bf+E/0i8LZ9nbe9z5vThxBJE//G/2PvtErZ20TNcJgtcHPET7DFN8Cm/7b/wn+kXO6NE/wqWGVgCyjMEZl1EG04GzLCk461zf7g0qPoswnb/SDLMirTtS3APhfEt+69x+9DiYrt4qTpaacmpKEj6S9ZfaBHn4kbi0cMXTPXmyiZM+9sQwo2VrTAGAJ4XKi3fYcYwrdv0srtzkuOAOI+pbmF7Y/wD1OyXl9pkV1A7166D8IjzZ+4EuwM2azcbIAo8Lm5PsjPfk+6tSqXEtNkbzS6ipMuXiwCXcFgBdg2dhroePKK7Zn/T7XmS9FnqSPEjHf1hx5xdUm7VPKZHlLgZDfFdiSCCCDc6EHyNopN8viqyjn/tYWPcrA+52hSUlG5cGNU3SHqCCCNjIRtxRin1sznMy82cn8olnd+RVTp8yaSxx4FCtbCEUDQcS1znlEX0aZypx5zB+H/7iDV7lTpzvO6RFaY7sFYNcAsSLnna3COdXuLKzZ9550Y7N3ZnVD2mzG+DyGaWnNgrFThGgzGbHw4ZTt+Hly6CUkmwlsy4bX7OEsNc9bHOKat3ar5Ep2Ey6KpLBJrjK1zkQL5Xyi33+lWSkl8MVvUFH5xOkHlQ+KG6hkdHLlp+oir6gBG+AwR1mJx30vK0upxqSuMITbLgV/wDQQgJXTCReY4Fxc3OQjq/pipg8pJikGwZTbgVN/wAnHkY49Ho7DCEsNppWny55nbhZxGucFAF3K3PVJdjiFr8CI1MUAv0v3n/5xI9H1JLcVpdEYpSuyFlBwsNCtxkwvqI6dVbLkNNZGkymX4U4wlFIsKQMBa2mLPxzjzsSCwZ/huTdeHHxsiUt10ck2y5RLq7Kb5WYnELf3/ZiR1QgJc2IFnLtmT3Aj+/CFqoFne36ze8w0ejCmSZXoHRXGFzZlBFwhINjxBF47J7Go4Ce9pnprdffHwNJKlZpOH/d+8//ADjGvYCUWV2GQwsHPWPheOo0dHKKSry0N5dBe6rniZsV8uPHnHHN5pSrVz1VQqiYwAUAADkAMgI59kwljTWbyz4c/L6kwe8yw2Q+KXiZ2JucV3Iwjh/ffGxShF+l+8//ADhdpxd0+kvvEd7pqCSs5VWVLVRVIAoRQLfAybWAta+cVteCsLEu3nyrL78gm905XJwkGzlrHrEOww5d5MQ9jzC+K7sxBsAWI6vP++UWHpDpkUURVFUtSS2YhQMR5m2p7zCe2kbbPsaxcFy3u900p/XpRUVaGfEhv8bxPzn/AOcbKfCbgPiOVwGYWB49ox0ago5SypeGWgvJoCbKozNScR01PHnCl6UKZBJkMEUMaiqBIUAkCc1gTbQRw4cViyULefhz8vczUrdCTVVjh2CzGKgmxuYafRmHm1kvExYBwRc37IZvyEJMdN9DlMA7zWIAVGNzlYmw/CrmPU23DhDBpJXkrrz+heJlFnXoIII844hN9HvUeqk8EmC3rZT+ERZ0O2KhgwFM8zDMdcYeWoYK5AsGI5WyGoit3Yy2jWrzJP37/wDtDBtjaUulkl2A1OFRliY3Nh4m5J8TGEMo61Vly1KHebeibJllDI6OY6HCelQleGKy6W4Z6jujz0kpelltymD2o35gRF3V2S9VNNZU5i90U6EjQ2/UXQDiR3Z2vpCW9Ge5099vziXcoSb8h5KSRM/zCI9jmX+JN3wRH44/wx09Gn6KcOUwfhH9Iv8AZu1hOmTFWXMCymZGdsIBdTYgAEk87/1hf3D6s6sl/qzB7GcH3CN1dtajlGfT1KlrzSxXCTcMFcG+l7nnfKNISqCzFJXJlnvH05lOaaagKKSyFVbFlzN7G18iCDFJv9MutJM4Y7+sKfyiv2VvRTU0gy5UlyxxXY4RiNzhLEEk5W4RI3oUvsumfiol3/8A5lT960TKalF0NKmh5acuPBcYjnbjbPPuGRz7ortv1nRy7C13OHPQX1xZggYQ5vcdmIFZPDTKabe+NAQLg5MAxOHIgdUZklBqRcC+zaBDVcjM4cJI7zdbYSATezG6m2QvcKHv0mDZA3m2L/8A58wEl2DdKxIUEk5OTh44SeJ7srAcEmIVJU6gkeqPpLaVZaaJTr8VNQqSbDM5Wve5ut+qFvcDnlwLerZ7Sah1bW5B8VNj7gfOOzYJ7uK4816r+H6HVs8tYl76NtK/7HM/KOpzPlDfa3/khHLPRtpX/Y5n5R1OZ8ob7W/8kI5dt/US8vYMXvHz5U9t/pN7zDb6J/8AUE+hM/A0KVT23+k3vMNvon/1BPoTPwNHrY/6byX0N591nS6DsSvq9n/iaOMb1/Lan61vfHZ6DsSvq9n/AImjjG9fy2p+tb3x5/wz8x+H1Rlhasrqbtp9JfeI+g5fyhftafyRj58pu2n0l94j6Dl/KF+1p/JGL+J9+IYxyz0kaUH2OX+cJTaQ6+kjSg+xy/zhKbSOz4d+nj5+7NYaHeKT9FL+p2f/ADJhQ9Kfyen+01f/AJmhvpP0Uv6nZ/8AMmFD0p/J6f7TV/8AmaPG2T86P3xMId775HN47h6PNhg0DhsukIW9gckGuY/XLaZ8iDHG9k05eaoAvne3hp6zYecfQGypplNJpUFxLT4wixs1uOYK3bEdDkFt2svQ+ITucYcs/nkvqPaJZUb9gVbHHLc3ZG7WXWvnfIkFiwe4GQtoBaLRp6hgpIDHQHjrpzORy7opWyrxa+cs3A7sNrkgWXrHQm5XK2FwSncPWEg6JzAuDy1xDqqerh4Bs1AjhORMrN2M9o1p5Ej79vyjVtzYNZU1GN1RpSNZE6TDdL8wpsWyJ48OAjZuB15lXO4PMFj4l2P4hELaVbtCrYtTLMWQCQhVgmID52IkE35DIaa3jmycM/Q3/wAhjnPXiWVlyadbLZQJjG2WVh0YHhmIrd65l9mSyb5iTrroDn3xD3Z25Uy5601Vj6+Slx1geHW+cpOXHO2cTfSXNtTIOc0eoK352huVwbElUkhD+At/YgjpH+XO6CM/wSvxCu2V8VtaoThMUsO8nC/5tFlVbuU8+pmPNGIlUsoYiwsRchSDmVI/diu3v+Ir6Wo0Vuqx8DZj/C/si62zsgzpslw8yXhxK7S2wnCRcZ8RiAyz7Xq1itVV0yG9Geyt2qNdJEs/SGL8V40ba2SBQzZKZhVZkHKzGYFHh2Yx2kHpZZmGsmBRoJiS5lzwAsFYnziPujt6oqi3SSkEtRbGtxdssrEm+WttMucVcb3aqwz1Ne76mp2eiA5ocB7NuqerfEjaLhOnsMYSa7E8t3wF5XVmG5GVk6xckHozNYELh+boCCIjbrL0FTU0TXwtcpnYkW4HmUIP7seS9kAl1lq2OXcDJVZW1UW6RVxHCjYeyVsTa4BvBpxz1RE45lvvE15snDfFc6ZW6ranqm2YB662xrpiDBI9MOxbMJ6jJhn9JRY+tbH90w5001Bepm4sUpQhSysQwya5I/ScTYjqhYmbbolrKQhcywxy75WYaA8uKnlcxabi1NcPv1HhPde8ch9G2lf9jmflHU5nyhvtb/yQjmu49KZT7RQgj/o5lr8svaNPKOlTPlDfa3/khC2qanjOS0dexti94+fKntv9JveYbfRP/qCfQmfgaFKp7b/Sb3mG30T/AOoJ9CZ+Bo9jH/TeS+h0T7rOl0HYlfV7P/E0cY3r+W1P1re+Oz0HYlfV7P8AxNHGN6/ltT9a3vjz/hn5j8PqjLC1ZXU3bT6S+8R9By/lC/a0/kjHz5TdtPpL7xH0HL+UL9rT+SMX8T78QxjlnpI0oPscv84Sm0h19JGlB9jl/nCU2kdnw79PHz92aw0O8Un6KX9Ts/8AmTCh6U/k9P8Aaav/AMzQ30n6KX9Ts/8AmTCr6S5JeVTKNTVVfl8c1z6o8XZWo4sW/vMwh3vvkQvRNsbpagTGHVTr/wAJ6vrfPwSOlUBIrJmK+nVvyxNkO1bP9oWxqLZhVw3G2SKWkBYYS4xtfgoHVB8Fz8WMZTqqVMtVLiXozhIZQuIWOpHWvnZc+0ALCNZSeJJ4j4/a9DHFlvSs011aqz2mWU2GBc7knEofA1wZbYGW+WqZkAXOwY6ejnTZjAuyFiVtYuwsD+jVu0QLG5y5kxVT9mkKHnK/SOTiLWZrsTYWVyM8KhQAMTDPCTHu9+UqmopQIZyMmtcC9lvbIAsb5ZDB3RGK1GF8SYRtm7YFOZWypzDJnlzX+6VHsUHzhjodoU7YJcl1YYLqFINkWwztpqBY/lGb7PX4OZAJCmWZdxqBhw+u0U+7G7fwWdNOLGrIoVrAHVsQtc6WXPv7ozScWki207Jm8VMr/B/1xUSyh45HE33FJ8hyik34+MqaORze7DuZlHuDReUmzZwqDNmzlmLhIRcGHBcjSzEaCxJz8IpKX4/bDNqtOpHmBht/G7eqFPNeLCPsPMEEEamYt+kCg6WkYgZyiH8hk3lhJPlGzZFW1RRKyNaYUtf/APYuWfcSL25GL6YgYFSLgixHMHWEbc9zTVU+ic5XxS78bD3lLH90xm8p3zyLWcfAqqOmqNpzsc04JSZGwsF5qoPzzxJ048BHRKSmSWipLUKqiwA/vXviJLmSacYC4QEvMGIgDNizWJyyLaciIW9t79qt1plxnTGwOH91dW87ecJbuGrk8xu5aGW+koo0muk2JQgMRoRfq37syp+kIlvUBMNTJGKW6FrBH6ow3uWGJQSyqjZCwA5GNG6qznlPIq5bhZuJkLC2LFm4t803OIXA1NtIibuzPg856CoAZSbyiwBBJ0yOVm1+kCNTCjKnfB+4SjarkWG06dRMBBYynYrcvMNpn6O92BIJKhRY52so6xjKROmU2En9AQM7ABRc3NsRISzYtLgKtzrbZVbEdAVlqJks2BltgFxiJYABVVUIZxq3ayAjxx1XkzpZLNicMwQ4gOjQWyYYsLYTlc4bhethHReVGNvQpt5qYU8ybPCno6qRMln9iawvn4lfXii5mfKG+1v/ACQjZsmlWooujmXIYWJvc4rA3zGRDc7nK7dYsBUbKmOk4U843nLOdr/rp8FZFYHj2Rfx53jnlHdl4m0XvI4fU9t/pN7zDb6J/wDUE+hM/A0KVT23+k3vMNvon/1BPoTPwNHv4/6byX0OyfdZ0ug7Er6vZ/4mjjG9fy2p+tb3x2eg7Er6vZ/4mjjG9fy2p+tb3x5/wz8x+H1Rlhasrqbtp9JfeI+g5fyhftafyRj58pu2n0l94j6Dl/KF+1p/JGL+J9+IYxyz0kaUH2OX+cJTaQ6+kjSg+xy/zhKbSOz4d+nj5+7NYaHeKT9FL+p2f/MmNEikFXUiWw+LpZtQ8wnQl57kL5gA+GKNM6qKypMuWCZ02mo+iAHzkmu9zwsLD18rwyydnrS0jJfESCZjXALM3aN2y8A2RsAxAJMfPwjvP75nJJ0rNNRVTah2SWG6NSQ3ZFzhIK5sM7thOoDJwztCpKdcZH/alqGmFS63t8YoFlxDCLMFuCBa1wY2bPJEhESWWnTBjxCxIZGQ4nLBCc2LdchieJxYokSdjzGurDo5RZrgMuJgVsTfCQcRLkiym7nPhHVeVGFuqPWvNm9bqypOLNlmENhYhgXuFsAivcknEf2Ter3XQ1VZMqyLS5fUlDllYepcyObx7vVPChKGmVekm2D4VVcuAOEAC4zPJRyMM2zdlpJkCQL2wkMRcEk9o3GYJJ8suUYvtSrgvc1S3V1YsSt9pa1M7EpMskKrLnYLcXtxBJJuM7Eaw1UtZJqZZ6OYGUgglWIIuPJlPqMado7BppyhXlLkLKVGEgcLEcO7SE+r3MMufKWXNJWYxU6q4QC75jIi2V8s2UWzhf3I65ofZfQY9i1kyXRtOnzDMC42Qm1zLHYuRqWte/7QiL6N6Q9FMnv2pznPmFJufNy3qEaN/KklZVHKHWmleqOCg2QeGLP9yG7Z1GsmUkpdEUL424+J1gSuVcvcG8vEkwQQRqZhCbv/AEDKZdZKyeUQG8L9UnuBNj3N3Q5RhPkq6srAFWBBB4g5ERM47yocXTsW9pyE2hRYk7RGNO5xqpPjdT43jZu/u5IkKrqpaYQDjcdYXHAHse/mYo9iTWoKtqWafiphvLY8zkp8+ye8DhF9tyZVK6LLZVlzWCFyt2lE5ZZ2OI5AkZMe8WiLT7TWehbvRaGnefedKZSqdeby4LfQufIkLqbcBnGvb+xzWU8uYtlnhFdSMtQCVvyvoeB84qt/KGXJpZSIMjNuSTcs2BrszaljzhuozhkIQL2lLlzsoygzlJxkGiTQtbK281RJMt2wVEkgsCVUNgN7ti5MAGAI9RtEtcFQmMlRNQ3xCxKspFjZAb2fJUucaj51zEbbWyRUqlZRtabYMCMsdvc40z10MRtj7R+EOLES6pT1kmNNs+G+gLEZXPUw3XOxEOE67MvJ8yZxvNFzQ1zypRQoS8oDCDZMaliFtjKgZBRmbgsL98Pary6oBpTdHUy7mWTcEqWwgMCAcLhltcW6+pF4jSulmFRNlgTEw3KYlYsCAHZrG4vbtAhuRBF9nTS2Ilu4ExbzFdGF7gM7MBdsxgS+IPa9uspBO04ZUyM4nEttUDyZrBwR1jqLWN8we8Qxeif/AFBPoTPwNDvt7d74WGlOFFSi5Wvaaq5YsTAdYZC9tTY3BVoVPR1s55O01VwRZZgzFtEbIjgRyjr/AKpTwHhy1Xrn780dixFODH+g7Er6vZ/4mjjG9fy2p+tb3x2eg7Er6vZ/4mjjG9fy2p+tb3xn8M/Mfh9UGFqyupu2n0l94j6Dl/KF+1p/JGPnym7afSX3iPoOX8oX7Wn8kYv4n34hjHLPSRpQfY5f5wo0lI01sK8dTyEOu/tK0z4Aqj/8OXc8tYY92d2xRqjst6h85ctr5ZZu1gSCpI4HCCMixAgwdq/C2aMY97PyzebG8RQhZdbCkimUTJ5LVJTBLl8VVVUhAACcRDKTYE9b6RNzO2uzSj0aHG5ZZYBUm2AlWIBNh2SQQCA4Fr5GqmFJRKF1adMHWZmFrDGvEAYUeWgvhxC+WIm58ms8t8YlrMdiCcYZsRAFsAzC2FslJPG7E3PJCGVI47cmSpNPLp0M1yC9gMZBDdUBeqsxeq6pbCvz8zncmNNXvAaeS0x2Vps03RFKFbgBSeqSQqgC/WNz64ibSrDTqr1LBp+FcMtHmA3w4cRKsLHUFiGJzAIGkjd3YUyZM+F1mbnNEb5oGhIOluC8NTnpnOTvdjr7DjGs3oZbt7N+Do9XU3M6ZwtdhiOQA/XY2FuGQyzg2xSbUmgsjpLHCUjkN5vaxbzAjft/aqy62lSYbSwGck6BmDIpPhn4Yr8IZoSimnFPQtt6iJult+eZxpahmuwYKzDrowBNjcZ5A63ztDFRbPMhps+fPM3q2DMAMCDMiwyzNtAL2EaJ2z1faKTVGcqVdz+011QHvwlj4Be6Kze+teompQyNWIMw8Bxse4DrHyHdErsxzzrQeryPdzpDVVVNrZgyBKyweGVvurl3ljDzEbZtCkmUkpOygsO/mT3k3PnEmLhHdREnbCCCCLJCCCCACk3r2EKuThFhMW5lk8+IP7J/oeEVm5+3TMBp59xPl5dbVgP/AGHHnrzs3Qq737utMIqKe61CWOWWMDT94cOYyPC2ck095Fxd5Mr/AEnfoZX1h/CYsacTKtFUYpdNhAJzDzstBxSX36twsI1bI2pK2hJaROAEy1nTTT5yX0IPDge7WftTbApUVWDPMKhUspCu+lsWYXPOxN7aXhZNuV5MeenEFm09MxlypbYmAYy5SlrDTER2Vvpc2JsNbRW7U2VT112lN0dSlr3DKwI0xobMO5h7dIu9kbPMpDiOKa5xTX/Wbu/ZAyA4ART79zFlyknKcM9XAlsNbfOB5pbUHLTnDkuznpyBa5FfTbwPIYSdoyr27M0qGy56dYftLnzF4Z6uRLqpWThkOhDNh88DKbjxFowpejq6aW02WpExQSp4HjY6jPQ6xQVG6c+QxmUM4rzlsdfPst4MPOBOUVzXqDSfQ3T5bynl41ZhLIN1xFsOIZtKRmGAYbhuJC3AwkndWUaVJSfIdZdQASkwWKPZjLIJ+cvC+tnXXSK5t6pifF19KRn2gBa/MBuqT3hozNRSzbmRUiWxxCzMynrLni6W4dsQUjCU7I6wtm9+EsiN2Uc0atn1ZV1kTVMuappECk9oS5hBZToRYg+vlHIt6/ltT9a3vjs+0pLTFtOTK7MsxOt0QIv0hIPUImAnCHYYTa5wiOdby7qObz0YtjuSWDAk8bhgDw7YupGeV46dixFg4lz0qr8+Jvg4kbzEym7afSX3iO6V+0hKnWVTMmioR1lLqw+CBb6ZC7DPuPIxzTdzdF5hxvcKvWyDNpnkqjE5y0GXMx0nZNKUU9ChdnXrzXJUTLtdwJlibqgwgdW5xE2sDFbbixxprceS4/t90PGxI3Rv2TsgU4WdVHpJ0uVZFFrSklrf+IXGfNxbW8Z9K02c7yx2xYNdgG6ouZSsVSaerre1sJzwkRomzpCktU1Kk3J6MEm13LnqSmxK3ZAJdx1Rpa0a/wDNoJKUVMzsdWYHPkWC9ZvFiI5FKEFRz1KebGTZlAlMjEtYZsxJYDPUnE7WPfcDgAIX9o7zhphlUEoPNbWYFHnbn9Jur4xim7dXVENWziq6iWtsvIdRT39Yw07N2bKkLhlIFHHmfEnMwrnLTJepSUYlJu/usJbdNUN0s8m9zmFPn2m7+HDnEzeGgqJq/FuuFSG6G36WxuVd76HS1rc78KPaG1tpy6hpSqkzVksmqX1HWvloRnb2xgd4tqL2qS/hJm+8NaI3oJbtMqndk3b+yl2hKlzpJCutxZsuPWRv1WU/nzvEXYmydqIBLM4SpYyzwTCB+yLH1XAjTsjatY1SxSlw9IPjFYOiXHzySOqbZG175ZXhk25txaSUGmFWmEdVVyxHicySFHP84FuvtvL0DNZELbu00oZOCXdp0y5GLrMWOrvzPLnYAZDLfuXsAyEM2bnPm5tfMqCb2vzJzPf4RB3U2HMmTPhtXm7Zy1PDkbcLDsjhrro5xUVvPefkTJ1kggggjUgIIIIACCCCAAggggAVN6N1zMb4RTHBULnkbYyO/g3fodDzjVsTeGXUg09UoWb2SrCwc9wOj93q7nCKLeTdiVVC/YmgZTAPYw+cPaOBjNxadx+RaleTJtXUdEl8DuBrhGIgW1sTdvK5zjniiZtSr4rKX7ku/qxt/eSxa023amiYSq1WdNFmjM28fnjuNmHflDLsyXIdmqJDA9ILPhtZiNCwtcOLnkc875Wl/wByl80UuyT5MpUUKosqgAAcAMgIzghfodk1CVhnTJvSoZbKL5FblSBh0tlqNeMbN1VIhF86BgQQCDqCLj1GFap2Xsqa2G8tHJwgI+A3OgwaX/dhrhDoP+o2u76rKJ+4Ag+8bxGJWSrUcSW24SKbyaibLPgD+ErB/lSsHZr5nrmD2YzEjfXacyS0gXdZLN8ayZMQCOqG1XK5ysTbXKI+1NohRJegmvMdnsZWN5gZbG+JXJKWNs8u1nGbWGm1WhScjwbq1mhr5gHIGZ7sYj0biYv01TNmeX/Jmiw31221NJHR26SYSFJzwgC5NuJ0HnEKrWlLSgK5pc1CMTCaTiPENc4Qb+Qva3CBxgnVeoJyJlPujQyRiZcQXVprZDxGS+sRY7FrqearCnw4EbD1Vwi9gbgcs9e4xLqKaXMAExEcA3AZQw8r90JO5x+D10+mOjXw9+HNfWhJi3UJJJZMWqY8zZgVSx0UEnwAuYwpKpJqB5bBlOhH95Hugq5OOW6XtjVlvyuCL+2IexdiSaVSJQNzbEzG5a3PgPICNM76E5UZ7X2eZqgocM2WcUp+TcjzVhkRxEadg7YNQuLonSwsxNsOIZEIb3Ya52tlFhVTUVGMwqqW6xY2FvOE+s3lmz2+D7PlnIW6S1rLp1QclXvPkNIiUlF36cxpWi43k3ml0wwjrzjog4X0LW0HdqfbEDd7dqZMmfCq3rTDmss8OWIcLcF4cc9J27e6aU56SaelnnPEbkKTrhvmT+0c/DOGWEouTuXyBtLJBBBBGhAQQQQAEEEEABBBBAAQQQQAEEEEAGqqpkmKUmKGU6hhcQnV25sySxm0M0o36hOvcGOo7mv4w7QRMoKWo1JoRqbfGZJYS62QyN+so178JyI71J8IZtn7UkzxeVMV+4HMeKnMeYidU0yTFKzFV1OoYAj1GFjaG4VO5xSmeS3CxxAHwOfqIie3HqVcX0L2taaF+KVGbk7FR7Fa/hl4ws7lbKm0zzRPRg8y2Fh1lIGInrLexJPzrXyjX/hm1qf9HNWeo4MQT9/MeTQf5prZX6eiY8yodR67MPbEuStOVqiksqRv2q7TK5ZFQcNMVui6LNYAZM3E3v1b/NHPOt27sgUc+S9IzLMmPbork3HvwcDe+sSzv5SuMM2TMtxBCMPMFh7o2Ue9ezpecuX0ZOuGUq/hiW4S4+Y+0uAekigZ5KTFBPRMcVuCsBn4AgeuI28cyXM2ZIZcN/iwgFu1azKAOOuXdFk2/NHzmH9z+pitG+VBLYtLpyGPzgkpSfMG8OThbd6iSllkMu7lO8ulkpM7apmDw5DyFh5RS7R2FPm1oqJWGUEw5vmWK3FwqnslbDMg+Eaf83VUz9BROeRONh52UAeuD4Jtif2nWQp4AgHyw4m+8IblFpJWwpp2M06tSSgM+bLB59kHwUsT7TC5W764m6OklNNc6Eg28Qo6xHjhjdRbgygcU+Y85uOZUHxNyx/ihooqGVJXDKRUHJQBfx5nviu2+nqyeyuonU+6tTVMJldNIGolqRl6uqvlcnnDhQUEqSmCUgReQ495OpPeYkwQ4wUROTYQQQRZIQQQQAEEEEABBBBAAQQQQAEEEEABBBBAAQQQQAEEEEABBBBABTbxdmOcbS7X990ewRz4xrhmui7X98xHQt2YIIWFqPEGGCCCOkxCCCCAAggggAIIIIACCCCAAggggAIIIIAP/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8" name="Slide Number Placeholder 37"/>
          <p:cNvSpPr>
            <a:spLocks noGrp="1"/>
          </p:cNvSpPr>
          <p:nvPr>
            <p:ph type="sldNum" sz="quarter" idx="12"/>
          </p:nvPr>
        </p:nvSpPr>
        <p:spPr>
          <a:xfrm>
            <a:off x="6553200" y="6245225"/>
            <a:ext cx="2133600" cy="476250"/>
          </a:xfrm>
        </p:spPr>
        <p:txBody>
          <a:bodyPr/>
          <a:lstStyle/>
          <a:p>
            <a:pPr>
              <a:defRPr/>
            </a:pPr>
            <a:fld id="{45CA288E-4D49-4394-89CC-6BFEF6384811}" type="slidenum">
              <a:rPr lang="en-US" smtClean="0">
                <a:solidFill>
                  <a:prstClr val="black">
                    <a:tint val="75000"/>
                  </a:prstClr>
                </a:solidFill>
              </a:rPr>
              <a:pPr>
                <a:defRPr/>
              </a:pPr>
              <a:t>39</a:t>
            </a:fld>
            <a:endParaRPr lang="en-US" dirty="0">
              <a:solidFill>
                <a:prstClr val="black">
                  <a:tint val="75000"/>
                </a:prstClr>
              </a:solidFill>
            </a:endParaRPr>
          </a:p>
        </p:txBody>
      </p:sp>
      <p:pic>
        <p:nvPicPr>
          <p:cNvPr id="29" name="Picture 8" descr="http://www.miamisurfrider.org/wp-content/uploads/2011/04/WFM_logo_2009-11.png"/>
          <p:cNvPicPr>
            <a:picLocks noChangeAspect="1" noChangeArrowheads="1"/>
          </p:cNvPicPr>
          <p:nvPr/>
        </p:nvPicPr>
        <p:blipFill>
          <a:blip r:embed="rId8" cstate="print"/>
          <a:srcRect/>
          <a:stretch>
            <a:fillRect/>
          </a:stretch>
        </p:blipFill>
        <p:spPr bwMode="auto">
          <a:xfrm>
            <a:off x="1981200" y="1678029"/>
            <a:ext cx="1600200" cy="1444624"/>
          </a:xfrm>
          <a:prstGeom prst="rect">
            <a:avLst/>
          </a:prstGeom>
          <a:noFill/>
          <a:ln w="9525">
            <a:noFill/>
            <a:miter lim="800000"/>
            <a:headEnd/>
            <a:tailEnd/>
          </a:ln>
        </p:spPr>
      </p:pic>
      <p:pic>
        <p:nvPicPr>
          <p:cNvPr id="30" name="Picture 50" descr="Kroger">
            <a:hlinkClick r:id="rId9"/>
          </p:cNvPr>
          <p:cNvPicPr>
            <a:picLocks noChangeAspect="1" noChangeArrowheads="1"/>
          </p:cNvPicPr>
          <p:nvPr/>
        </p:nvPicPr>
        <p:blipFill>
          <a:blip r:embed="rId10" cstate="print"/>
          <a:srcRect/>
          <a:stretch>
            <a:fillRect/>
          </a:stretch>
        </p:blipFill>
        <p:spPr bwMode="auto">
          <a:xfrm>
            <a:off x="0" y="1593935"/>
            <a:ext cx="1905000" cy="1677826"/>
          </a:xfrm>
          <a:prstGeom prst="rect">
            <a:avLst/>
          </a:prstGeom>
          <a:noFill/>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6877" y="3316448"/>
            <a:ext cx="1444623" cy="1444623"/>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05951" y="3303589"/>
            <a:ext cx="1756985" cy="1378902"/>
          </a:xfrm>
          <a:prstGeom prst="rect">
            <a:avLst/>
          </a:prstGeom>
        </p:spPr>
      </p:pic>
      <p:pic>
        <p:nvPicPr>
          <p:cNvPr id="36" name="Picture 3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48400" y="3079734"/>
            <a:ext cx="2564802" cy="1416066"/>
          </a:xfrm>
          <a:prstGeom prst="rect">
            <a:avLst/>
          </a:prstGeom>
        </p:spPr>
      </p:pic>
      <p:pic>
        <p:nvPicPr>
          <p:cNvPr id="39" name="Picture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2474" y="4786808"/>
            <a:ext cx="2044510" cy="1458417"/>
          </a:xfrm>
          <a:prstGeom prst="rect">
            <a:avLst/>
          </a:prstGeom>
        </p:spPr>
      </p:pic>
      <p:pic>
        <p:nvPicPr>
          <p:cNvPr id="45" name="Picture 4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34000" y="5029200"/>
            <a:ext cx="1728746" cy="1095608"/>
          </a:xfrm>
          <a:prstGeom prst="rect">
            <a:avLst/>
          </a:prstGeom>
        </p:spPr>
      </p:pic>
      <p:pic>
        <p:nvPicPr>
          <p:cNvPr id="46" name="Picture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39000" y="4800600"/>
            <a:ext cx="1333500" cy="1407086"/>
          </a:xfrm>
          <a:prstGeom prst="rect">
            <a:avLst/>
          </a:prstGeom>
        </p:spPr>
      </p:pic>
      <p:pic>
        <p:nvPicPr>
          <p:cNvPr id="38" name="Picture 37" descr="New_Seasons_Market.jpg"/>
          <p:cNvPicPr>
            <a:picLocks noChangeAspect="1"/>
          </p:cNvPicPr>
          <p:nvPr/>
        </p:nvPicPr>
        <p:blipFill>
          <a:blip r:embed="rId17" cstate="print"/>
          <a:stretch>
            <a:fillRect/>
          </a:stretch>
        </p:blipFill>
        <p:spPr>
          <a:xfrm>
            <a:off x="6172200" y="2057400"/>
            <a:ext cx="2890710" cy="685800"/>
          </a:xfrm>
          <a:prstGeom prst="rect">
            <a:avLst/>
          </a:prstGeom>
        </p:spPr>
      </p:pic>
    </p:spTree>
    <p:extLst>
      <p:ext uri="{BB962C8B-B14F-4D97-AF65-F5344CB8AC3E}">
        <p14:creationId xmlns:p14="http://schemas.microsoft.com/office/powerpoint/2010/main" val="14005519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535782" y="1269451"/>
            <a:ext cx="8316912" cy="533400"/>
          </a:xfrm>
        </p:spPr>
        <p:txBody>
          <a:bodyPr>
            <a:normAutofit/>
          </a:bodyPr>
          <a:lstStyle/>
          <a:p>
            <a:r>
              <a:rPr lang="en-GB" sz="3400" b="1" dirty="0" smtClean="0"/>
              <a:t>Trends</a:t>
            </a:r>
          </a:p>
        </p:txBody>
      </p:sp>
      <p:sp>
        <p:nvSpPr>
          <p:cNvPr id="6" name="Content Placeholder 5"/>
          <p:cNvSpPr>
            <a:spLocks noGrp="1"/>
          </p:cNvSpPr>
          <p:nvPr>
            <p:ph idx="1"/>
          </p:nvPr>
        </p:nvSpPr>
        <p:spPr/>
        <p:txBody>
          <a:bodyPr/>
          <a:lstStyle/>
          <a:p>
            <a:endParaRPr lang="en-GB"/>
          </a:p>
        </p:txBody>
      </p:sp>
      <p:pic>
        <p:nvPicPr>
          <p:cNvPr id="614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863" y="1836738"/>
            <a:ext cx="4270375" cy="254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4238" y="1836738"/>
            <a:ext cx="4027487" cy="254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4238" y="4386263"/>
            <a:ext cx="4027487" cy="2496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3863" y="4386263"/>
            <a:ext cx="4278635" cy="2496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68181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5400" y="5080740"/>
            <a:ext cx="3505200" cy="646331"/>
          </a:xfrm>
          <a:prstGeom prst="rect">
            <a:avLst/>
          </a:prstGeom>
          <a:noFill/>
        </p:spPr>
        <p:txBody>
          <a:bodyPr wrap="square" rtlCol="0">
            <a:spAutoFit/>
          </a:bodyPr>
          <a:lstStyle/>
          <a:p>
            <a:pPr fontAlgn="auto">
              <a:spcBef>
                <a:spcPts val="0"/>
              </a:spcBef>
              <a:spcAft>
                <a:spcPts val="0"/>
              </a:spcAft>
            </a:pPr>
            <a:r>
              <a:rPr lang="en-US" sz="3600" dirty="0" smtClean="0">
                <a:solidFill>
                  <a:prstClr val="black"/>
                </a:solidFill>
                <a:latin typeface="Calibri"/>
              </a:rPr>
              <a:t>Wasted Nutrients</a:t>
            </a:r>
            <a:endParaRPr lang="en-US" sz="3600" dirty="0">
              <a:solidFill>
                <a:prstClr val="black"/>
              </a:solidFill>
              <a:latin typeface="Calibri"/>
            </a:endParaRPr>
          </a:p>
        </p:txBody>
      </p:sp>
      <p:sp>
        <p:nvSpPr>
          <p:cNvPr id="3" name="TextBox 2"/>
          <p:cNvSpPr txBox="1"/>
          <p:nvPr/>
        </p:nvSpPr>
        <p:spPr>
          <a:xfrm>
            <a:off x="0" y="304801"/>
            <a:ext cx="9144000" cy="838199"/>
          </a:xfrm>
          <a:prstGeom prst="rect">
            <a:avLst/>
          </a:prstGeom>
          <a:noFill/>
        </p:spPr>
        <p:txBody>
          <a:bodyPr wrap="square" rtlCol="0">
            <a:spAutoFit/>
          </a:bodyPr>
          <a:lstStyle/>
          <a:p>
            <a:pPr algn="ctr" fontAlgn="auto">
              <a:spcBef>
                <a:spcPts val="0"/>
              </a:spcBef>
              <a:spcAft>
                <a:spcPts val="0"/>
              </a:spcAft>
            </a:pPr>
            <a:r>
              <a:rPr lang="en-US" sz="4800" b="1" dirty="0" smtClean="0">
                <a:solidFill>
                  <a:prstClr val="white"/>
                </a:solidFill>
                <a:latin typeface="Calibri"/>
              </a:rPr>
              <a:t>EPA and USDA</a:t>
            </a:r>
            <a:endParaRPr lang="en-US" sz="4800" b="1" dirty="0">
              <a:solidFill>
                <a:prstClr val="white"/>
              </a:solidFill>
              <a:latin typeface="Calibri"/>
            </a:endParaRPr>
          </a:p>
        </p:txBody>
      </p:sp>
      <p:sp>
        <p:nvSpPr>
          <p:cNvPr id="11" name="Right Arrow 10"/>
          <p:cNvSpPr/>
          <p:nvPr/>
        </p:nvSpPr>
        <p:spPr>
          <a:xfrm rot="18927270">
            <a:off x="2441177" y="4649600"/>
            <a:ext cx="777721" cy="297774"/>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Arrow 11"/>
          <p:cNvSpPr/>
          <p:nvPr/>
        </p:nvSpPr>
        <p:spPr>
          <a:xfrm rot="13326153">
            <a:off x="1652588" y="4641895"/>
            <a:ext cx="777721" cy="297774"/>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3" name="TextBox 12"/>
          <p:cNvSpPr txBox="1"/>
          <p:nvPr/>
        </p:nvSpPr>
        <p:spPr>
          <a:xfrm>
            <a:off x="609600" y="5080740"/>
            <a:ext cx="3657600" cy="646331"/>
          </a:xfrm>
          <a:prstGeom prst="rect">
            <a:avLst/>
          </a:prstGeom>
          <a:noFill/>
        </p:spPr>
        <p:txBody>
          <a:bodyPr wrap="square" rtlCol="0">
            <a:spAutoFit/>
          </a:bodyPr>
          <a:lstStyle/>
          <a:p>
            <a:pPr fontAlgn="auto">
              <a:spcBef>
                <a:spcPts val="0"/>
              </a:spcBef>
              <a:spcAft>
                <a:spcPts val="0"/>
              </a:spcAft>
            </a:pPr>
            <a:r>
              <a:rPr lang="en-US" sz="3600" dirty="0" smtClean="0">
                <a:solidFill>
                  <a:prstClr val="black"/>
                </a:solidFill>
                <a:latin typeface="Calibri"/>
              </a:rPr>
              <a:t>Wasted Resources</a:t>
            </a:r>
            <a:endParaRPr lang="en-US" sz="3600" dirty="0">
              <a:solidFill>
                <a:prstClr val="black"/>
              </a:solidFill>
              <a:latin typeface="Calibri"/>
            </a:endParaRPr>
          </a:p>
        </p:txBody>
      </p:sp>
      <p:sp>
        <p:nvSpPr>
          <p:cNvPr id="14" name="TextBox 13"/>
          <p:cNvSpPr txBox="1"/>
          <p:nvPr/>
        </p:nvSpPr>
        <p:spPr>
          <a:xfrm>
            <a:off x="7467600" y="6400800"/>
            <a:ext cx="1676400" cy="276999"/>
          </a:xfrm>
          <a:prstGeom prst="rect">
            <a:avLst/>
          </a:prstGeom>
          <a:noFill/>
        </p:spPr>
        <p:txBody>
          <a:bodyPr wrap="square" rtlCol="0">
            <a:spAutoFit/>
          </a:bodyPr>
          <a:lstStyle/>
          <a:p>
            <a:pPr fontAlgn="auto">
              <a:spcBef>
                <a:spcPts val="0"/>
              </a:spcBef>
              <a:spcAft>
                <a:spcPts val="0"/>
              </a:spcAft>
            </a:pPr>
            <a:r>
              <a:rPr lang="en-US" sz="1200" dirty="0" smtClean="0">
                <a:solidFill>
                  <a:prstClr val="black"/>
                </a:solidFill>
                <a:latin typeface="Calibri"/>
              </a:rPr>
              <a:t>Sources: </a:t>
            </a:r>
            <a:r>
              <a:rPr lang="en-US" sz="1200" dirty="0" smtClean="0">
                <a:solidFill>
                  <a:prstClr val="black"/>
                </a:solidFill>
                <a:latin typeface="Calibri"/>
                <a:hlinkClick r:id="rId2"/>
              </a:rPr>
              <a:t>EPA</a:t>
            </a:r>
            <a:r>
              <a:rPr lang="en-US" sz="1200" dirty="0" smtClean="0">
                <a:solidFill>
                  <a:prstClr val="black"/>
                </a:solidFill>
                <a:latin typeface="Calibri"/>
              </a:rPr>
              <a:t>; </a:t>
            </a:r>
            <a:r>
              <a:rPr lang="en-US" sz="1200" dirty="0" smtClean="0">
                <a:solidFill>
                  <a:prstClr val="black"/>
                </a:solidFill>
                <a:latin typeface="Calibri"/>
                <a:hlinkClick r:id="rId3"/>
              </a:rPr>
              <a:t>USDA</a:t>
            </a:r>
            <a:endParaRPr lang="en-US" sz="1200" dirty="0">
              <a:solidFill>
                <a:prstClr val="black"/>
              </a:solidFill>
              <a:latin typeface="Calibri"/>
            </a:endParaRPr>
          </a:p>
        </p:txBody>
      </p:sp>
      <p:grpSp>
        <p:nvGrpSpPr>
          <p:cNvPr id="4" name="Group 21"/>
          <p:cNvGrpSpPr/>
          <p:nvPr/>
        </p:nvGrpSpPr>
        <p:grpSpPr>
          <a:xfrm>
            <a:off x="6705600" y="2438400"/>
            <a:ext cx="1676400" cy="1676400"/>
            <a:chOff x="6477000" y="2438400"/>
            <a:chExt cx="1676400" cy="1676400"/>
          </a:xfrm>
        </p:grpSpPr>
        <p:sp>
          <p:nvSpPr>
            <p:cNvPr id="17" name="Oval 16"/>
            <p:cNvSpPr/>
            <p:nvPr/>
          </p:nvSpPr>
          <p:spPr>
            <a:xfrm>
              <a:off x="6477000" y="2438400"/>
              <a:ext cx="1676400" cy="1676400"/>
            </a:xfrm>
            <a:prstGeom prst="ellipse">
              <a:avLst/>
            </a:prstGeom>
            <a:solidFill>
              <a:srgbClr val="9933FF"/>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6" name="TextBox 15"/>
            <p:cNvSpPr txBox="1"/>
            <p:nvPr/>
          </p:nvSpPr>
          <p:spPr>
            <a:xfrm>
              <a:off x="6629400" y="2743200"/>
              <a:ext cx="1447800" cy="1077218"/>
            </a:xfrm>
            <a:prstGeom prst="rect">
              <a:avLst/>
            </a:prstGeom>
            <a:noFill/>
          </p:spPr>
          <p:txBody>
            <a:bodyPr wrap="square" rtlCol="0">
              <a:spAutoFit/>
            </a:bodyPr>
            <a:lstStyle/>
            <a:p>
              <a:pPr algn="ctr" fontAlgn="auto">
                <a:spcBef>
                  <a:spcPts val="0"/>
                </a:spcBef>
                <a:spcAft>
                  <a:spcPts val="0"/>
                </a:spcAft>
              </a:pPr>
              <a:r>
                <a:rPr lang="en-US" sz="1600" b="1" dirty="0" smtClean="0">
                  <a:solidFill>
                    <a:prstClr val="white"/>
                  </a:solidFill>
                  <a:latin typeface="Arial Rounded MT Bold" pitchFamily="34" charset="0"/>
                </a:rPr>
                <a:t>387 billion kcal wasted in the US every day.</a:t>
              </a:r>
              <a:endParaRPr lang="en-US" sz="1600" b="1" dirty="0">
                <a:solidFill>
                  <a:prstClr val="white"/>
                </a:solidFill>
                <a:latin typeface="Arial Rounded MT Bold" pitchFamily="34" charset="0"/>
              </a:endParaRPr>
            </a:p>
          </p:txBody>
        </p:sp>
      </p:grpSp>
      <p:sp>
        <p:nvSpPr>
          <p:cNvPr id="18" name="Right Arrow 17"/>
          <p:cNvSpPr/>
          <p:nvPr/>
        </p:nvSpPr>
        <p:spPr>
          <a:xfrm rot="18927270">
            <a:off x="6655465" y="4649600"/>
            <a:ext cx="777721" cy="297774"/>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9" name="Right Arrow 18"/>
          <p:cNvSpPr/>
          <p:nvPr/>
        </p:nvSpPr>
        <p:spPr>
          <a:xfrm rot="13326153">
            <a:off x="5866876" y="4641895"/>
            <a:ext cx="777721" cy="297774"/>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21" name="Picture 20" descr="wasted resources forum crop.png"/>
          <p:cNvPicPr>
            <a:picLocks noChangeAspect="1"/>
          </p:cNvPicPr>
          <p:nvPr/>
        </p:nvPicPr>
        <p:blipFill>
          <a:blip r:embed="rId4" cstate="print"/>
          <a:stretch>
            <a:fillRect/>
          </a:stretch>
        </p:blipFill>
        <p:spPr>
          <a:xfrm>
            <a:off x="435699" y="1981200"/>
            <a:ext cx="6041301" cy="2287428"/>
          </a:xfrm>
          <a:prstGeom prst="rect">
            <a:avLst/>
          </a:prstGeom>
        </p:spPr>
      </p:pic>
      <p:sp>
        <p:nvSpPr>
          <p:cNvPr id="23" name="Rounded Rectangle 22"/>
          <p:cNvSpPr/>
          <p:nvPr/>
        </p:nvSpPr>
        <p:spPr>
          <a:xfrm>
            <a:off x="228600" y="1752600"/>
            <a:ext cx="8458200" cy="2590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501555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normAutofit/>
          </a:bodyPr>
          <a:lstStyle/>
          <a:p>
            <a:r>
              <a:rPr lang="en-US" sz="4000" b="1" dirty="0" smtClean="0">
                <a:solidFill>
                  <a:schemeClr val="bg1"/>
                </a:solidFill>
              </a:rPr>
              <a:t>Opportunities to Reduce Wasted Food</a:t>
            </a:r>
            <a:endParaRPr lang="en-US" sz="4000" b="1" dirty="0">
              <a:solidFill>
                <a:schemeClr val="bg1"/>
              </a:solidFill>
            </a:endParaRPr>
          </a:p>
        </p:txBody>
      </p:sp>
      <p:sp>
        <p:nvSpPr>
          <p:cNvPr id="10" name="Content Placeholder 9"/>
          <p:cNvSpPr>
            <a:spLocks noGrp="1"/>
          </p:cNvSpPr>
          <p:nvPr>
            <p:ph sz="quarter" idx="4"/>
          </p:nvPr>
        </p:nvSpPr>
        <p:spPr>
          <a:xfrm>
            <a:off x="457200" y="1676400"/>
            <a:ext cx="8382000" cy="4724400"/>
          </a:xfrm>
        </p:spPr>
        <p:txBody>
          <a:bodyPr>
            <a:noAutofit/>
          </a:bodyPr>
          <a:lstStyle/>
          <a:p>
            <a:pPr marL="0" lvl="8" indent="0">
              <a:buNone/>
            </a:pPr>
            <a:r>
              <a:rPr lang="en-US" sz="2800" dirty="0" smtClean="0"/>
              <a:t>Consider</a:t>
            </a:r>
            <a:r>
              <a:rPr lang="en-US" sz="2800" b="1" dirty="0" smtClean="0"/>
              <a:t>: </a:t>
            </a:r>
          </a:p>
          <a:p>
            <a:pPr marL="514350" lvl="8" indent="-514350">
              <a:buFont typeface="+mj-lt"/>
              <a:buAutoNum type="arabicPeriod"/>
            </a:pPr>
            <a:r>
              <a:rPr lang="en-US" sz="2800" dirty="0"/>
              <a:t>J</a:t>
            </a:r>
            <a:r>
              <a:rPr lang="en-US" sz="2800" dirty="0" smtClean="0"/>
              <a:t>oining the Food Recovery Challenge as a participant</a:t>
            </a:r>
          </a:p>
          <a:p>
            <a:pPr marL="514350" lvl="8" indent="-514350">
              <a:buFont typeface="+mj-lt"/>
              <a:buAutoNum type="arabicPeriod"/>
            </a:pPr>
            <a:r>
              <a:rPr lang="en-US" sz="2800" dirty="0"/>
              <a:t>E</a:t>
            </a:r>
            <a:r>
              <a:rPr lang="en-US" sz="2800" dirty="0" smtClean="0"/>
              <a:t>ndorsing FRC as an association</a:t>
            </a:r>
          </a:p>
          <a:p>
            <a:pPr marL="514350" lvl="8" indent="-514350">
              <a:buFont typeface="+mj-lt"/>
              <a:buAutoNum type="arabicPeriod"/>
            </a:pPr>
            <a:r>
              <a:rPr lang="en-US" sz="2800" dirty="0" smtClean="0"/>
              <a:t>Taking advantage of these toolkits:</a:t>
            </a:r>
          </a:p>
          <a:p>
            <a:pPr marL="0" lvl="8" indent="0">
              <a:buNone/>
            </a:pPr>
            <a:endParaRPr lang="en-US" sz="2800" dirty="0" smtClean="0"/>
          </a:p>
          <a:p>
            <a:pPr marL="0" lvl="8" indent="0">
              <a:buNone/>
            </a:pPr>
            <a:r>
              <a:rPr lang="en-US" sz="2800" dirty="0"/>
              <a:t>	</a:t>
            </a:r>
            <a:r>
              <a:rPr lang="en-US" sz="2800" dirty="0" smtClean="0"/>
              <a:t>	</a:t>
            </a:r>
          </a:p>
        </p:txBody>
      </p:sp>
      <p:sp>
        <p:nvSpPr>
          <p:cNvPr id="4" name="Rectangle 3"/>
          <p:cNvSpPr/>
          <p:nvPr/>
        </p:nvSpPr>
        <p:spPr>
          <a:xfrm>
            <a:off x="152400" y="6019800"/>
            <a:ext cx="2743200" cy="7921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6" name="Group 10"/>
          <p:cNvGrpSpPr/>
          <p:nvPr/>
        </p:nvGrpSpPr>
        <p:grpSpPr>
          <a:xfrm>
            <a:off x="4724400" y="3810000"/>
            <a:ext cx="4572000" cy="2794686"/>
            <a:chOff x="-88557" y="3834714"/>
            <a:chExt cx="4572000" cy="2794686"/>
          </a:xfrm>
        </p:grpSpPr>
        <p:pic>
          <p:nvPicPr>
            <p:cNvPr id="14" name="Picture 2" descr="http://your.kingcounty.gov/solidwaste/garbage-recycling/images/Too-Good-to-Waste-Logo.gif"/>
            <p:cNvPicPr>
              <a:picLocks noChangeAspect="1" noChangeArrowheads="1"/>
            </p:cNvPicPr>
            <p:nvPr/>
          </p:nvPicPr>
          <p:blipFill>
            <a:blip r:embed="rId3" cstate="print"/>
            <a:srcRect/>
            <a:stretch>
              <a:fillRect/>
            </a:stretch>
          </p:blipFill>
          <p:spPr bwMode="auto">
            <a:xfrm>
              <a:off x="1218406" y="4420124"/>
              <a:ext cx="1753394" cy="2209276"/>
            </a:xfrm>
            <a:prstGeom prst="rect">
              <a:avLst/>
            </a:prstGeom>
            <a:noFill/>
            <a:ln w="9525">
              <a:noFill/>
              <a:miter lim="800000"/>
              <a:headEnd/>
              <a:tailEnd/>
            </a:ln>
          </p:spPr>
        </p:pic>
        <p:sp>
          <p:nvSpPr>
            <p:cNvPr id="8" name="TextBox 7"/>
            <p:cNvSpPr txBox="1"/>
            <p:nvPr/>
          </p:nvSpPr>
          <p:spPr>
            <a:xfrm>
              <a:off x="-88557" y="3834714"/>
              <a:ext cx="4572000" cy="646331"/>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hlinkClick r:id="rId4"/>
                </a:rPr>
                <a:t>Food: Too Good to Waste</a:t>
              </a:r>
              <a:endParaRPr lang="en-US" dirty="0" smtClean="0">
                <a:solidFill>
                  <a:prstClr val="black"/>
                </a:solidFill>
                <a:latin typeface="Calibri"/>
              </a:endParaRPr>
            </a:p>
            <a:p>
              <a:pPr algn="ctr" fontAlgn="auto">
                <a:spcBef>
                  <a:spcPts val="0"/>
                </a:spcBef>
                <a:spcAft>
                  <a:spcPts val="0"/>
                </a:spcAft>
              </a:pPr>
              <a:r>
                <a:rPr lang="en-US" dirty="0" smtClean="0">
                  <a:solidFill>
                    <a:prstClr val="black"/>
                  </a:solidFill>
                  <a:latin typeface="Calibri"/>
                </a:rPr>
                <a:t>(front of the house)</a:t>
              </a:r>
              <a:endParaRPr lang="en-US" dirty="0">
                <a:solidFill>
                  <a:prstClr val="black"/>
                </a:solidFill>
                <a:latin typeface="Calibri"/>
              </a:endParaRPr>
            </a:p>
          </p:txBody>
        </p:sp>
      </p:grpSp>
      <p:grpSp>
        <p:nvGrpSpPr>
          <p:cNvPr id="7" name="Group 8"/>
          <p:cNvGrpSpPr/>
          <p:nvPr/>
        </p:nvGrpSpPr>
        <p:grpSpPr>
          <a:xfrm>
            <a:off x="533400" y="3810000"/>
            <a:ext cx="4572000" cy="2862012"/>
            <a:chOff x="4267200" y="3886200"/>
            <a:chExt cx="4572000" cy="2862012"/>
          </a:xfrm>
        </p:grpSpPr>
        <p:pic>
          <p:nvPicPr>
            <p:cNvPr id="5" name="Picture 5" descr="Saving Food Saves Money.jpg"/>
            <p:cNvPicPr>
              <a:picLocks noChangeAspect="1" noChangeArrowheads="1"/>
            </p:cNvPicPr>
            <p:nvPr/>
          </p:nvPicPr>
          <p:blipFill>
            <a:blip r:embed="rId5" cstate="print"/>
            <a:srcRect t="15259"/>
            <a:stretch>
              <a:fillRect/>
            </a:stretch>
          </p:blipFill>
          <p:spPr bwMode="auto">
            <a:xfrm>
              <a:off x="4428993" y="4572000"/>
              <a:ext cx="4257807" cy="2176212"/>
            </a:xfrm>
            <a:prstGeom prst="rect">
              <a:avLst/>
            </a:prstGeom>
            <a:noFill/>
            <a:ln w="9525">
              <a:noFill/>
              <a:miter lim="800000"/>
              <a:headEnd/>
              <a:tailEnd/>
            </a:ln>
          </p:spPr>
        </p:pic>
        <p:sp>
          <p:nvSpPr>
            <p:cNvPr id="3" name="TextBox 2"/>
            <p:cNvSpPr txBox="1"/>
            <p:nvPr/>
          </p:nvSpPr>
          <p:spPr>
            <a:xfrm>
              <a:off x="4267200" y="3886200"/>
              <a:ext cx="4572000" cy="646331"/>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hlinkClick r:id="rId6"/>
                </a:rPr>
                <a:t>Toolkit for reducing food waste and packaging</a:t>
              </a:r>
              <a:r>
                <a:rPr lang="en-US" dirty="0" smtClean="0">
                  <a:solidFill>
                    <a:prstClr val="black"/>
                  </a:solidFill>
                  <a:latin typeface="Calibri"/>
                </a:rPr>
                <a:t> (back of the house)</a:t>
              </a:r>
              <a:endParaRPr lang="en-US" dirty="0">
                <a:solidFill>
                  <a:prstClr val="black"/>
                </a:solidFill>
                <a:latin typeface="Calibri"/>
              </a:endParaRPr>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85476754-2DC0-4D9A-9387-16AAA63D5989}" type="slidenum">
              <a:rPr lang="en-US" smtClean="0">
                <a:solidFill>
                  <a:prstClr val="black">
                    <a:tint val="75000"/>
                  </a:prstClr>
                </a:solidFill>
              </a:rPr>
              <a:pPr>
                <a:defRPr/>
              </a:pPr>
              <a:t>42</a:t>
            </a:fld>
            <a:endParaRPr lang="en-US" dirty="0">
              <a:solidFill>
                <a:prstClr val="black">
                  <a:tint val="75000"/>
                </a:prstClr>
              </a:solidFill>
            </a:endParaRPr>
          </a:p>
        </p:txBody>
      </p:sp>
      <p:sp>
        <p:nvSpPr>
          <p:cNvPr id="2" name="Content Placeholder 1"/>
          <p:cNvSpPr>
            <a:spLocks noGrp="1"/>
          </p:cNvSpPr>
          <p:nvPr>
            <p:ph idx="4294967295"/>
          </p:nvPr>
        </p:nvSpPr>
        <p:spPr>
          <a:xfrm>
            <a:off x="0" y="1600200"/>
            <a:ext cx="9144000" cy="1524000"/>
          </a:xfrm>
        </p:spPr>
        <p:txBody>
          <a:bodyPr rtlCol="0">
            <a:noAutofit/>
          </a:bodyPr>
          <a:lstStyle/>
          <a:p>
            <a:pPr marL="0" indent="0" algn="ctr" fontAlgn="auto">
              <a:spcBef>
                <a:spcPts val="0"/>
              </a:spcBef>
              <a:spcAft>
                <a:spcPts val="0"/>
              </a:spcAft>
              <a:buNone/>
              <a:defRPr/>
            </a:pPr>
            <a:r>
              <a:rPr lang="en-US" dirty="0" smtClean="0">
                <a:latin typeface="+mj-lt"/>
                <a:cs typeface="Arial" pitchFamily="34" charset="0"/>
              </a:rPr>
              <a:t>Excel spreadsheet tool for measuring food and packaging wastes </a:t>
            </a:r>
          </a:p>
        </p:txBody>
      </p:sp>
      <p:sp>
        <p:nvSpPr>
          <p:cNvPr id="109571" name="Title 2"/>
          <p:cNvSpPr>
            <a:spLocks noGrp="1"/>
          </p:cNvSpPr>
          <p:nvPr>
            <p:ph type="title" idx="4294967295"/>
          </p:nvPr>
        </p:nvSpPr>
        <p:spPr>
          <a:xfrm>
            <a:off x="0" y="435871"/>
            <a:ext cx="9074972" cy="1143000"/>
          </a:xfrm>
        </p:spPr>
        <p:txBody>
          <a:bodyPr>
            <a:normAutofit fontScale="90000"/>
          </a:bodyPr>
          <a:lstStyle/>
          <a:p>
            <a:r>
              <a:rPr lang="en-US" sz="4900" b="1" dirty="0" smtClean="0">
                <a:solidFill>
                  <a:schemeClr val="bg1"/>
                </a:solidFill>
              </a:rPr>
              <a:t>Food Waste Source Reduction Toolkit</a:t>
            </a:r>
            <a:endParaRPr lang="en-US" sz="3600" b="1" dirty="0" smtClean="0">
              <a:solidFill>
                <a:schemeClr val="bg1"/>
              </a:solidFill>
            </a:endParaRPr>
          </a:p>
        </p:txBody>
      </p:sp>
      <p:pic>
        <p:nvPicPr>
          <p:cNvPr id="109572" name="Picture 5" descr="Saving Food Saves Money.jpg"/>
          <p:cNvPicPr>
            <a:picLocks noChangeAspect="1" noChangeArrowheads="1"/>
          </p:cNvPicPr>
          <p:nvPr/>
        </p:nvPicPr>
        <p:blipFill>
          <a:blip r:embed="rId3" cstate="print"/>
          <a:srcRect t="15259"/>
          <a:stretch>
            <a:fillRect/>
          </a:stretch>
        </p:blipFill>
        <p:spPr bwMode="auto">
          <a:xfrm>
            <a:off x="4572000" y="3124200"/>
            <a:ext cx="4323522" cy="2209800"/>
          </a:xfrm>
          <a:prstGeom prst="rect">
            <a:avLst/>
          </a:prstGeom>
          <a:noFill/>
          <a:ln w="9525">
            <a:noFill/>
            <a:miter lim="800000"/>
            <a:headEnd/>
            <a:tailEnd/>
          </a:ln>
        </p:spPr>
      </p:pic>
      <p:sp>
        <p:nvSpPr>
          <p:cNvPr id="3" name="TextBox 2"/>
          <p:cNvSpPr txBox="1"/>
          <p:nvPr/>
        </p:nvSpPr>
        <p:spPr>
          <a:xfrm>
            <a:off x="304800" y="2819400"/>
            <a:ext cx="4495800" cy="3508653"/>
          </a:xfrm>
          <a:prstGeom prst="rect">
            <a:avLst/>
          </a:prstGeom>
          <a:noFill/>
        </p:spPr>
        <p:txBody>
          <a:bodyPr wrap="square" rtlCol="0">
            <a:spAutoFit/>
          </a:bodyPr>
          <a:lstStyle/>
          <a:p>
            <a:pPr marL="342900" indent="-342900" fontAlgn="auto">
              <a:spcBef>
                <a:spcPts val="0"/>
              </a:spcBef>
              <a:spcAft>
                <a:spcPts val="0"/>
              </a:spcAft>
              <a:defRPr/>
            </a:pPr>
            <a:r>
              <a:rPr lang="en-US" sz="2800" u="sng" dirty="0" smtClean="0">
                <a:solidFill>
                  <a:prstClr val="black"/>
                </a:solidFill>
                <a:latin typeface="Calibri"/>
                <a:cs typeface="Arial" pitchFamily="34" charset="0"/>
              </a:rPr>
              <a:t>Helps identify:</a:t>
            </a:r>
          </a:p>
          <a:p>
            <a:pPr marL="800100" lvl="1" indent="-342900" fontAlgn="auto">
              <a:spcBef>
                <a:spcPts val="0"/>
              </a:spcBef>
              <a:spcAft>
                <a:spcPts val="0"/>
              </a:spcAft>
              <a:buFont typeface="Arial" panose="020B0604020202020204" pitchFamily="34" charset="0"/>
              <a:buChar char="•"/>
              <a:defRPr/>
            </a:pPr>
            <a:r>
              <a:rPr lang="en-US" sz="2800" dirty="0" smtClean="0">
                <a:solidFill>
                  <a:prstClr val="black"/>
                </a:solidFill>
                <a:latin typeface="Calibri"/>
                <a:cs typeface="Arial" pitchFamily="34" charset="0"/>
              </a:rPr>
              <a:t>why food is wasted</a:t>
            </a:r>
          </a:p>
          <a:p>
            <a:pPr marL="800100" lvl="1" indent="-342900" fontAlgn="auto">
              <a:spcBef>
                <a:spcPts val="0"/>
              </a:spcBef>
              <a:spcAft>
                <a:spcPts val="0"/>
              </a:spcAft>
              <a:buFont typeface="Arial" panose="020B0604020202020204" pitchFamily="34" charset="0"/>
              <a:buChar char="•"/>
              <a:defRPr/>
            </a:pPr>
            <a:r>
              <a:rPr lang="en-US" sz="2800" dirty="0" smtClean="0">
                <a:solidFill>
                  <a:prstClr val="black"/>
                </a:solidFill>
                <a:latin typeface="Calibri"/>
                <a:cs typeface="Arial" pitchFamily="34" charset="0"/>
              </a:rPr>
              <a:t>how to reduce waste</a:t>
            </a:r>
          </a:p>
          <a:p>
            <a:pPr marL="800100" lvl="1" indent="-342900" fontAlgn="auto">
              <a:spcBef>
                <a:spcPts val="0"/>
              </a:spcBef>
              <a:spcAft>
                <a:spcPts val="0"/>
              </a:spcAft>
              <a:buFont typeface="Arial" panose="020B0604020202020204" pitchFamily="34" charset="0"/>
              <a:buChar char="•"/>
              <a:defRPr/>
            </a:pPr>
            <a:r>
              <a:rPr lang="en-US" sz="2800" dirty="0" smtClean="0">
                <a:solidFill>
                  <a:prstClr val="black"/>
                </a:solidFill>
                <a:latin typeface="Calibri"/>
                <a:cs typeface="Arial" pitchFamily="34" charset="0"/>
              </a:rPr>
              <a:t>how to recover waste</a:t>
            </a:r>
          </a:p>
          <a:p>
            <a:pPr marL="800100" lvl="1" indent="-342900" fontAlgn="auto">
              <a:spcBef>
                <a:spcPts val="0"/>
              </a:spcBef>
              <a:spcAft>
                <a:spcPts val="0"/>
              </a:spcAft>
              <a:buFont typeface="Arial" panose="020B0604020202020204" pitchFamily="34" charset="0"/>
              <a:buChar char="•"/>
              <a:defRPr/>
            </a:pPr>
            <a:r>
              <a:rPr lang="en-US" sz="2800" dirty="0" smtClean="0">
                <a:solidFill>
                  <a:prstClr val="black"/>
                </a:solidFill>
                <a:latin typeface="Calibri"/>
                <a:cs typeface="Arial" pitchFamily="34" charset="0"/>
              </a:rPr>
              <a:t>how to calculate cost savings</a:t>
            </a:r>
            <a:endParaRPr lang="en-US" sz="2000" dirty="0">
              <a:solidFill>
                <a:prstClr val="black"/>
              </a:solidFill>
              <a:latin typeface="Calibri"/>
              <a:cs typeface="Arial" pitchFamily="34" charset="0"/>
            </a:endParaRPr>
          </a:p>
          <a:p>
            <a:pPr fontAlgn="auto">
              <a:spcBef>
                <a:spcPts val="0"/>
              </a:spcBef>
              <a:spcAft>
                <a:spcPts val="0"/>
              </a:spcAft>
              <a:defRPr/>
            </a:pPr>
            <a:endParaRPr lang="en-US" dirty="0" smtClean="0">
              <a:solidFill>
                <a:prstClr val="black"/>
              </a:solidFill>
              <a:latin typeface="Calibri"/>
              <a:cs typeface="Arial" pitchFamily="34" charset="0"/>
            </a:endParaRPr>
          </a:p>
          <a:p>
            <a:pPr fontAlgn="auto">
              <a:spcBef>
                <a:spcPts val="0"/>
              </a:spcBef>
              <a:spcAft>
                <a:spcPts val="0"/>
              </a:spcAft>
              <a:defRPr/>
            </a:pPr>
            <a:endParaRPr lang="en-US" dirty="0">
              <a:solidFill>
                <a:prstClr val="black"/>
              </a:solidFill>
              <a:latin typeface="Calibri"/>
              <a:cs typeface="Arial" pitchFamily="34" charset="0"/>
            </a:endParaRPr>
          </a:p>
          <a:p>
            <a:pPr fontAlgn="auto">
              <a:spcBef>
                <a:spcPts val="0"/>
              </a:spcBef>
              <a:spcAft>
                <a:spcPts val="0"/>
              </a:spcAft>
            </a:pPr>
            <a:endParaRPr lang="en-US" dirty="0">
              <a:solidFill>
                <a:prstClr val="black"/>
              </a:solidFill>
              <a:latin typeface="Calibri"/>
            </a:endParaRPr>
          </a:p>
        </p:txBody>
      </p:sp>
    </p:spTree>
    <p:extLst>
      <p:ext uri="{BB962C8B-B14F-4D97-AF65-F5344CB8AC3E}">
        <p14:creationId xmlns:p14="http://schemas.microsoft.com/office/powerpoint/2010/main" val="20918363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228600"/>
            <a:ext cx="8229600" cy="1143000"/>
          </a:xfrm>
        </p:spPr>
        <p:txBody>
          <a:bodyPr>
            <a:normAutofit/>
          </a:bodyPr>
          <a:lstStyle/>
          <a:p>
            <a:pPr algn="ctr"/>
            <a:r>
              <a:rPr lang="en-US" b="1" dirty="0" smtClean="0">
                <a:solidFill>
                  <a:schemeClr val="bg1"/>
                </a:solidFill>
              </a:rPr>
              <a:t>Toolkit Components</a:t>
            </a:r>
            <a:endParaRPr lang="en-US" b="1" dirty="0">
              <a:solidFill>
                <a:schemeClr val="bg1"/>
              </a:solidFill>
            </a:endParaRPr>
          </a:p>
        </p:txBody>
      </p:sp>
      <p:sp>
        <p:nvSpPr>
          <p:cNvPr id="2" name="Content Placeholder 1"/>
          <p:cNvSpPr>
            <a:spLocks noGrp="1"/>
          </p:cNvSpPr>
          <p:nvPr>
            <p:ph idx="1"/>
          </p:nvPr>
        </p:nvSpPr>
        <p:spPr>
          <a:xfrm>
            <a:off x="381000" y="2685633"/>
            <a:ext cx="8229600" cy="1202498"/>
          </a:xfrm>
        </p:spPr>
        <p:txBody>
          <a:bodyPr numCol="1">
            <a:noAutofit/>
          </a:bodyPr>
          <a:lstStyle/>
          <a:p>
            <a:pPr>
              <a:buFont typeface="Wingdings" panose="05000000000000000000" pitchFamily="2" charset="2"/>
              <a:buChar char="§"/>
            </a:pPr>
            <a:r>
              <a:rPr lang="en-US" sz="2400" b="1" dirty="0">
                <a:cs typeface="Arial Narrow"/>
              </a:rPr>
              <a:t> Main message: </a:t>
            </a:r>
            <a:r>
              <a:rPr lang="en-US" sz="2400" i="1" dirty="0"/>
              <a:t>Food is too essential to throw away. </a:t>
            </a:r>
            <a:endParaRPr lang="en-US" sz="2400" b="1" dirty="0">
              <a:cs typeface="Arial Narrow"/>
            </a:endParaRPr>
          </a:p>
          <a:p>
            <a:pPr>
              <a:buFont typeface="Wingdings" panose="05000000000000000000" pitchFamily="2" charset="2"/>
              <a:buChar char="§"/>
            </a:pPr>
            <a:r>
              <a:rPr lang="en-US" sz="2400" b="1" dirty="0">
                <a:cs typeface="Arial Narrow"/>
              </a:rPr>
              <a:t> Implementation guide</a:t>
            </a:r>
            <a:endParaRPr lang="en-US" sz="2400" dirty="0"/>
          </a:p>
          <a:p>
            <a:pPr>
              <a:buFont typeface="Wingdings" panose="05000000000000000000" pitchFamily="2" charset="2"/>
              <a:buChar char="§"/>
            </a:pPr>
            <a:r>
              <a:rPr lang="en-US" sz="2400" b="1" dirty="0">
                <a:cs typeface="Arial Narrow"/>
              </a:rPr>
              <a:t> Message map</a:t>
            </a:r>
            <a:endParaRPr lang="en-US" sz="2400" dirty="0">
              <a:cs typeface="Arial Narrow"/>
            </a:endParaRPr>
          </a:p>
        </p:txBody>
      </p:sp>
      <p:pic>
        <p:nvPicPr>
          <p:cNvPr id="4" name="Picture 2"/>
          <p:cNvPicPr>
            <a:picLocks noChangeAspect="1" noChangeArrowheads="1"/>
          </p:cNvPicPr>
          <p:nvPr/>
        </p:nvPicPr>
        <p:blipFill>
          <a:blip r:embed="rId3" cstate="print"/>
          <a:srcRect/>
          <a:stretch>
            <a:fillRect/>
          </a:stretch>
        </p:blipFill>
        <p:spPr bwMode="auto">
          <a:xfrm>
            <a:off x="1066800" y="116338"/>
            <a:ext cx="1032164" cy="1331462"/>
          </a:xfrm>
          <a:prstGeom prst="rect">
            <a:avLst/>
          </a:prstGeom>
          <a:noFill/>
          <a:ln w="9525">
            <a:noFill/>
            <a:miter lim="800000"/>
            <a:headEnd/>
            <a:tailEnd/>
          </a:ln>
        </p:spPr>
      </p:pic>
      <p:sp>
        <p:nvSpPr>
          <p:cNvPr id="7" name="TextBox 6"/>
          <p:cNvSpPr txBox="1"/>
          <p:nvPr/>
        </p:nvSpPr>
        <p:spPr>
          <a:xfrm>
            <a:off x="381000" y="3981033"/>
            <a:ext cx="9296400" cy="2492990"/>
          </a:xfrm>
          <a:prstGeom prst="rect">
            <a:avLst/>
          </a:prstGeom>
          <a:noFill/>
        </p:spPr>
        <p:txBody>
          <a:bodyPr wrap="square" numCol="2" rtlCol="0">
            <a:spAutoFit/>
          </a:bodyPr>
          <a:lstStyle/>
          <a:p>
            <a:pPr marL="342900" indent="-342900" fontAlgn="auto">
              <a:spcBef>
                <a:spcPts val="0"/>
              </a:spcBef>
              <a:spcAft>
                <a:spcPts val="0"/>
              </a:spcAft>
              <a:buFont typeface="Wingdings" panose="05000000000000000000" pitchFamily="2" charset="2"/>
              <a:buChar char="§"/>
            </a:pPr>
            <a:r>
              <a:rPr lang="en-US" sz="2400" b="1" dirty="0">
                <a:solidFill>
                  <a:prstClr val="black"/>
                </a:solidFill>
                <a:latin typeface="Calibri"/>
                <a:cs typeface="Arial Narrow"/>
              </a:rPr>
              <a:t>Behavior change tools</a:t>
            </a:r>
            <a:r>
              <a:rPr lang="en-US" sz="2400" dirty="0">
                <a:solidFill>
                  <a:prstClr val="black"/>
                </a:solidFill>
                <a:latin typeface="Calibri"/>
                <a:cs typeface="Arial Narrow"/>
              </a:rPr>
              <a:t>, including:</a:t>
            </a:r>
          </a:p>
          <a:p>
            <a:pPr marL="600075" lvl="1" indent="-257175" fontAlgn="auto">
              <a:spcBef>
                <a:spcPts val="0"/>
              </a:spcBef>
              <a:spcAft>
                <a:spcPts val="0"/>
              </a:spcAft>
              <a:buFont typeface="Wingdings" panose="05000000000000000000" pitchFamily="2" charset="2"/>
              <a:buChar char="§"/>
            </a:pPr>
            <a:r>
              <a:rPr lang="en-US" sz="2000" dirty="0">
                <a:solidFill>
                  <a:prstClr val="black"/>
                </a:solidFill>
                <a:latin typeface="Calibri"/>
                <a:cs typeface="Arial Narrow"/>
              </a:rPr>
              <a:t>fruit and vegetable storage guide</a:t>
            </a:r>
          </a:p>
          <a:p>
            <a:pPr marL="600075" lvl="1" indent="-257175" fontAlgn="auto">
              <a:spcBef>
                <a:spcPts val="0"/>
              </a:spcBef>
              <a:spcAft>
                <a:spcPts val="0"/>
              </a:spcAft>
              <a:buFont typeface="Wingdings" panose="05000000000000000000" pitchFamily="2" charset="2"/>
              <a:buChar char="§"/>
            </a:pPr>
            <a:r>
              <a:rPr lang="en-US" sz="2000" dirty="0">
                <a:solidFill>
                  <a:prstClr val="black"/>
                </a:solidFill>
                <a:latin typeface="Calibri"/>
                <a:cs typeface="Arial Narrow"/>
              </a:rPr>
              <a:t>shopping list template with meals in mind</a:t>
            </a:r>
          </a:p>
          <a:p>
            <a:pPr marL="600075" lvl="1" indent="-257175" fontAlgn="auto">
              <a:spcBef>
                <a:spcPts val="0"/>
              </a:spcBef>
              <a:spcAft>
                <a:spcPts val="0"/>
              </a:spcAft>
              <a:buFont typeface="Wingdings" panose="05000000000000000000" pitchFamily="2" charset="2"/>
              <a:buChar char="§"/>
            </a:pPr>
            <a:r>
              <a:rPr lang="en-US" sz="2000" dirty="0" smtClean="0">
                <a:solidFill>
                  <a:prstClr val="black"/>
                </a:solidFill>
                <a:latin typeface="Calibri"/>
                <a:cs typeface="Arial Narrow"/>
              </a:rPr>
              <a:t>“</a:t>
            </a:r>
            <a:r>
              <a:rPr lang="en-US" sz="2000" dirty="0">
                <a:solidFill>
                  <a:prstClr val="black"/>
                </a:solidFill>
                <a:latin typeface="Calibri"/>
                <a:cs typeface="Arial Narrow"/>
              </a:rPr>
              <a:t>eat what you buy</a:t>
            </a:r>
            <a:r>
              <a:rPr lang="en-US" sz="2400" dirty="0" smtClean="0">
                <a:solidFill>
                  <a:prstClr val="black"/>
                </a:solidFill>
                <a:latin typeface="Calibri"/>
                <a:cs typeface="Arial Narrow"/>
              </a:rPr>
              <a:t>”</a:t>
            </a:r>
            <a:r>
              <a:rPr lang="en-US" sz="2000" dirty="0" smtClean="0">
                <a:solidFill>
                  <a:prstClr val="black"/>
                </a:solidFill>
                <a:latin typeface="Calibri"/>
                <a:cs typeface="Arial Narrow"/>
              </a:rPr>
              <a:t> refrigerator prompt</a:t>
            </a:r>
            <a:endParaRPr lang="en-US" sz="2000" dirty="0">
              <a:solidFill>
                <a:prstClr val="black"/>
              </a:solidFill>
              <a:latin typeface="Calibri"/>
              <a:cs typeface="Arial Narrow"/>
            </a:endParaRPr>
          </a:p>
          <a:p>
            <a:pPr fontAlgn="auto">
              <a:spcBef>
                <a:spcPts val="0"/>
              </a:spcBef>
              <a:spcAft>
                <a:spcPts val="0"/>
              </a:spcAft>
            </a:pPr>
            <a:endParaRPr lang="en-US" sz="2400" b="1" dirty="0" smtClean="0">
              <a:solidFill>
                <a:prstClr val="black"/>
              </a:solidFill>
              <a:latin typeface="Calibri"/>
              <a:cs typeface="Arial Narrow"/>
            </a:endParaRPr>
          </a:p>
          <a:p>
            <a:pPr marL="342900" indent="-342900" fontAlgn="auto">
              <a:spcBef>
                <a:spcPts val="0"/>
              </a:spcBef>
              <a:spcAft>
                <a:spcPts val="0"/>
              </a:spcAft>
              <a:buFont typeface="Wingdings" panose="05000000000000000000" pitchFamily="2" charset="2"/>
              <a:buChar char="§"/>
            </a:pPr>
            <a:r>
              <a:rPr lang="en-US" sz="2400" b="1" dirty="0" smtClean="0">
                <a:solidFill>
                  <a:prstClr val="black"/>
                </a:solidFill>
                <a:latin typeface="Calibri"/>
                <a:cs typeface="Arial Narrow"/>
              </a:rPr>
              <a:t>Outreach </a:t>
            </a:r>
            <a:r>
              <a:rPr lang="en-US" sz="2400" b="1" dirty="0">
                <a:solidFill>
                  <a:prstClr val="black"/>
                </a:solidFill>
                <a:latin typeface="Calibri"/>
                <a:cs typeface="Arial Narrow"/>
              </a:rPr>
              <a:t>Tools</a:t>
            </a:r>
            <a:r>
              <a:rPr lang="en-US" sz="2400" dirty="0">
                <a:solidFill>
                  <a:prstClr val="black"/>
                </a:solidFill>
                <a:latin typeface="Calibri"/>
                <a:cs typeface="Arial Narrow"/>
              </a:rPr>
              <a:t>, including: </a:t>
            </a:r>
          </a:p>
          <a:p>
            <a:pPr marL="600075" lvl="1" indent="-257175" fontAlgn="auto">
              <a:spcBef>
                <a:spcPts val="0"/>
              </a:spcBef>
              <a:spcAft>
                <a:spcPts val="0"/>
              </a:spcAft>
              <a:buFont typeface="Wingdings" panose="05000000000000000000" pitchFamily="2" charset="2"/>
              <a:buChar char="§"/>
            </a:pPr>
            <a:r>
              <a:rPr lang="en-US" sz="2000" dirty="0">
                <a:solidFill>
                  <a:prstClr val="black"/>
                </a:solidFill>
                <a:latin typeface="Calibri"/>
                <a:cs typeface="Arial Narrow"/>
              </a:rPr>
              <a:t>infographic/poster</a:t>
            </a:r>
          </a:p>
          <a:p>
            <a:pPr marL="600075" lvl="1" indent="-257175" fontAlgn="auto">
              <a:spcBef>
                <a:spcPts val="0"/>
              </a:spcBef>
              <a:spcAft>
                <a:spcPts val="0"/>
              </a:spcAft>
              <a:buFont typeface="Wingdings" panose="05000000000000000000" pitchFamily="2" charset="2"/>
              <a:buChar char="§"/>
            </a:pPr>
            <a:r>
              <a:rPr lang="en-US" sz="2000" dirty="0">
                <a:solidFill>
                  <a:prstClr val="black"/>
                </a:solidFill>
                <a:latin typeface="Calibri"/>
                <a:cs typeface="Arial Narrow"/>
              </a:rPr>
              <a:t>factoids across the supply chain</a:t>
            </a:r>
          </a:p>
          <a:p>
            <a:pPr marL="600075" lvl="1" indent="-257175" fontAlgn="auto">
              <a:spcBef>
                <a:spcPts val="0"/>
              </a:spcBef>
              <a:spcAft>
                <a:spcPts val="0"/>
              </a:spcAft>
              <a:buFont typeface="Wingdings" panose="05000000000000000000" pitchFamily="2" charset="2"/>
              <a:buChar char="§"/>
            </a:pPr>
            <a:r>
              <a:rPr lang="en-US" sz="2000" dirty="0">
                <a:solidFill>
                  <a:prstClr val="black"/>
                </a:solidFill>
                <a:latin typeface="Calibri"/>
                <a:cs typeface="Arial Narrow"/>
              </a:rPr>
              <a:t>workshop presentation for community participants</a:t>
            </a:r>
          </a:p>
          <a:p>
            <a:pPr marL="214313" indent="-214313" fontAlgn="auto">
              <a:spcBef>
                <a:spcPts val="0"/>
              </a:spcBef>
              <a:spcAft>
                <a:spcPts val="0"/>
              </a:spcAft>
              <a:buFont typeface="Wingdings" panose="05000000000000000000" pitchFamily="2" charset="2"/>
              <a:buChar char="§"/>
            </a:pPr>
            <a:endParaRPr lang="en-US" sz="1350" dirty="0">
              <a:solidFill>
                <a:prstClr val="black"/>
              </a:solidFill>
              <a:latin typeface="Calibri"/>
            </a:endParaRPr>
          </a:p>
        </p:txBody>
      </p:sp>
      <p:sp>
        <p:nvSpPr>
          <p:cNvPr id="6" name="Content Placeholder 9"/>
          <p:cNvSpPr txBox="1">
            <a:spLocks/>
          </p:cNvSpPr>
          <p:nvPr/>
        </p:nvSpPr>
        <p:spPr>
          <a:xfrm>
            <a:off x="0" y="1828800"/>
            <a:ext cx="9144000" cy="609600"/>
          </a:xfrm>
          <a:prstGeom prst="rect">
            <a:avLst/>
          </a:prstGeom>
        </p:spPr>
        <p:txBody>
          <a:bodyPr vert="horz" lIns="91440" tIns="45720" rIns="91440" bIns="45720" rtlCol="0">
            <a:noAutofit/>
          </a:bodyPr>
          <a:lstStyle/>
          <a:p>
            <a:pPr marL="342900" lvl="8" indent="-342900" algn="ctr">
              <a:spcBef>
                <a:spcPct val="20000"/>
              </a:spcBef>
              <a:buFont typeface="Arial" pitchFamily="34" charset="0"/>
              <a:buNone/>
              <a:defRPr/>
            </a:pPr>
            <a:r>
              <a:rPr lang="en-US" sz="2800" b="1" u="sng" dirty="0" smtClean="0">
                <a:solidFill>
                  <a:prstClr val="black"/>
                </a:solidFill>
                <a:latin typeface="Calibri"/>
                <a:cs typeface="Arial Narrow"/>
              </a:rPr>
              <a:t>Goal</a:t>
            </a:r>
            <a:r>
              <a:rPr lang="en-US" sz="2800" b="1" dirty="0" smtClean="0">
                <a:solidFill>
                  <a:prstClr val="black"/>
                </a:solidFill>
                <a:latin typeface="Calibri"/>
                <a:cs typeface="Arial Narrow"/>
              </a:rPr>
              <a:t>: </a:t>
            </a:r>
            <a:r>
              <a:rPr lang="en-US" sz="2800" dirty="0" smtClean="0">
                <a:solidFill>
                  <a:prstClr val="black"/>
                </a:solidFill>
                <a:latin typeface="Calibri"/>
                <a:cs typeface="Arial Narrow"/>
              </a:rPr>
              <a:t>To prevent household wasted food</a:t>
            </a:r>
            <a:endParaRPr lang="en-US" sz="2800" i="1" dirty="0" smtClean="0">
              <a:solidFill>
                <a:prstClr val="black"/>
              </a:solidFill>
              <a:latin typeface="Calibri"/>
            </a:endParaRPr>
          </a:p>
        </p:txBody>
      </p:sp>
    </p:spTree>
    <p:extLst>
      <p:ext uri="{BB962C8B-B14F-4D97-AF65-F5344CB8AC3E}">
        <p14:creationId xmlns:p14="http://schemas.microsoft.com/office/powerpoint/2010/main" val="8652567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8642" y="4498521"/>
            <a:ext cx="4881681" cy="2359479"/>
          </a:xfrm>
          <a:prstGeom prst="rect">
            <a:avLst/>
          </a:prstGeom>
        </p:spPr>
      </p:pic>
      <p:sp>
        <p:nvSpPr>
          <p:cNvPr id="2" name="Title 1"/>
          <p:cNvSpPr>
            <a:spLocks noGrp="1"/>
          </p:cNvSpPr>
          <p:nvPr>
            <p:ph type="title"/>
          </p:nvPr>
        </p:nvSpPr>
        <p:spPr>
          <a:xfrm>
            <a:off x="152400" y="274638"/>
            <a:ext cx="8839200" cy="1143000"/>
          </a:xfrm>
        </p:spPr>
        <p:txBody>
          <a:bodyPr>
            <a:normAutofit fontScale="90000"/>
          </a:bodyPr>
          <a:lstStyle/>
          <a:p>
            <a:r>
              <a:rPr lang="en-US" b="1" dirty="0" smtClean="0">
                <a:solidFill>
                  <a:schemeClr val="bg1"/>
                </a:solidFill>
              </a:rPr>
              <a:t>Simple messages around 5 key behaviors</a:t>
            </a:r>
            <a:endParaRPr lang="en-US" b="1" dirty="0">
              <a:solidFill>
                <a:schemeClr val="bg1"/>
              </a:solidFill>
            </a:endParaRPr>
          </a:p>
        </p:txBody>
      </p:sp>
      <p:grpSp>
        <p:nvGrpSpPr>
          <p:cNvPr id="3" name="Group 8"/>
          <p:cNvGrpSpPr/>
          <p:nvPr/>
        </p:nvGrpSpPr>
        <p:grpSpPr>
          <a:xfrm>
            <a:off x="685800" y="4191000"/>
            <a:ext cx="3124200" cy="1447800"/>
            <a:chOff x="4876800" y="1905000"/>
            <a:chExt cx="3581400" cy="1981200"/>
          </a:xfrm>
        </p:grpSpPr>
        <p:sp>
          <p:nvSpPr>
            <p:cNvPr id="6" name="Rounded Rectangle 5"/>
            <p:cNvSpPr/>
            <p:nvPr/>
          </p:nvSpPr>
          <p:spPr>
            <a:xfrm>
              <a:off x="4876800" y="1905000"/>
              <a:ext cx="3581400" cy="1981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8" name="TextBox 7"/>
            <p:cNvSpPr txBox="1"/>
            <p:nvPr/>
          </p:nvSpPr>
          <p:spPr>
            <a:xfrm>
              <a:off x="5105400" y="1981200"/>
              <a:ext cx="2895600" cy="1384995"/>
            </a:xfrm>
            <a:prstGeom prst="rect">
              <a:avLst/>
            </a:prstGeom>
            <a:noFill/>
          </p:spPr>
          <p:txBody>
            <a:bodyPr wrap="square" rtlCol="0">
              <a:spAutoFit/>
            </a:bodyPr>
            <a:lstStyle/>
            <a:p>
              <a:pPr fontAlgn="auto">
                <a:spcBef>
                  <a:spcPts val="0"/>
                </a:spcBef>
                <a:spcAft>
                  <a:spcPts val="0"/>
                </a:spcAft>
              </a:pPr>
              <a:r>
                <a:rPr lang="en-US" sz="2800" dirty="0" smtClean="0">
                  <a:solidFill>
                    <a:prstClr val="black"/>
                  </a:solidFill>
                  <a:latin typeface="Calibri"/>
                  <a:ea typeface="Times New Roman"/>
                  <a:cs typeface="Arial Narrow"/>
                </a:rPr>
                <a:t>Saves a family of four about $1600 per year!</a:t>
              </a:r>
              <a:endParaRPr lang="en-US" sz="2800" dirty="0">
                <a:solidFill>
                  <a:prstClr val="black"/>
                </a:solidFill>
                <a:latin typeface="Calibri"/>
              </a:endParaRPr>
            </a:p>
          </p:txBody>
        </p:sp>
      </p:grpSp>
      <p:sp>
        <p:nvSpPr>
          <p:cNvPr id="10" name="TextBox 9"/>
          <p:cNvSpPr txBox="1"/>
          <p:nvPr/>
        </p:nvSpPr>
        <p:spPr>
          <a:xfrm>
            <a:off x="457200" y="1676400"/>
            <a:ext cx="8458200" cy="2246769"/>
          </a:xfrm>
          <a:prstGeom prst="rect">
            <a:avLst/>
          </a:prstGeom>
          <a:noFill/>
        </p:spPr>
        <p:txBody>
          <a:bodyPr wrap="square" rtlCol="0">
            <a:spAutoFit/>
          </a:bodyPr>
          <a:lstStyle/>
          <a:p>
            <a:pPr marL="285750" indent="-285750" fontAlgn="auto">
              <a:spcBef>
                <a:spcPts val="0"/>
              </a:spcBef>
              <a:spcAft>
                <a:spcPts val="600"/>
              </a:spcAft>
              <a:buFont typeface="Arial" panose="020B0604020202020204" pitchFamily="34" charset="0"/>
              <a:buChar char="•"/>
            </a:pPr>
            <a:r>
              <a:rPr lang="en-US" sz="2400" b="1" dirty="0">
                <a:solidFill>
                  <a:prstClr val="black"/>
                </a:solidFill>
                <a:latin typeface="Calibri"/>
              </a:rPr>
              <a:t>Get Smart</a:t>
            </a:r>
            <a:r>
              <a:rPr lang="en-US" sz="2400" dirty="0">
                <a:solidFill>
                  <a:prstClr val="black"/>
                </a:solidFill>
                <a:latin typeface="Calibri"/>
              </a:rPr>
              <a:t>: See how much food </a:t>
            </a:r>
            <a:r>
              <a:rPr lang="en-US" sz="2400" dirty="0" smtClean="0">
                <a:solidFill>
                  <a:prstClr val="black"/>
                </a:solidFill>
                <a:latin typeface="Calibri"/>
              </a:rPr>
              <a:t>(&amp; </a:t>
            </a:r>
            <a:r>
              <a:rPr lang="en-US" sz="2400" dirty="0">
                <a:solidFill>
                  <a:prstClr val="black"/>
                </a:solidFill>
                <a:latin typeface="Calibri"/>
              </a:rPr>
              <a:t>money) </a:t>
            </a:r>
            <a:r>
              <a:rPr lang="en-US" sz="2400" dirty="0" smtClean="0">
                <a:solidFill>
                  <a:prstClr val="black"/>
                </a:solidFill>
                <a:latin typeface="Calibri"/>
              </a:rPr>
              <a:t>you’re </a:t>
            </a:r>
            <a:r>
              <a:rPr lang="en-US" sz="2400" dirty="0">
                <a:solidFill>
                  <a:prstClr val="black"/>
                </a:solidFill>
                <a:latin typeface="Calibri"/>
              </a:rPr>
              <a:t>throwing </a:t>
            </a:r>
            <a:r>
              <a:rPr lang="en-US" sz="2400" dirty="0" smtClean="0">
                <a:solidFill>
                  <a:prstClr val="black"/>
                </a:solidFill>
                <a:latin typeface="Calibri"/>
              </a:rPr>
              <a:t>away</a:t>
            </a:r>
            <a:endParaRPr lang="en-US" sz="1500" dirty="0">
              <a:solidFill>
                <a:prstClr val="black"/>
              </a:solidFill>
              <a:latin typeface="Calibri"/>
            </a:endParaRPr>
          </a:p>
          <a:p>
            <a:pPr marL="285750" indent="-285750" fontAlgn="auto">
              <a:spcBef>
                <a:spcPts val="0"/>
              </a:spcBef>
              <a:spcAft>
                <a:spcPts val="600"/>
              </a:spcAft>
              <a:buFont typeface="Arial" panose="020B0604020202020204" pitchFamily="34" charset="0"/>
              <a:buChar char="•"/>
            </a:pPr>
            <a:r>
              <a:rPr lang="en-US" sz="2400" b="1" dirty="0">
                <a:solidFill>
                  <a:prstClr val="black"/>
                </a:solidFill>
                <a:latin typeface="Calibri"/>
                <a:ea typeface="Times New Roman"/>
                <a:cs typeface="Arial Narrow"/>
              </a:rPr>
              <a:t>Smart Shopping</a:t>
            </a:r>
            <a:r>
              <a:rPr lang="en-US" sz="2400" dirty="0">
                <a:solidFill>
                  <a:prstClr val="black"/>
                </a:solidFill>
                <a:latin typeface="Calibri"/>
                <a:ea typeface="Times New Roman"/>
                <a:cs typeface="Arial Narrow"/>
              </a:rPr>
              <a:t>: Buy what you </a:t>
            </a:r>
            <a:r>
              <a:rPr lang="en-US" sz="2400" dirty="0" smtClean="0">
                <a:solidFill>
                  <a:prstClr val="black"/>
                </a:solidFill>
                <a:latin typeface="Calibri"/>
                <a:ea typeface="Times New Roman"/>
                <a:cs typeface="Arial Narrow"/>
              </a:rPr>
              <a:t>need</a:t>
            </a:r>
            <a:endParaRPr lang="en-US" sz="1500" dirty="0" smtClean="0">
              <a:solidFill>
                <a:prstClr val="black"/>
              </a:solidFill>
              <a:latin typeface="Calibri"/>
            </a:endParaRPr>
          </a:p>
          <a:p>
            <a:pPr marL="285750" indent="-285750" fontAlgn="auto">
              <a:spcBef>
                <a:spcPts val="0"/>
              </a:spcBef>
              <a:spcAft>
                <a:spcPts val="600"/>
              </a:spcAft>
              <a:buFont typeface="Arial" panose="020B0604020202020204" pitchFamily="34" charset="0"/>
              <a:buChar char="•"/>
            </a:pPr>
            <a:r>
              <a:rPr lang="en-US" sz="2400" b="1" dirty="0">
                <a:solidFill>
                  <a:prstClr val="black"/>
                </a:solidFill>
                <a:latin typeface="Calibri"/>
                <a:ea typeface="Times New Roman"/>
                <a:cs typeface="Arial Narrow"/>
              </a:rPr>
              <a:t>Smart Storage: </a:t>
            </a:r>
            <a:r>
              <a:rPr lang="en-US" sz="2400" dirty="0">
                <a:solidFill>
                  <a:prstClr val="black"/>
                </a:solidFill>
                <a:latin typeface="Calibri"/>
                <a:ea typeface="Times New Roman"/>
                <a:cs typeface="Arial Narrow"/>
              </a:rPr>
              <a:t>Keep </a:t>
            </a:r>
            <a:r>
              <a:rPr lang="en-US" sz="2400" dirty="0" smtClean="0">
                <a:solidFill>
                  <a:prstClr val="black"/>
                </a:solidFill>
                <a:latin typeface="Calibri"/>
                <a:ea typeface="Times New Roman"/>
                <a:cs typeface="Arial Narrow"/>
              </a:rPr>
              <a:t>fruits </a:t>
            </a:r>
            <a:r>
              <a:rPr lang="en-US" sz="2400" dirty="0">
                <a:solidFill>
                  <a:prstClr val="black"/>
                </a:solidFill>
                <a:latin typeface="Calibri"/>
                <a:ea typeface="Times New Roman"/>
                <a:cs typeface="Arial Narrow"/>
              </a:rPr>
              <a:t>and </a:t>
            </a:r>
            <a:r>
              <a:rPr lang="en-US" sz="2400" dirty="0" smtClean="0">
                <a:solidFill>
                  <a:prstClr val="black"/>
                </a:solidFill>
                <a:latin typeface="Calibri"/>
                <a:ea typeface="Times New Roman"/>
                <a:cs typeface="Arial Narrow"/>
              </a:rPr>
              <a:t>vegetables fresh </a:t>
            </a:r>
            <a:endParaRPr lang="en-US" sz="1500" dirty="0" smtClean="0">
              <a:solidFill>
                <a:prstClr val="black"/>
              </a:solidFill>
              <a:latin typeface="Calibri"/>
            </a:endParaRPr>
          </a:p>
          <a:p>
            <a:pPr marL="285750" indent="-285750" fontAlgn="auto">
              <a:spcBef>
                <a:spcPts val="0"/>
              </a:spcBef>
              <a:spcAft>
                <a:spcPts val="600"/>
              </a:spcAft>
              <a:buFont typeface="Arial" panose="020B0604020202020204" pitchFamily="34" charset="0"/>
              <a:buChar char="•"/>
            </a:pPr>
            <a:r>
              <a:rPr lang="en-US" sz="2400" b="1" dirty="0">
                <a:solidFill>
                  <a:prstClr val="black"/>
                </a:solidFill>
                <a:latin typeface="Calibri"/>
                <a:ea typeface="Times New Roman"/>
                <a:cs typeface="Arial Narrow"/>
              </a:rPr>
              <a:t>Smart Prep</a:t>
            </a:r>
            <a:r>
              <a:rPr lang="en-US" sz="2400" dirty="0">
                <a:solidFill>
                  <a:prstClr val="black"/>
                </a:solidFill>
                <a:latin typeface="Calibri"/>
                <a:ea typeface="Times New Roman"/>
                <a:cs typeface="Arial Narrow"/>
              </a:rPr>
              <a:t>: Prep now, eat later </a:t>
            </a:r>
            <a:endParaRPr lang="en-US" sz="1500" dirty="0" smtClean="0">
              <a:solidFill>
                <a:prstClr val="black"/>
              </a:solidFill>
              <a:latin typeface="Calibri"/>
            </a:endParaRPr>
          </a:p>
          <a:p>
            <a:pPr marL="285750" indent="-285750" fontAlgn="auto">
              <a:spcBef>
                <a:spcPts val="0"/>
              </a:spcBef>
              <a:spcAft>
                <a:spcPts val="600"/>
              </a:spcAft>
              <a:buFont typeface="Arial" panose="020B0604020202020204" pitchFamily="34" charset="0"/>
              <a:buChar char="•"/>
            </a:pPr>
            <a:r>
              <a:rPr lang="en-US" sz="2400" b="1" dirty="0">
                <a:solidFill>
                  <a:prstClr val="black"/>
                </a:solidFill>
                <a:latin typeface="Calibri"/>
                <a:ea typeface="Times New Roman"/>
                <a:cs typeface="Arial Narrow"/>
              </a:rPr>
              <a:t>Smart Saving</a:t>
            </a:r>
            <a:r>
              <a:rPr lang="en-US" sz="2400" dirty="0">
                <a:solidFill>
                  <a:prstClr val="black"/>
                </a:solidFill>
                <a:latin typeface="Calibri"/>
                <a:ea typeface="Times New Roman"/>
                <a:cs typeface="Arial Narrow"/>
              </a:rPr>
              <a:t>: Eat what you </a:t>
            </a:r>
            <a:r>
              <a:rPr lang="en-US" sz="2400" dirty="0" smtClean="0">
                <a:solidFill>
                  <a:prstClr val="black"/>
                </a:solidFill>
                <a:latin typeface="Calibri"/>
                <a:ea typeface="Times New Roman"/>
                <a:cs typeface="Arial Narrow"/>
              </a:rPr>
              <a:t>buy</a:t>
            </a:r>
            <a:endParaRPr lang="en-US" dirty="0">
              <a:solidFill>
                <a:prstClr val="black"/>
              </a:solidFill>
              <a:latin typeface="Calibri"/>
              <a:ea typeface="Times New Roman"/>
              <a:cs typeface="Arial Narrow"/>
            </a:endParaRPr>
          </a:p>
        </p:txBody>
      </p:sp>
    </p:spTree>
    <p:extLst>
      <p:ext uri="{BB962C8B-B14F-4D97-AF65-F5344CB8AC3E}">
        <p14:creationId xmlns:p14="http://schemas.microsoft.com/office/powerpoint/2010/main" val="22163341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6200"/>
            <a:ext cx="9144000" cy="1446550"/>
          </a:xfrm>
          <a:prstGeom prst="rect">
            <a:avLst/>
          </a:prstGeom>
          <a:noFill/>
        </p:spPr>
        <p:txBody>
          <a:bodyPr wrap="square" rtlCol="0">
            <a:spAutoFit/>
          </a:bodyPr>
          <a:lstStyle/>
          <a:p>
            <a:pPr algn="ctr" fontAlgn="auto">
              <a:spcBef>
                <a:spcPts val="0"/>
              </a:spcBef>
              <a:spcAft>
                <a:spcPts val="0"/>
              </a:spcAft>
            </a:pPr>
            <a:r>
              <a:rPr lang="en-US" sz="4400" b="1" dirty="0" smtClean="0">
                <a:solidFill>
                  <a:prstClr val="white"/>
                </a:solidFill>
                <a:latin typeface="Calibri"/>
              </a:rPr>
              <a:t>Community-Based Social Marketing</a:t>
            </a:r>
            <a:br>
              <a:rPr lang="en-US" sz="4400" b="1" dirty="0" smtClean="0">
                <a:solidFill>
                  <a:prstClr val="white"/>
                </a:solidFill>
                <a:latin typeface="Calibri"/>
              </a:rPr>
            </a:br>
            <a:r>
              <a:rPr lang="en-US" sz="4400" b="1" dirty="0" smtClean="0">
                <a:solidFill>
                  <a:prstClr val="white"/>
                </a:solidFill>
                <a:latin typeface="Calibri"/>
              </a:rPr>
              <a:t>Pilot Design</a:t>
            </a:r>
          </a:p>
        </p:txBody>
      </p:sp>
      <p:sp>
        <p:nvSpPr>
          <p:cNvPr id="10" name="Rectangle 9"/>
          <p:cNvSpPr/>
          <p:nvPr/>
        </p:nvSpPr>
        <p:spPr>
          <a:xfrm>
            <a:off x="228600" y="6248400"/>
            <a:ext cx="2971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aphicFrame>
        <p:nvGraphicFramePr>
          <p:cNvPr id="7" name="Content Placeholder 4"/>
          <p:cNvGraphicFramePr>
            <a:graphicFrameLocks/>
          </p:cNvGraphicFramePr>
          <p:nvPr>
            <p:extLst>
              <p:ext uri="{D42A27DB-BD31-4B8C-83A1-F6EECF244321}">
                <p14:modId xmlns:p14="http://schemas.microsoft.com/office/powerpoint/2010/main" val="635466748"/>
              </p:ext>
            </p:extLst>
          </p:nvPr>
        </p:nvGraphicFramePr>
        <p:xfrm>
          <a:off x="304800" y="1733872"/>
          <a:ext cx="8686800" cy="4103048"/>
        </p:xfrm>
        <a:graphic>
          <a:graphicData uri="http://schemas.openxmlformats.org/drawingml/2006/table">
            <a:tbl>
              <a:tblPr firstRow="1" bandRow="1">
                <a:tableStyleId>{2D5ABB26-0587-4C30-8999-92F81FD0307C}</a:tableStyleId>
              </a:tblPr>
              <a:tblGrid>
                <a:gridCol w="2362200"/>
                <a:gridCol w="2057400"/>
                <a:gridCol w="2286000"/>
                <a:gridCol w="1981200"/>
              </a:tblGrid>
              <a:tr h="298240">
                <a:tc>
                  <a:txBody>
                    <a:bodyPr/>
                    <a:lstStyle/>
                    <a:p>
                      <a:pPr algn="ctr"/>
                      <a:r>
                        <a:rPr lang="en-US" dirty="0" smtClean="0"/>
                        <a:t>Top 5 Strategies</a:t>
                      </a:r>
                      <a:endParaRPr lang="en-US" dirty="0"/>
                    </a:p>
                  </a:txBody>
                  <a:tcPr marL="55084" marR="55084" marT="27542" marB="2754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pPr algn="ctr"/>
                      <a:r>
                        <a:rPr lang="en-US" dirty="0" smtClean="0"/>
                        <a:t>Benefits</a:t>
                      </a:r>
                      <a:endParaRPr lang="en-US" dirty="0"/>
                    </a:p>
                  </a:txBody>
                  <a:tcPr marL="55084" marR="55084" marT="27542" marB="2754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pPr algn="ctr"/>
                      <a:r>
                        <a:rPr lang="en-US" dirty="0" smtClean="0"/>
                        <a:t>Barriers</a:t>
                      </a:r>
                      <a:endParaRPr lang="en-US" dirty="0"/>
                    </a:p>
                  </a:txBody>
                  <a:tcPr marL="55084" marR="55084" marT="27542" marB="2754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pPr algn="ctr"/>
                      <a:r>
                        <a:rPr lang="en-US" dirty="0" smtClean="0"/>
                        <a:t>Tools</a:t>
                      </a:r>
                      <a:endParaRPr lang="en-US" dirty="0"/>
                    </a:p>
                  </a:txBody>
                  <a:tcPr marL="55084" marR="55084" marT="27542" marB="2754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r>
              <a:tr h="603724">
                <a:tc>
                  <a:txBody>
                    <a:bodyPr/>
                    <a:lstStyle/>
                    <a:p>
                      <a:r>
                        <a:rPr lang="en-US" sz="1600" b="1" dirty="0" smtClean="0"/>
                        <a:t>Get Smart </a:t>
                      </a:r>
                      <a:r>
                        <a:rPr lang="en-US" sz="1600" b="0" dirty="0" smtClean="0"/>
                        <a:t>– </a:t>
                      </a:r>
                      <a:br>
                        <a:rPr lang="en-US" sz="1600" b="0" dirty="0" smtClean="0"/>
                      </a:br>
                      <a:r>
                        <a:rPr lang="en-US" sz="1600" b="0" dirty="0" smtClean="0"/>
                        <a:t>Measurement</a:t>
                      </a:r>
                      <a:r>
                        <a:rPr lang="en-US" sz="1600" b="0" baseline="0" dirty="0" smtClean="0"/>
                        <a:t> Matters</a:t>
                      </a:r>
                      <a:endParaRPr lang="en-US" sz="1600" dirty="0"/>
                    </a:p>
                  </a:txBody>
                  <a:tcPr marL="55084" marR="55084" marT="27542" marB="2754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marL="39629" marR="3962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marL="39629" marR="3962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1" indent="0" algn="l" defTabSz="914400" rtl="0" eaLnBrk="1" fontAlgn="auto" latinLnBrk="0" hangingPunct="0">
                        <a:lnSpc>
                          <a:spcPct val="100000"/>
                        </a:lnSpc>
                        <a:spcBef>
                          <a:spcPts val="0"/>
                        </a:spcBef>
                        <a:spcAft>
                          <a:spcPts val="0"/>
                        </a:spcAft>
                        <a:buClrTx/>
                        <a:buSzTx/>
                        <a:buFontTx/>
                        <a:buNone/>
                        <a:tabLst/>
                        <a:defRPr/>
                      </a:pPr>
                      <a:r>
                        <a:rPr lang="en-US" sz="1600" dirty="0" smtClean="0"/>
                        <a:t>Measurement tool Instructions</a:t>
                      </a:r>
                    </a:p>
                    <a:p>
                      <a:pPr marL="0" marR="0" hangingPunct="0">
                        <a:spcBef>
                          <a:spcPts val="0"/>
                        </a:spcBef>
                        <a:spcAft>
                          <a:spcPts val="0"/>
                        </a:spcAft>
                      </a:pPr>
                      <a:endParaRPr lang="en-US" sz="1600" dirty="0">
                        <a:latin typeface="+mn-lt"/>
                        <a:ea typeface="Times New Roman"/>
                        <a:cs typeface="Arial Narrow"/>
                      </a:endParaRPr>
                    </a:p>
                  </a:txBody>
                  <a:tcPr marL="39629" marR="3962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096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latin typeface="+mn-lt"/>
                          <a:ea typeface="Times New Roman"/>
                          <a:cs typeface="Arial Narrow"/>
                        </a:rPr>
                        <a:t>Smart</a:t>
                      </a:r>
                      <a:r>
                        <a:rPr lang="en-US" sz="1600" b="1" baseline="0" dirty="0" smtClean="0">
                          <a:latin typeface="+mn-lt"/>
                          <a:ea typeface="Times New Roman"/>
                          <a:cs typeface="Arial Narrow"/>
                        </a:rPr>
                        <a:t> Shopping</a:t>
                      </a:r>
                      <a:endParaRPr lang="en-US" sz="1600" b="0" dirty="0" smtClean="0">
                        <a:latin typeface="+mn-lt"/>
                        <a:ea typeface="Times New Roman"/>
                        <a:cs typeface="Arial Narrow"/>
                      </a:endParaRPr>
                    </a:p>
                  </a:txBody>
                  <a:tcPr marL="55084" marR="55084" marT="27542" marB="2754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hangingPunct="0">
                        <a:spcBef>
                          <a:spcPts val="0"/>
                        </a:spcBef>
                        <a:spcAft>
                          <a:spcPts val="0"/>
                        </a:spcAft>
                      </a:pPr>
                      <a:r>
                        <a:rPr lang="en-US" sz="1600" b="1" dirty="0">
                          <a:latin typeface="+mn-lt"/>
                          <a:ea typeface="Times New Roman"/>
                          <a:cs typeface="Arial Narrow"/>
                        </a:rPr>
                        <a:t>Waste aversion</a:t>
                      </a:r>
                    </a:p>
                    <a:p>
                      <a:pPr marL="0" marR="0" hangingPunct="0">
                        <a:spcBef>
                          <a:spcPts val="0"/>
                        </a:spcBef>
                        <a:spcAft>
                          <a:spcPts val="0"/>
                        </a:spcAft>
                      </a:pPr>
                      <a:r>
                        <a:rPr lang="en-US" sz="1600" dirty="0">
                          <a:latin typeface="+mn-lt"/>
                          <a:ea typeface="Times New Roman"/>
                          <a:cs typeface="Arial Narrow"/>
                        </a:rPr>
                        <a:t>Saving money </a:t>
                      </a:r>
                    </a:p>
                  </a:txBody>
                  <a:tcPr marL="39629" marR="3962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hangingPunct="0">
                        <a:spcBef>
                          <a:spcPts val="0"/>
                        </a:spcBef>
                        <a:spcAft>
                          <a:spcPts val="0"/>
                        </a:spcAft>
                      </a:pPr>
                      <a:r>
                        <a:rPr lang="en-US" sz="1600" b="1" dirty="0">
                          <a:latin typeface="+mn-lt"/>
                          <a:ea typeface="Times New Roman"/>
                          <a:cs typeface="Arial Narrow"/>
                        </a:rPr>
                        <a:t>Dynamic lifestyle</a:t>
                      </a:r>
                      <a:endParaRPr lang="en-US" sz="1600" dirty="0">
                        <a:latin typeface="+mn-lt"/>
                        <a:ea typeface="Times New Roman"/>
                        <a:cs typeface="Arial Narrow"/>
                      </a:endParaRPr>
                    </a:p>
                    <a:p>
                      <a:pPr marL="0" marR="0" hangingPunct="0">
                        <a:spcBef>
                          <a:spcPts val="0"/>
                        </a:spcBef>
                        <a:spcAft>
                          <a:spcPts val="0"/>
                        </a:spcAft>
                      </a:pPr>
                      <a:r>
                        <a:rPr lang="en-US" sz="1600" dirty="0">
                          <a:latin typeface="+mn-lt"/>
                          <a:ea typeface="Times New Roman"/>
                          <a:cs typeface="Arial Narrow"/>
                        </a:rPr>
                        <a:t>Time </a:t>
                      </a:r>
                    </a:p>
                    <a:p>
                      <a:pPr marL="0" marR="0" hangingPunct="0">
                        <a:spcBef>
                          <a:spcPts val="0"/>
                        </a:spcBef>
                        <a:spcAft>
                          <a:spcPts val="0"/>
                        </a:spcAft>
                      </a:pPr>
                      <a:r>
                        <a:rPr lang="en-US" sz="1600" dirty="0">
                          <a:latin typeface="+mn-lt"/>
                          <a:ea typeface="Times New Roman"/>
                          <a:cs typeface="Arial Narrow"/>
                        </a:rPr>
                        <a:t>Automatic behavior </a:t>
                      </a:r>
                    </a:p>
                  </a:txBody>
                  <a:tcPr marL="39629" marR="3962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1" indent="0" algn="l" defTabSz="914400" rtl="0" eaLnBrk="1" fontAlgn="auto" latinLnBrk="0" hangingPunct="0">
                        <a:lnSpc>
                          <a:spcPct val="100000"/>
                        </a:lnSpc>
                        <a:spcBef>
                          <a:spcPts val="0"/>
                        </a:spcBef>
                        <a:spcAft>
                          <a:spcPts val="0"/>
                        </a:spcAft>
                        <a:buClrTx/>
                        <a:buSzTx/>
                        <a:buFontTx/>
                        <a:buNone/>
                        <a:tabLst/>
                        <a:defRPr/>
                      </a:pPr>
                      <a:r>
                        <a:rPr lang="en-US" sz="1600" dirty="0" smtClean="0"/>
                        <a:t>Shopping list template</a:t>
                      </a:r>
                    </a:p>
                    <a:p>
                      <a:pPr marL="0" marR="0" hangingPunct="0">
                        <a:spcBef>
                          <a:spcPts val="0"/>
                        </a:spcBef>
                        <a:spcAft>
                          <a:spcPts val="0"/>
                        </a:spcAft>
                      </a:pPr>
                      <a:endParaRPr lang="en-US" sz="1600" dirty="0">
                        <a:latin typeface="+mn-lt"/>
                        <a:ea typeface="Times New Roman"/>
                        <a:cs typeface="Arial Narrow"/>
                      </a:endParaRPr>
                    </a:p>
                  </a:txBody>
                  <a:tcPr marL="39629" marR="3962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8170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latin typeface="+mn-lt"/>
                          <a:ea typeface="Times New Roman"/>
                          <a:cs typeface="Arial Narrow"/>
                        </a:rPr>
                        <a:t>Smart</a:t>
                      </a:r>
                      <a:r>
                        <a:rPr lang="en-US" sz="1600" b="1" baseline="0" dirty="0" smtClean="0">
                          <a:latin typeface="+mn-lt"/>
                          <a:ea typeface="Times New Roman"/>
                          <a:cs typeface="Arial Narrow"/>
                        </a:rPr>
                        <a:t> Storage</a:t>
                      </a:r>
                      <a:endParaRPr lang="en-US" sz="1600" b="0" dirty="0" smtClean="0">
                        <a:latin typeface="+mn-lt"/>
                        <a:ea typeface="Times New Roman"/>
                        <a:cs typeface="Arial Narrow"/>
                      </a:endParaRPr>
                    </a:p>
                  </a:txBody>
                  <a:tcPr marL="55084" marR="55084" marT="27542" marB="2754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hangingPunct="0">
                        <a:spcBef>
                          <a:spcPts val="0"/>
                        </a:spcBef>
                        <a:spcAft>
                          <a:spcPts val="0"/>
                        </a:spcAft>
                      </a:pPr>
                      <a:r>
                        <a:rPr lang="en-US" sz="1600" b="1" dirty="0">
                          <a:latin typeface="+mn-lt"/>
                          <a:ea typeface="Times New Roman"/>
                          <a:cs typeface="Arial Narrow"/>
                        </a:rPr>
                        <a:t>Waste aversion</a:t>
                      </a:r>
                      <a:endParaRPr lang="en-US" sz="1600" dirty="0">
                        <a:latin typeface="+mn-lt"/>
                        <a:ea typeface="Times New Roman"/>
                        <a:cs typeface="Arial Narrow"/>
                      </a:endParaRPr>
                    </a:p>
                    <a:p>
                      <a:pPr marL="0" marR="0" hangingPunct="0">
                        <a:spcBef>
                          <a:spcPts val="0"/>
                        </a:spcBef>
                        <a:spcAft>
                          <a:spcPts val="0"/>
                        </a:spcAft>
                      </a:pPr>
                      <a:r>
                        <a:rPr lang="en-US" sz="1600" dirty="0">
                          <a:latin typeface="+mn-lt"/>
                          <a:ea typeface="Times New Roman"/>
                          <a:cs typeface="Arial Narrow"/>
                        </a:rPr>
                        <a:t>Health</a:t>
                      </a:r>
                    </a:p>
                    <a:p>
                      <a:pPr marL="0" marR="0" hangingPunct="0">
                        <a:spcBef>
                          <a:spcPts val="0"/>
                        </a:spcBef>
                        <a:spcAft>
                          <a:spcPts val="0"/>
                        </a:spcAft>
                      </a:pPr>
                      <a:r>
                        <a:rPr lang="en-US" sz="1600" dirty="0">
                          <a:latin typeface="+mn-lt"/>
                          <a:ea typeface="Times New Roman"/>
                          <a:cs typeface="Arial Narrow"/>
                        </a:rPr>
                        <a:t>Saving money </a:t>
                      </a:r>
                    </a:p>
                  </a:txBody>
                  <a:tcPr marL="39629" marR="3962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hangingPunct="0">
                        <a:spcBef>
                          <a:spcPts val="0"/>
                        </a:spcBef>
                        <a:spcAft>
                          <a:spcPts val="0"/>
                        </a:spcAft>
                      </a:pPr>
                      <a:r>
                        <a:rPr lang="en-US" sz="1600" b="1" dirty="0">
                          <a:latin typeface="+mn-lt"/>
                          <a:ea typeface="Times New Roman"/>
                          <a:cs typeface="Arial Narrow"/>
                        </a:rPr>
                        <a:t>Knowledge</a:t>
                      </a:r>
                      <a:endParaRPr lang="en-US" sz="1600" dirty="0">
                        <a:latin typeface="+mn-lt"/>
                        <a:ea typeface="Times New Roman"/>
                        <a:cs typeface="Arial Narrow"/>
                      </a:endParaRPr>
                    </a:p>
                    <a:p>
                      <a:pPr marL="0" marR="0" hangingPunct="0">
                        <a:spcBef>
                          <a:spcPts val="0"/>
                        </a:spcBef>
                        <a:spcAft>
                          <a:spcPts val="0"/>
                        </a:spcAft>
                      </a:pPr>
                      <a:r>
                        <a:rPr lang="en-US" sz="1600" dirty="0">
                          <a:latin typeface="+mn-lt"/>
                          <a:ea typeface="Times New Roman"/>
                          <a:cs typeface="Arial Narrow"/>
                        </a:rPr>
                        <a:t>Time</a:t>
                      </a:r>
                    </a:p>
                    <a:p>
                      <a:pPr marL="0" marR="0" hangingPunct="0">
                        <a:spcBef>
                          <a:spcPts val="0"/>
                        </a:spcBef>
                        <a:spcAft>
                          <a:spcPts val="0"/>
                        </a:spcAft>
                      </a:pPr>
                      <a:r>
                        <a:rPr lang="en-US" sz="1600" dirty="0">
                          <a:latin typeface="+mn-lt"/>
                          <a:ea typeface="Times New Roman"/>
                          <a:cs typeface="Arial Narrow"/>
                        </a:rPr>
                        <a:t>Not enough room in fridge </a:t>
                      </a:r>
                    </a:p>
                  </a:txBody>
                  <a:tcPr marL="39629" marR="3962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hangingPunct="0">
                        <a:spcBef>
                          <a:spcPts val="0"/>
                        </a:spcBef>
                        <a:spcAft>
                          <a:spcPts val="0"/>
                        </a:spcAft>
                      </a:pPr>
                      <a:r>
                        <a:rPr lang="en-US" sz="1600" dirty="0" smtClean="0">
                          <a:latin typeface="+mn-lt"/>
                          <a:ea typeface="Times New Roman"/>
                          <a:cs typeface="Arial Narrow"/>
                        </a:rPr>
                        <a:t>Storage guide</a:t>
                      </a:r>
                      <a:endParaRPr lang="en-US" sz="1600" dirty="0">
                        <a:latin typeface="+mn-lt"/>
                        <a:ea typeface="Times New Roman"/>
                        <a:cs typeface="Arial Narrow"/>
                      </a:endParaRPr>
                    </a:p>
                  </a:txBody>
                  <a:tcPr marL="39629" marR="3962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6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latin typeface="+mn-lt"/>
                          <a:ea typeface="Times New Roman"/>
                          <a:cs typeface="Arial Narrow"/>
                        </a:rPr>
                        <a:t>Smart Prep</a:t>
                      </a:r>
                      <a:endParaRPr lang="en-US" sz="1600" b="0" dirty="0" smtClean="0">
                        <a:latin typeface="+mn-lt"/>
                        <a:ea typeface="Times New Roman"/>
                        <a:cs typeface="Arial Narrow"/>
                      </a:endParaRPr>
                    </a:p>
                  </a:txBody>
                  <a:tcPr marL="55084" marR="55084" marT="27542" marB="2754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hangingPunct="0">
                        <a:spcBef>
                          <a:spcPts val="0"/>
                        </a:spcBef>
                        <a:spcAft>
                          <a:spcPts val="0"/>
                        </a:spcAft>
                      </a:pPr>
                      <a:r>
                        <a:rPr lang="en-US" sz="1600" b="1" dirty="0">
                          <a:latin typeface="+mn-lt"/>
                          <a:ea typeface="Times New Roman"/>
                          <a:cs typeface="Arial Narrow"/>
                        </a:rPr>
                        <a:t>Convenience</a:t>
                      </a:r>
                      <a:endParaRPr lang="en-US" sz="1600" dirty="0">
                        <a:latin typeface="+mn-lt"/>
                        <a:ea typeface="Times New Roman"/>
                        <a:cs typeface="Arial Narrow"/>
                      </a:endParaRPr>
                    </a:p>
                    <a:p>
                      <a:pPr marL="0" marR="0" hangingPunct="0">
                        <a:spcBef>
                          <a:spcPts val="0"/>
                        </a:spcBef>
                        <a:spcAft>
                          <a:spcPts val="0"/>
                        </a:spcAft>
                      </a:pPr>
                      <a:r>
                        <a:rPr lang="en-US" sz="1600" dirty="0">
                          <a:latin typeface="+mn-lt"/>
                          <a:ea typeface="Times New Roman"/>
                          <a:cs typeface="Arial Narrow"/>
                        </a:rPr>
                        <a:t>Saving money</a:t>
                      </a:r>
                    </a:p>
                    <a:p>
                      <a:pPr marL="0" marR="0" hangingPunct="0">
                        <a:spcBef>
                          <a:spcPts val="0"/>
                        </a:spcBef>
                        <a:spcAft>
                          <a:spcPts val="0"/>
                        </a:spcAft>
                      </a:pPr>
                      <a:r>
                        <a:rPr lang="en-US" sz="1600" dirty="0">
                          <a:latin typeface="+mn-lt"/>
                          <a:ea typeface="Times New Roman"/>
                          <a:cs typeface="Arial Narrow"/>
                        </a:rPr>
                        <a:t>Health</a:t>
                      </a:r>
                    </a:p>
                  </a:txBody>
                  <a:tcPr marL="39629" marR="3962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hangingPunct="0">
                        <a:spcBef>
                          <a:spcPts val="0"/>
                        </a:spcBef>
                        <a:spcAft>
                          <a:spcPts val="0"/>
                        </a:spcAft>
                      </a:pPr>
                      <a:r>
                        <a:rPr lang="en-US" sz="1600" b="1" dirty="0">
                          <a:latin typeface="+mn-lt"/>
                          <a:ea typeface="Times New Roman"/>
                          <a:cs typeface="Arial Narrow"/>
                        </a:rPr>
                        <a:t>Skills</a:t>
                      </a:r>
                      <a:endParaRPr lang="en-US" sz="1600" dirty="0">
                        <a:latin typeface="+mn-lt"/>
                        <a:ea typeface="Times New Roman"/>
                        <a:cs typeface="Arial Narrow"/>
                      </a:endParaRPr>
                    </a:p>
                    <a:p>
                      <a:pPr marL="0" marR="0" hangingPunct="0">
                        <a:spcBef>
                          <a:spcPts val="0"/>
                        </a:spcBef>
                        <a:spcAft>
                          <a:spcPts val="0"/>
                        </a:spcAft>
                      </a:pPr>
                      <a:r>
                        <a:rPr lang="en-US" sz="1600" dirty="0">
                          <a:latin typeface="+mn-lt"/>
                          <a:ea typeface="Times New Roman"/>
                          <a:cs typeface="Arial Narrow"/>
                        </a:rPr>
                        <a:t>Knowledge </a:t>
                      </a:r>
                    </a:p>
                  </a:txBody>
                  <a:tcPr marL="39629" marR="3962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hangingPunct="0">
                        <a:spcBef>
                          <a:spcPts val="0"/>
                        </a:spcBef>
                        <a:spcAft>
                          <a:spcPts val="0"/>
                        </a:spcAft>
                      </a:pPr>
                      <a:r>
                        <a:rPr lang="en-US" sz="1600" dirty="0" smtClean="0"/>
                        <a:t>Website tips</a:t>
                      </a:r>
                      <a:br>
                        <a:rPr lang="en-US" sz="1600" dirty="0" smtClean="0"/>
                      </a:br>
                      <a:r>
                        <a:rPr lang="en-US" sz="1600" dirty="0" smtClean="0"/>
                        <a:t>Social media platforms</a:t>
                      </a:r>
                      <a:endParaRPr lang="en-US" sz="1600" dirty="0">
                        <a:latin typeface="+mn-lt"/>
                        <a:ea typeface="Times New Roman"/>
                        <a:cs typeface="Arial Narrow"/>
                      </a:endParaRPr>
                    </a:p>
                  </a:txBody>
                  <a:tcPr marL="39629" marR="3962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8656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latin typeface="+mn-lt"/>
                          <a:ea typeface="Times New Roman"/>
                          <a:cs typeface="Arial Narrow"/>
                        </a:rPr>
                        <a:t>Smart</a:t>
                      </a:r>
                      <a:r>
                        <a:rPr lang="en-US" sz="1600" b="1" baseline="0" dirty="0" smtClean="0">
                          <a:latin typeface="+mn-lt"/>
                          <a:ea typeface="Times New Roman"/>
                          <a:cs typeface="Arial Narrow"/>
                        </a:rPr>
                        <a:t> Saving</a:t>
                      </a:r>
                      <a:endParaRPr lang="en-US" sz="1600" b="0" dirty="0" smtClean="0">
                        <a:latin typeface="+mn-lt"/>
                        <a:ea typeface="Times New Roman"/>
                        <a:cs typeface="Arial Narrow"/>
                      </a:endParaRPr>
                    </a:p>
                  </a:txBody>
                  <a:tcPr marL="55084" marR="55084" marT="27542" marB="2754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hangingPunct="0">
                        <a:spcBef>
                          <a:spcPts val="0"/>
                        </a:spcBef>
                        <a:spcAft>
                          <a:spcPts val="0"/>
                        </a:spcAft>
                      </a:pPr>
                      <a:r>
                        <a:rPr lang="en-US" sz="1600" b="1" dirty="0">
                          <a:latin typeface="+mn-lt"/>
                          <a:ea typeface="Times New Roman"/>
                          <a:cs typeface="Arial Narrow"/>
                        </a:rPr>
                        <a:t>Waste aversion </a:t>
                      </a:r>
                      <a:endParaRPr lang="en-US" sz="1600" dirty="0">
                        <a:latin typeface="+mn-lt"/>
                        <a:ea typeface="Times New Roman"/>
                        <a:cs typeface="Arial Narrow"/>
                      </a:endParaRPr>
                    </a:p>
                  </a:txBody>
                  <a:tcPr marL="39629" marR="3962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hangingPunct="0">
                        <a:spcBef>
                          <a:spcPts val="0"/>
                        </a:spcBef>
                        <a:spcAft>
                          <a:spcPts val="0"/>
                        </a:spcAft>
                      </a:pPr>
                      <a:r>
                        <a:rPr lang="en-US" sz="1600" b="1" dirty="0">
                          <a:latin typeface="+mn-lt"/>
                          <a:ea typeface="Times New Roman"/>
                          <a:cs typeface="Arial Narrow"/>
                        </a:rPr>
                        <a:t>Gratification</a:t>
                      </a:r>
                      <a:endParaRPr lang="en-US" sz="1600" dirty="0">
                        <a:latin typeface="+mn-lt"/>
                        <a:ea typeface="Times New Roman"/>
                        <a:cs typeface="Arial Narrow"/>
                      </a:endParaRPr>
                    </a:p>
                    <a:p>
                      <a:pPr marL="0" marR="0" hangingPunct="0">
                        <a:spcBef>
                          <a:spcPts val="0"/>
                        </a:spcBef>
                        <a:spcAft>
                          <a:spcPts val="0"/>
                        </a:spcAft>
                      </a:pPr>
                      <a:r>
                        <a:rPr lang="en-US" sz="1600" dirty="0">
                          <a:latin typeface="+mn-lt"/>
                          <a:ea typeface="Times New Roman"/>
                          <a:cs typeface="Arial Narrow"/>
                        </a:rPr>
                        <a:t>Convenience </a:t>
                      </a:r>
                    </a:p>
                  </a:txBody>
                  <a:tcPr marL="39629" marR="3962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1" indent="0" algn="l" defTabSz="914400" rtl="0" eaLnBrk="1" fontAlgn="auto" latinLnBrk="0" hangingPunct="0">
                        <a:lnSpc>
                          <a:spcPct val="100000"/>
                        </a:lnSpc>
                        <a:spcBef>
                          <a:spcPts val="0"/>
                        </a:spcBef>
                        <a:spcAft>
                          <a:spcPts val="0"/>
                        </a:spcAft>
                        <a:buClrTx/>
                        <a:buSzTx/>
                        <a:buFontTx/>
                        <a:buNone/>
                        <a:tabLst/>
                        <a:defRPr/>
                      </a:pPr>
                      <a:r>
                        <a:rPr lang="en-US" sz="1600" dirty="0" smtClean="0"/>
                        <a:t>Refrigerator prompt </a:t>
                      </a:r>
                      <a:br>
                        <a:rPr lang="en-US" sz="1600" dirty="0" smtClean="0"/>
                      </a:br>
                      <a:r>
                        <a:rPr lang="en-US" sz="1600" dirty="0" smtClean="0"/>
                        <a:t>Links to recipes</a:t>
                      </a:r>
                    </a:p>
                    <a:p>
                      <a:pPr marL="0" marR="0" hangingPunct="0">
                        <a:spcBef>
                          <a:spcPts val="0"/>
                        </a:spcBef>
                        <a:spcAft>
                          <a:spcPts val="0"/>
                        </a:spcAft>
                      </a:pPr>
                      <a:endParaRPr lang="en-US" sz="1600" dirty="0">
                        <a:latin typeface="+mn-lt"/>
                        <a:ea typeface="Times New Roman"/>
                        <a:cs typeface="Arial Narrow"/>
                      </a:endParaRPr>
                    </a:p>
                  </a:txBody>
                  <a:tcPr marL="39629" marR="39629"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5" name="TextBox 4"/>
          <p:cNvSpPr txBox="1"/>
          <p:nvPr/>
        </p:nvSpPr>
        <p:spPr>
          <a:xfrm>
            <a:off x="1676400" y="6019800"/>
            <a:ext cx="8305800" cy="646331"/>
          </a:xfrm>
          <a:prstGeom prst="rect">
            <a:avLst/>
          </a:prstGeom>
          <a:noFill/>
        </p:spPr>
        <p:txBody>
          <a:bodyPr wrap="square" rtlCol="0">
            <a:spAutoFit/>
          </a:bodyPr>
          <a:lstStyle/>
          <a:p>
            <a:pPr fontAlgn="auto">
              <a:spcBef>
                <a:spcPts val="0"/>
              </a:spcBef>
              <a:spcAft>
                <a:spcPts val="0"/>
              </a:spcAft>
            </a:pPr>
            <a:endParaRPr lang="en-US" b="1" dirty="0" smtClean="0">
              <a:solidFill>
                <a:prstClr val="black"/>
              </a:solidFill>
              <a:latin typeface="Calibri"/>
            </a:endParaRPr>
          </a:p>
          <a:p>
            <a:pPr fontAlgn="auto">
              <a:spcBef>
                <a:spcPts val="0"/>
              </a:spcBef>
              <a:spcAft>
                <a:spcPts val="0"/>
              </a:spcAft>
            </a:pPr>
            <a:r>
              <a:rPr lang="en-US" b="1" dirty="0" smtClean="0">
                <a:solidFill>
                  <a:prstClr val="black"/>
                </a:solidFill>
                <a:latin typeface="Calibri"/>
              </a:rPr>
              <a:t>Audience</a:t>
            </a:r>
            <a:r>
              <a:rPr lang="en-US" dirty="0" smtClean="0">
                <a:solidFill>
                  <a:prstClr val="black"/>
                </a:solidFill>
                <a:latin typeface="Calibri"/>
              </a:rPr>
              <a:t>: Families with young children, young full-time workers </a:t>
            </a:r>
            <a:endParaRPr lang="en-US" dirty="0">
              <a:solidFill>
                <a:prstClr val="black"/>
              </a:solidFill>
              <a:latin typeface="Calibri"/>
            </a:endParaRPr>
          </a:p>
        </p:txBody>
      </p:sp>
      <p:sp>
        <p:nvSpPr>
          <p:cNvPr id="6" name="Right Arrow 5"/>
          <p:cNvSpPr/>
          <p:nvPr/>
        </p:nvSpPr>
        <p:spPr>
          <a:xfrm>
            <a:off x="1905000" y="2895600"/>
            <a:ext cx="685800" cy="1524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Right Arrow 8"/>
          <p:cNvSpPr/>
          <p:nvPr/>
        </p:nvSpPr>
        <p:spPr>
          <a:xfrm>
            <a:off x="1905000" y="3581400"/>
            <a:ext cx="685800" cy="1524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Right Arrow 10"/>
          <p:cNvSpPr/>
          <p:nvPr/>
        </p:nvSpPr>
        <p:spPr>
          <a:xfrm>
            <a:off x="1905000" y="5181600"/>
            <a:ext cx="685800" cy="1524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4342032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sz="4800" b="1" dirty="0" smtClean="0">
                <a:solidFill>
                  <a:schemeClr val="bg1"/>
                </a:solidFill>
                <a:latin typeface="+mn-lt"/>
              </a:rPr>
              <a:t>Fruit and Vegetable Storage Guide</a:t>
            </a:r>
            <a:endParaRPr lang="en-US" sz="3600" b="1" dirty="0">
              <a:latin typeface="+mn-lt"/>
            </a:endParaRPr>
          </a:p>
        </p:txBody>
      </p:sp>
      <p:pic>
        <p:nvPicPr>
          <p:cNvPr id="4" name="Picture 2"/>
          <p:cNvPicPr>
            <a:picLocks noChangeAspect="1" noChangeArrowheads="1"/>
          </p:cNvPicPr>
          <p:nvPr/>
        </p:nvPicPr>
        <p:blipFill>
          <a:blip r:embed="rId3" cstate="print"/>
          <a:srcRect/>
          <a:stretch>
            <a:fillRect/>
          </a:stretch>
        </p:blipFill>
        <p:spPr bwMode="auto">
          <a:xfrm>
            <a:off x="8001000" y="5481857"/>
            <a:ext cx="1066800" cy="1376143"/>
          </a:xfrm>
          <a:prstGeom prst="rect">
            <a:avLst/>
          </a:prstGeom>
          <a:noFill/>
          <a:ln w="9525">
            <a:noFill/>
            <a:miter lim="800000"/>
            <a:headEnd/>
            <a:tailEnd/>
          </a:ln>
        </p:spPr>
      </p:pic>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47800" y="1600200"/>
            <a:ext cx="6467309" cy="4648200"/>
          </a:xfrm>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9351692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4800" b="1" dirty="0" smtClean="0">
                <a:solidFill>
                  <a:schemeClr val="bg1"/>
                </a:solidFill>
                <a:latin typeface="+mn-lt"/>
              </a:rPr>
              <a:t>Shopping List Template</a:t>
            </a:r>
            <a:endParaRPr lang="en-US" sz="4800" b="1" dirty="0">
              <a:solidFill>
                <a:schemeClr val="bg1"/>
              </a:solidFill>
              <a:latin typeface="+mn-lt"/>
            </a:endParaRPr>
          </a:p>
        </p:txBody>
      </p:sp>
      <p:pic>
        <p:nvPicPr>
          <p:cNvPr id="4" name="Picture 2"/>
          <p:cNvPicPr>
            <a:picLocks noChangeAspect="1" noChangeArrowheads="1"/>
          </p:cNvPicPr>
          <p:nvPr/>
        </p:nvPicPr>
        <p:blipFill>
          <a:blip r:embed="rId3" cstate="print"/>
          <a:srcRect/>
          <a:stretch>
            <a:fillRect/>
          </a:stretch>
        </p:blipFill>
        <p:spPr bwMode="auto">
          <a:xfrm>
            <a:off x="8001000" y="5481857"/>
            <a:ext cx="1066800" cy="1376143"/>
          </a:xfrm>
          <a:prstGeom prst="rect">
            <a:avLst/>
          </a:prstGeom>
          <a:noFill/>
          <a:ln w="9525">
            <a:noFill/>
            <a:miter lim="800000"/>
            <a:headEnd/>
            <a:tailEnd/>
          </a:ln>
        </p:spPr>
      </p:pic>
      <p:pic>
        <p:nvPicPr>
          <p:cNvPr id="6" name="Picture 3"/>
          <p:cNvPicPr>
            <a:picLocks noGrp="1" noChangeAspect="1" noChangeArrowheads="1"/>
          </p:cNvPicPr>
          <p:nvPr>
            <p:ph idx="1"/>
          </p:nvPr>
        </p:nvPicPr>
        <p:blipFill>
          <a:blip r:embed="rId4" cstate="print"/>
          <a:srcRect/>
          <a:stretch>
            <a:fillRect/>
          </a:stretch>
        </p:blipFill>
        <p:spPr bwMode="auto">
          <a:xfrm>
            <a:off x="2359350" y="1646237"/>
            <a:ext cx="4425300" cy="4525963"/>
          </a:xfrm>
          <a:prstGeom prst="rect">
            <a:avLst/>
          </a:prstGeom>
          <a:ln>
            <a:headEnd/>
            <a:tailEnd/>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1300398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81000"/>
            <a:ext cx="9144000" cy="769441"/>
          </a:xfrm>
          <a:prstGeom prst="rect">
            <a:avLst/>
          </a:prstGeom>
          <a:noFill/>
        </p:spPr>
        <p:txBody>
          <a:bodyPr wrap="square" rtlCol="0">
            <a:spAutoFit/>
          </a:bodyPr>
          <a:lstStyle/>
          <a:p>
            <a:pPr algn="ctr" fontAlgn="auto">
              <a:spcBef>
                <a:spcPts val="0"/>
              </a:spcBef>
              <a:spcAft>
                <a:spcPts val="0"/>
              </a:spcAft>
            </a:pPr>
            <a:r>
              <a:rPr lang="en-US" sz="4400" b="1" dirty="0" smtClean="0">
                <a:solidFill>
                  <a:prstClr val="white"/>
                </a:solidFill>
                <a:latin typeface="Calibri"/>
              </a:rPr>
              <a:t>Collaborating with NW Grocers</a:t>
            </a:r>
          </a:p>
        </p:txBody>
      </p:sp>
      <p:pic>
        <p:nvPicPr>
          <p:cNvPr id="4" name="Picture 3">
            <a:hlinkClick r:id="rId3"/>
          </p:cNvPr>
          <p:cNvPicPr>
            <a:picLocks noChangeAspect="1"/>
          </p:cNvPicPr>
          <p:nvPr/>
        </p:nvPicPr>
        <p:blipFill rotWithShape="1">
          <a:blip r:embed="rId4" cstate="print"/>
          <a:srcRect l="15909" t="24273" r="32576" b="15047"/>
          <a:stretch/>
        </p:blipFill>
        <p:spPr>
          <a:xfrm>
            <a:off x="76200" y="1828800"/>
            <a:ext cx="5181600" cy="4953000"/>
          </a:xfrm>
          <a:prstGeom prst="rect">
            <a:avLst/>
          </a:prstGeom>
        </p:spPr>
      </p:pic>
      <p:sp>
        <p:nvSpPr>
          <p:cNvPr id="5" name="TextBox 4"/>
          <p:cNvSpPr txBox="1"/>
          <p:nvPr/>
        </p:nvSpPr>
        <p:spPr>
          <a:xfrm>
            <a:off x="5334000" y="1905000"/>
            <a:ext cx="3657600" cy="4401205"/>
          </a:xfrm>
          <a:prstGeom prst="rect">
            <a:avLst/>
          </a:prstGeom>
          <a:noFill/>
        </p:spPr>
        <p:txBody>
          <a:bodyPr wrap="square" rtlCol="0">
            <a:spAutoFit/>
          </a:bodyPr>
          <a:lstStyle/>
          <a:p>
            <a:pPr fontAlgn="auto">
              <a:spcBef>
                <a:spcPts val="0"/>
              </a:spcBef>
              <a:spcAft>
                <a:spcPts val="0"/>
              </a:spcAft>
            </a:pPr>
            <a:r>
              <a:rPr lang="en-US" sz="2800" b="1" dirty="0" smtClean="0">
                <a:solidFill>
                  <a:prstClr val="black"/>
                </a:solidFill>
                <a:latin typeface="Calibri"/>
              </a:rPr>
              <a:t>King County and PCC Natural Markets </a:t>
            </a:r>
            <a:r>
              <a:rPr lang="en-US" sz="2800" dirty="0" smtClean="0">
                <a:solidFill>
                  <a:prstClr val="black"/>
                </a:solidFill>
                <a:latin typeface="Calibri"/>
              </a:rPr>
              <a:t>Videos:</a:t>
            </a:r>
          </a:p>
          <a:p>
            <a:pPr marL="457200" indent="-457200" fontAlgn="auto">
              <a:spcBef>
                <a:spcPts val="0"/>
              </a:spcBef>
              <a:spcAft>
                <a:spcPts val="0"/>
              </a:spcAft>
              <a:buFont typeface="Arial" pitchFamily="34" charset="0"/>
              <a:buChar char="•"/>
            </a:pPr>
            <a:r>
              <a:rPr lang="en-US" sz="2800" dirty="0" smtClean="0">
                <a:solidFill>
                  <a:prstClr val="black"/>
                </a:solidFill>
                <a:latin typeface="Calibri"/>
              </a:rPr>
              <a:t>Shop Smart</a:t>
            </a:r>
          </a:p>
          <a:p>
            <a:pPr marL="457200" indent="-457200" fontAlgn="auto">
              <a:spcBef>
                <a:spcPts val="0"/>
              </a:spcBef>
              <a:spcAft>
                <a:spcPts val="0"/>
              </a:spcAft>
              <a:buFont typeface="Arial" pitchFamily="34" charset="0"/>
              <a:buChar char="•"/>
            </a:pPr>
            <a:r>
              <a:rPr lang="en-US" sz="2800" dirty="0" smtClean="0">
                <a:solidFill>
                  <a:prstClr val="black"/>
                </a:solidFill>
                <a:latin typeface="Calibri"/>
              </a:rPr>
              <a:t>Store it Right</a:t>
            </a:r>
          </a:p>
          <a:p>
            <a:pPr marL="457200" indent="-457200" fontAlgn="auto">
              <a:spcBef>
                <a:spcPts val="0"/>
              </a:spcBef>
              <a:spcAft>
                <a:spcPts val="0"/>
              </a:spcAft>
              <a:buFont typeface="Arial" pitchFamily="34" charset="0"/>
              <a:buChar char="•"/>
            </a:pPr>
            <a:r>
              <a:rPr lang="en-US" sz="2800" dirty="0" smtClean="0">
                <a:solidFill>
                  <a:prstClr val="black"/>
                </a:solidFill>
                <a:latin typeface="Calibri"/>
              </a:rPr>
              <a:t>Love your Leftovers</a:t>
            </a:r>
            <a:endParaRPr lang="en-US" sz="2800" dirty="0">
              <a:solidFill>
                <a:prstClr val="black"/>
              </a:solidFill>
              <a:latin typeface="Calibri"/>
            </a:endParaRPr>
          </a:p>
          <a:p>
            <a:pPr fontAlgn="auto">
              <a:spcBef>
                <a:spcPts val="0"/>
              </a:spcBef>
              <a:spcAft>
                <a:spcPts val="0"/>
              </a:spcAft>
            </a:pPr>
            <a:endParaRPr lang="en-US" sz="2800" dirty="0" smtClean="0">
              <a:solidFill>
                <a:prstClr val="black"/>
              </a:solidFill>
              <a:latin typeface="Calibri"/>
            </a:endParaRPr>
          </a:p>
          <a:p>
            <a:pPr fontAlgn="auto">
              <a:spcBef>
                <a:spcPts val="0"/>
              </a:spcBef>
              <a:spcAft>
                <a:spcPts val="0"/>
              </a:spcAft>
            </a:pPr>
            <a:r>
              <a:rPr lang="en-US" sz="2800" dirty="0" smtClean="0">
                <a:solidFill>
                  <a:prstClr val="black"/>
                </a:solidFill>
                <a:latin typeface="Calibri"/>
                <a:hlinkClick r:id="rId5"/>
              </a:rPr>
              <a:t>www.recyclefood.com</a:t>
            </a:r>
            <a:endParaRPr lang="en-US" sz="2800" dirty="0" smtClean="0">
              <a:solidFill>
                <a:prstClr val="black"/>
              </a:solidFill>
              <a:latin typeface="Calibri"/>
            </a:endParaRPr>
          </a:p>
          <a:p>
            <a:pPr fontAlgn="auto">
              <a:spcBef>
                <a:spcPts val="0"/>
              </a:spcBef>
              <a:spcAft>
                <a:spcPts val="0"/>
              </a:spcAft>
            </a:pPr>
            <a:endParaRPr lang="en-US" sz="2800" dirty="0">
              <a:solidFill>
                <a:prstClr val="black"/>
              </a:solidFill>
              <a:latin typeface="Calibri"/>
            </a:endParaRPr>
          </a:p>
          <a:p>
            <a:pPr fontAlgn="auto">
              <a:spcBef>
                <a:spcPts val="0"/>
              </a:spcBef>
              <a:spcAft>
                <a:spcPts val="0"/>
              </a:spcAft>
            </a:pPr>
            <a:r>
              <a:rPr lang="en-US" sz="2800" dirty="0" smtClean="0">
                <a:solidFill>
                  <a:prstClr val="black"/>
                </a:solidFill>
                <a:latin typeface="Calibri"/>
                <a:hlinkClick r:id="rId6"/>
              </a:rPr>
              <a:t>Fox Q13 News coverage </a:t>
            </a:r>
            <a:endParaRPr lang="en-US" sz="2800" dirty="0">
              <a:solidFill>
                <a:prstClr val="black"/>
              </a:solidFill>
              <a:latin typeface="Calibri"/>
            </a:endParaRPr>
          </a:p>
        </p:txBody>
      </p:sp>
    </p:spTree>
    <p:extLst>
      <p:ext uri="{BB962C8B-B14F-4D97-AF65-F5344CB8AC3E}">
        <p14:creationId xmlns:p14="http://schemas.microsoft.com/office/powerpoint/2010/main" val="36994981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rmAutofit fontScale="90000"/>
          </a:bodyPr>
          <a:lstStyle/>
          <a:p>
            <a:r>
              <a:rPr lang="en-US" dirty="0" smtClean="0">
                <a:solidFill>
                  <a:schemeClr val="bg1"/>
                </a:solidFill>
              </a:rPr>
              <a:t>Local governments tabling at </a:t>
            </a:r>
            <a:br>
              <a:rPr lang="en-US" dirty="0" smtClean="0">
                <a:solidFill>
                  <a:schemeClr val="bg1"/>
                </a:solidFill>
              </a:rPr>
            </a:br>
            <a:r>
              <a:rPr lang="en-US" dirty="0" smtClean="0">
                <a:solidFill>
                  <a:schemeClr val="bg1"/>
                </a:solidFill>
              </a:rPr>
              <a:t>grocery stores</a:t>
            </a:r>
            <a:endParaRPr lang="en-US" dirty="0">
              <a:solidFill>
                <a:schemeClr val="bg1"/>
              </a:solidFill>
            </a:endParaRPr>
          </a:p>
        </p:txBody>
      </p:sp>
      <p:pic>
        <p:nvPicPr>
          <p:cNvPr id="5" name="Picture 2"/>
          <p:cNvPicPr>
            <a:picLocks noChangeAspect="1" noChangeArrowheads="1"/>
          </p:cNvPicPr>
          <p:nvPr/>
        </p:nvPicPr>
        <p:blipFill>
          <a:blip r:embed="rId3" cstate="print"/>
          <a:srcRect/>
          <a:stretch>
            <a:fillRect/>
          </a:stretch>
        </p:blipFill>
        <p:spPr bwMode="auto">
          <a:xfrm>
            <a:off x="8001000" y="5481857"/>
            <a:ext cx="1066800" cy="1376143"/>
          </a:xfrm>
          <a:prstGeom prst="rect">
            <a:avLst/>
          </a:prstGeom>
          <a:noFill/>
          <a:ln w="9525">
            <a:noFill/>
            <a:miter lim="800000"/>
            <a:headEnd/>
            <a:tailEnd/>
          </a:ln>
        </p:spPr>
      </p:pic>
      <p:pic>
        <p:nvPicPr>
          <p:cNvPr id="6" name="Picture 5"/>
          <p:cNvPicPr>
            <a:picLocks noChangeAspect="1"/>
          </p:cNvPicPr>
          <p:nvPr/>
        </p:nvPicPr>
        <p:blipFill>
          <a:blip r:embed="rId4" cstate="print">
            <a:lum bright="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945765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1908175" y="1773238"/>
            <a:ext cx="4917458" cy="4824412"/>
            <a:chOff x="119" y="799"/>
            <a:chExt cx="3186" cy="3175"/>
          </a:xfrm>
        </p:grpSpPr>
        <p:pic>
          <p:nvPicPr>
            <p:cNvPr id="7173" name="Picture 4" descr="globe"/>
            <p:cNvPicPr>
              <a:picLocks noChangeAspect="1" noChangeArrowheads="1"/>
            </p:cNvPicPr>
            <p:nvPr/>
          </p:nvPicPr>
          <p:blipFill>
            <a:blip r:embed="rId3" cstate="print">
              <a:clrChange>
                <a:clrFrom>
                  <a:srgbClr val="E3DFE0"/>
                </a:clrFrom>
                <a:clrTo>
                  <a:srgbClr val="E3DFE0">
                    <a:alpha val="0"/>
                  </a:srgbClr>
                </a:clrTo>
              </a:clrChange>
              <a:extLst>
                <a:ext uri="{28A0092B-C50C-407E-A947-70E740481C1C}">
                  <a14:useLocalDpi xmlns:a14="http://schemas.microsoft.com/office/drawing/2010/main" val="0"/>
                </a:ext>
              </a:extLst>
            </a:blip>
            <a:srcRect/>
            <a:stretch>
              <a:fillRect/>
            </a:stretch>
          </p:blipFill>
          <p:spPr bwMode="auto">
            <a:xfrm>
              <a:off x="119" y="799"/>
              <a:ext cx="3172"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5"/>
            <p:cNvSpPr txBox="1">
              <a:spLocks noChangeArrowheads="1"/>
            </p:cNvSpPr>
            <p:nvPr/>
          </p:nvSpPr>
          <p:spPr bwMode="auto">
            <a:xfrm>
              <a:off x="963" y="1131"/>
              <a:ext cx="1540" cy="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Tahoma" pitchFamily="34" charset="0"/>
                  <a:cs typeface="Arial" pitchFamily="34" charset="0"/>
                </a:defRPr>
              </a:lvl1pPr>
              <a:lvl2pPr marL="742950" indent="-285750" eaLnBrk="0" hangingPunct="0">
                <a:defRPr sz="4000">
                  <a:solidFill>
                    <a:schemeClr val="tx1"/>
                  </a:solidFill>
                  <a:latin typeface="Tahoma" pitchFamily="34" charset="0"/>
                  <a:cs typeface="Arial" pitchFamily="34" charset="0"/>
                </a:defRPr>
              </a:lvl2pPr>
              <a:lvl3pPr marL="1143000" indent="-228600" eaLnBrk="0" hangingPunct="0">
                <a:defRPr sz="4000">
                  <a:solidFill>
                    <a:schemeClr val="tx1"/>
                  </a:solidFill>
                  <a:latin typeface="Tahoma" pitchFamily="34" charset="0"/>
                  <a:cs typeface="Arial" pitchFamily="34" charset="0"/>
                </a:defRPr>
              </a:lvl3pPr>
              <a:lvl4pPr marL="1600200" indent="-228600" eaLnBrk="0" hangingPunct="0">
                <a:defRPr sz="4000">
                  <a:solidFill>
                    <a:schemeClr val="tx1"/>
                  </a:solidFill>
                  <a:latin typeface="Tahoma" pitchFamily="34" charset="0"/>
                  <a:cs typeface="Arial" pitchFamily="34" charset="0"/>
                </a:defRPr>
              </a:lvl4pPr>
              <a:lvl5pPr marL="2057400" indent="-228600" eaLnBrk="0" hangingPunct="0">
                <a:defRPr sz="40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40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40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40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4000">
                  <a:solidFill>
                    <a:schemeClr val="tx1"/>
                  </a:solidFill>
                  <a:latin typeface="Tahoma" pitchFamily="34" charset="0"/>
                  <a:cs typeface="Arial" pitchFamily="34" charset="0"/>
                </a:defRPr>
              </a:lvl9pPr>
            </a:lstStyle>
            <a:p>
              <a:pPr algn="ctr" eaLnBrk="1" fontAlgn="auto" hangingPunct="1">
                <a:spcBef>
                  <a:spcPct val="50000"/>
                </a:spcBef>
                <a:spcAft>
                  <a:spcPts val="0"/>
                </a:spcAft>
              </a:pPr>
              <a:r>
                <a:rPr lang="en-GB" sz="1400" b="1" dirty="0">
                  <a:solidFill>
                    <a:srgbClr val="FFFFFF"/>
                  </a:solidFill>
                  <a:latin typeface="Arial" pitchFamily="34" charset="0"/>
                  <a:ea typeface="ヒラギノ角ゴ Pro W3" pitchFamily="1" charset="-128"/>
                </a:rPr>
                <a:t>Increased demand </a:t>
              </a:r>
            </a:p>
            <a:p>
              <a:pPr algn="ctr" eaLnBrk="1" fontAlgn="auto" hangingPunct="1">
                <a:spcBef>
                  <a:spcPts val="0"/>
                </a:spcBef>
                <a:spcAft>
                  <a:spcPts val="0"/>
                </a:spcAft>
              </a:pPr>
              <a:r>
                <a:rPr lang="en-GB" sz="1400" b="1" dirty="0">
                  <a:solidFill>
                    <a:srgbClr val="FFFFFF"/>
                  </a:solidFill>
                  <a:latin typeface="Arial" pitchFamily="34" charset="0"/>
                  <a:ea typeface="ヒラギノ角ゴ Pro W3" pitchFamily="1" charset="-128"/>
                </a:rPr>
                <a:t>50% by 2030 (IEA)</a:t>
              </a:r>
            </a:p>
            <a:p>
              <a:pPr algn="ctr" eaLnBrk="1" fontAlgn="auto" hangingPunct="1">
                <a:spcBef>
                  <a:spcPts val="0"/>
                </a:spcBef>
                <a:spcAft>
                  <a:spcPts val="0"/>
                </a:spcAft>
              </a:pPr>
              <a:r>
                <a:rPr lang="en-GB" sz="2800" b="1" dirty="0">
                  <a:solidFill>
                    <a:srgbClr val="FFFFFF"/>
                  </a:solidFill>
                  <a:latin typeface="Arial" pitchFamily="34" charset="0"/>
                  <a:ea typeface="ヒラギノ角ゴ Pro W3" pitchFamily="1" charset="-128"/>
                </a:rPr>
                <a:t>Energy</a:t>
              </a:r>
            </a:p>
          </p:txBody>
        </p:sp>
        <p:sp>
          <p:nvSpPr>
            <p:cNvPr id="7175" name="Text Box 6"/>
            <p:cNvSpPr txBox="1">
              <a:spLocks noChangeArrowheads="1"/>
            </p:cNvSpPr>
            <p:nvPr/>
          </p:nvSpPr>
          <p:spPr bwMode="auto">
            <a:xfrm>
              <a:off x="1868" y="2641"/>
              <a:ext cx="1437" cy="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Tahoma" pitchFamily="34" charset="0"/>
                  <a:cs typeface="Arial" pitchFamily="34" charset="0"/>
                </a:defRPr>
              </a:lvl1pPr>
              <a:lvl2pPr marL="742950" indent="-285750" eaLnBrk="0" hangingPunct="0">
                <a:defRPr sz="4000">
                  <a:solidFill>
                    <a:schemeClr val="tx1"/>
                  </a:solidFill>
                  <a:latin typeface="Tahoma" pitchFamily="34" charset="0"/>
                  <a:cs typeface="Arial" pitchFamily="34" charset="0"/>
                </a:defRPr>
              </a:lvl2pPr>
              <a:lvl3pPr marL="1143000" indent="-228600" eaLnBrk="0" hangingPunct="0">
                <a:defRPr sz="4000">
                  <a:solidFill>
                    <a:schemeClr val="tx1"/>
                  </a:solidFill>
                  <a:latin typeface="Tahoma" pitchFamily="34" charset="0"/>
                  <a:cs typeface="Arial" pitchFamily="34" charset="0"/>
                </a:defRPr>
              </a:lvl3pPr>
              <a:lvl4pPr marL="1600200" indent="-228600" eaLnBrk="0" hangingPunct="0">
                <a:defRPr sz="4000">
                  <a:solidFill>
                    <a:schemeClr val="tx1"/>
                  </a:solidFill>
                  <a:latin typeface="Tahoma" pitchFamily="34" charset="0"/>
                  <a:cs typeface="Arial" pitchFamily="34" charset="0"/>
                </a:defRPr>
              </a:lvl4pPr>
              <a:lvl5pPr marL="2057400" indent="-228600" eaLnBrk="0" hangingPunct="0">
                <a:defRPr sz="40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40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40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40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4000">
                  <a:solidFill>
                    <a:schemeClr val="tx1"/>
                  </a:solidFill>
                  <a:latin typeface="Tahoma" pitchFamily="34" charset="0"/>
                  <a:cs typeface="Arial" pitchFamily="34" charset="0"/>
                </a:defRPr>
              </a:lvl9pPr>
            </a:lstStyle>
            <a:p>
              <a:pPr algn="ctr" eaLnBrk="1" fontAlgn="auto" hangingPunct="1">
                <a:spcBef>
                  <a:spcPct val="50000"/>
                </a:spcBef>
                <a:spcAft>
                  <a:spcPts val="0"/>
                </a:spcAft>
              </a:pPr>
              <a:r>
                <a:rPr lang="en-GB" sz="2800" b="1" dirty="0">
                  <a:solidFill>
                    <a:srgbClr val="FFFFFF"/>
                  </a:solidFill>
                  <a:latin typeface="Arial" pitchFamily="34" charset="0"/>
                  <a:ea typeface="ヒラギノ角ゴ Pro W3" pitchFamily="1" charset="-128"/>
                </a:rPr>
                <a:t>Water</a:t>
              </a:r>
              <a:r>
                <a:rPr lang="en-GB" sz="2400" b="1" dirty="0">
                  <a:solidFill>
                    <a:srgbClr val="FFFFFF"/>
                  </a:solidFill>
                  <a:latin typeface="Arial" pitchFamily="34" charset="0"/>
                  <a:ea typeface="ヒラギノ角ゴ Pro W3" pitchFamily="1" charset="-128"/>
                </a:rPr>
                <a:t> </a:t>
              </a:r>
            </a:p>
            <a:p>
              <a:pPr algn="ctr" eaLnBrk="1" fontAlgn="auto" hangingPunct="1">
                <a:spcBef>
                  <a:spcPts val="0"/>
                </a:spcBef>
                <a:spcAft>
                  <a:spcPts val="0"/>
                </a:spcAft>
              </a:pPr>
              <a:r>
                <a:rPr lang="en-GB" sz="1400" b="1" dirty="0">
                  <a:solidFill>
                    <a:srgbClr val="FFFFFF"/>
                  </a:solidFill>
                  <a:latin typeface="Arial" pitchFamily="34" charset="0"/>
                  <a:ea typeface="ヒラギノ角ゴ Pro W3" pitchFamily="1" charset="-128"/>
                </a:rPr>
                <a:t>Increased demand </a:t>
              </a:r>
            </a:p>
            <a:p>
              <a:pPr algn="ctr" eaLnBrk="1" fontAlgn="auto" hangingPunct="1">
                <a:spcBef>
                  <a:spcPts val="0"/>
                </a:spcBef>
                <a:spcAft>
                  <a:spcPts val="0"/>
                </a:spcAft>
              </a:pPr>
              <a:r>
                <a:rPr lang="en-GB" sz="1400" b="1" dirty="0">
                  <a:solidFill>
                    <a:srgbClr val="FFFFFF"/>
                  </a:solidFill>
                  <a:latin typeface="Arial" pitchFamily="34" charset="0"/>
                  <a:ea typeface="ヒラギノ角ゴ Pro W3" pitchFamily="1" charset="-128"/>
                </a:rPr>
                <a:t>30% by 2030</a:t>
              </a:r>
            </a:p>
            <a:p>
              <a:pPr algn="ctr" eaLnBrk="1" fontAlgn="auto" hangingPunct="1">
                <a:spcBef>
                  <a:spcPct val="50000"/>
                </a:spcBef>
                <a:spcAft>
                  <a:spcPts val="0"/>
                </a:spcAft>
              </a:pPr>
              <a:r>
                <a:rPr lang="en-GB" sz="1400" b="1" dirty="0">
                  <a:solidFill>
                    <a:srgbClr val="0F2C5C"/>
                  </a:solidFill>
                  <a:latin typeface="Arial" pitchFamily="34" charset="0"/>
                  <a:ea typeface="ヒラギノ角ゴ Pro W3" pitchFamily="1" charset="-128"/>
                </a:rPr>
                <a:t>(IFPRI)</a:t>
              </a:r>
            </a:p>
          </p:txBody>
        </p:sp>
        <p:sp>
          <p:nvSpPr>
            <p:cNvPr id="7176" name="Text Box 7"/>
            <p:cNvSpPr txBox="1">
              <a:spLocks noChangeArrowheads="1"/>
            </p:cNvSpPr>
            <p:nvPr/>
          </p:nvSpPr>
          <p:spPr bwMode="auto">
            <a:xfrm>
              <a:off x="204" y="2641"/>
              <a:ext cx="1396" cy="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Tahoma" pitchFamily="34" charset="0"/>
                  <a:cs typeface="Arial" pitchFamily="34" charset="0"/>
                </a:defRPr>
              </a:lvl1pPr>
              <a:lvl2pPr marL="742950" indent="-285750" eaLnBrk="0" hangingPunct="0">
                <a:defRPr sz="4000">
                  <a:solidFill>
                    <a:schemeClr val="tx1"/>
                  </a:solidFill>
                  <a:latin typeface="Tahoma" pitchFamily="34" charset="0"/>
                  <a:cs typeface="Arial" pitchFamily="34" charset="0"/>
                </a:defRPr>
              </a:lvl2pPr>
              <a:lvl3pPr marL="1143000" indent="-228600" eaLnBrk="0" hangingPunct="0">
                <a:defRPr sz="4000">
                  <a:solidFill>
                    <a:schemeClr val="tx1"/>
                  </a:solidFill>
                  <a:latin typeface="Tahoma" pitchFamily="34" charset="0"/>
                  <a:cs typeface="Arial" pitchFamily="34" charset="0"/>
                </a:defRPr>
              </a:lvl3pPr>
              <a:lvl4pPr marL="1600200" indent="-228600" eaLnBrk="0" hangingPunct="0">
                <a:defRPr sz="4000">
                  <a:solidFill>
                    <a:schemeClr val="tx1"/>
                  </a:solidFill>
                  <a:latin typeface="Tahoma" pitchFamily="34" charset="0"/>
                  <a:cs typeface="Arial" pitchFamily="34" charset="0"/>
                </a:defRPr>
              </a:lvl4pPr>
              <a:lvl5pPr marL="2057400" indent="-228600" eaLnBrk="0" hangingPunct="0">
                <a:defRPr sz="40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40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40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40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4000">
                  <a:solidFill>
                    <a:schemeClr val="tx1"/>
                  </a:solidFill>
                  <a:latin typeface="Tahoma" pitchFamily="34" charset="0"/>
                  <a:cs typeface="Arial" pitchFamily="34" charset="0"/>
                </a:defRPr>
              </a:lvl9pPr>
            </a:lstStyle>
            <a:p>
              <a:pPr algn="ctr" eaLnBrk="1" fontAlgn="auto" hangingPunct="1">
                <a:spcBef>
                  <a:spcPct val="50000"/>
                </a:spcBef>
                <a:spcAft>
                  <a:spcPts val="0"/>
                </a:spcAft>
              </a:pPr>
              <a:r>
                <a:rPr lang="en-GB" sz="2800" b="1" dirty="0">
                  <a:solidFill>
                    <a:srgbClr val="FFFFFF"/>
                  </a:solidFill>
                  <a:latin typeface="Arial" pitchFamily="34" charset="0"/>
                  <a:ea typeface="ヒラギノ角ゴ Pro W3" pitchFamily="1" charset="-128"/>
                </a:rPr>
                <a:t>Food</a:t>
              </a:r>
            </a:p>
            <a:p>
              <a:pPr algn="ctr" eaLnBrk="1" fontAlgn="auto" hangingPunct="1">
                <a:spcBef>
                  <a:spcPts val="0"/>
                </a:spcBef>
                <a:spcAft>
                  <a:spcPts val="0"/>
                </a:spcAft>
              </a:pPr>
              <a:r>
                <a:rPr lang="en-GB" sz="1400" b="1" dirty="0">
                  <a:solidFill>
                    <a:srgbClr val="FFFFFF"/>
                  </a:solidFill>
                  <a:latin typeface="Arial" pitchFamily="34" charset="0"/>
                  <a:ea typeface="ヒラギノ角ゴ Pro W3" pitchFamily="1" charset="-128"/>
                </a:rPr>
                <a:t>Increased demand </a:t>
              </a:r>
            </a:p>
            <a:p>
              <a:pPr algn="ctr" eaLnBrk="1" fontAlgn="auto" hangingPunct="1">
                <a:spcBef>
                  <a:spcPts val="0"/>
                </a:spcBef>
                <a:spcAft>
                  <a:spcPts val="0"/>
                </a:spcAft>
              </a:pPr>
              <a:r>
                <a:rPr lang="en-GB" sz="1400" b="1" dirty="0">
                  <a:solidFill>
                    <a:srgbClr val="FFFFFF"/>
                  </a:solidFill>
                  <a:latin typeface="Arial" pitchFamily="34" charset="0"/>
                  <a:ea typeface="ヒラギノ角ゴ Pro W3" pitchFamily="1" charset="-128"/>
                </a:rPr>
                <a:t>50% by 2030</a:t>
              </a:r>
            </a:p>
            <a:p>
              <a:pPr algn="ctr" eaLnBrk="1" fontAlgn="auto" hangingPunct="1">
                <a:spcBef>
                  <a:spcPct val="50000"/>
                </a:spcBef>
                <a:spcAft>
                  <a:spcPts val="0"/>
                </a:spcAft>
              </a:pPr>
              <a:r>
                <a:rPr lang="en-GB" sz="1400" b="1" dirty="0">
                  <a:solidFill>
                    <a:srgbClr val="FFFFFF"/>
                  </a:solidFill>
                  <a:latin typeface="Arial" pitchFamily="34" charset="0"/>
                  <a:ea typeface="ヒラギノ角ゴ Pro W3" pitchFamily="1" charset="-128"/>
                </a:rPr>
                <a:t>(FAO)</a:t>
              </a:r>
            </a:p>
          </p:txBody>
        </p:sp>
        <p:sp>
          <p:nvSpPr>
            <p:cNvPr id="7177" name="AutoShape 8"/>
            <p:cNvSpPr>
              <a:spLocks noChangeArrowheads="1"/>
            </p:cNvSpPr>
            <p:nvPr/>
          </p:nvSpPr>
          <p:spPr bwMode="auto">
            <a:xfrm rot="1963107">
              <a:off x="860" y="1741"/>
              <a:ext cx="268" cy="857"/>
            </a:xfrm>
            <a:prstGeom prst="upDownArrow">
              <a:avLst>
                <a:gd name="adj1" fmla="val 50000"/>
                <a:gd name="adj2" fmla="val 63955"/>
              </a:avLst>
            </a:prstGeom>
            <a:solidFill>
              <a:schemeClr val="bg1"/>
            </a:solidFill>
            <a:ln w="9525">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auto">
                <a:spcBef>
                  <a:spcPts val="0"/>
                </a:spcBef>
                <a:spcAft>
                  <a:spcPts val="0"/>
                </a:spcAft>
              </a:pPr>
              <a:endParaRPr lang="en-US">
                <a:solidFill>
                  <a:srgbClr val="0F2C5C"/>
                </a:solidFill>
                <a:latin typeface="Tahoma"/>
              </a:endParaRPr>
            </a:p>
          </p:txBody>
        </p:sp>
        <p:sp>
          <p:nvSpPr>
            <p:cNvPr id="7178" name="AutoShape 9"/>
            <p:cNvSpPr>
              <a:spLocks noChangeArrowheads="1"/>
            </p:cNvSpPr>
            <p:nvPr/>
          </p:nvSpPr>
          <p:spPr bwMode="auto">
            <a:xfrm rot="-1929666">
              <a:off x="2238" y="1784"/>
              <a:ext cx="265" cy="814"/>
            </a:xfrm>
            <a:prstGeom prst="upDownArrow">
              <a:avLst>
                <a:gd name="adj1" fmla="val 50000"/>
                <a:gd name="adj2" fmla="val 61434"/>
              </a:avLst>
            </a:prstGeom>
            <a:solidFill>
              <a:schemeClr val="bg1"/>
            </a:solidFill>
            <a:ln w="9525">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auto">
                <a:spcBef>
                  <a:spcPts val="0"/>
                </a:spcBef>
                <a:spcAft>
                  <a:spcPts val="0"/>
                </a:spcAft>
              </a:pPr>
              <a:endParaRPr lang="en-US">
                <a:solidFill>
                  <a:srgbClr val="0F2C5C"/>
                </a:solidFill>
                <a:latin typeface="Tahoma"/>
              </a:endParaRPr>
            </a:p>
          </p:txBody>
        </p:sp>
        <p:sp>
          <p:nvSpPr>
            <p:cNvPr id="7179" name="AutoShape 10"/>
            <p:cNvSpPr>
              <a:spLocks noChangeArrowheads="1"/>
            </p:cNvSpPr>
            <p:nvPr/>
          </p:nvSpPr>
          <p:spPr bwMode="auto">
            <a:xfrm rot="-5400000">
              <a:off x="1609" y="2767"/>
              <a:ext cx="258" cy="605"/>
            </a:xfrm>
            <a:prstGeom prst="upDownArrow">
              <a:avLst>
                <a:gd name="adj1" fmla="val 50000"/>
                <a:gd name="adj2" fmla="val 46899"/>
              </a:avLst>
            </a:prstGeom>
            <a:solidFill>
              <a:schemeClr val="bg1"/>
            </a:solidFill>
            <a:ln w="9525">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auto">
                <a:spcBef>
                  <a:spcPts val="0"/>
                </a:spcBef>
                <a:spcAft>
                  <a:spcPts val="0"/>
                </a:spcAft>
              </a:pPr>
              <a:endParaRPr lang="en-US">
                <a:solidFill>
                  <a:srgbClr val="0F2C5C"/>
                </a:solidFill>
                <a:latin typeface="Tahoma"/>
              </a:endParaRPr>
            </a:p>
          </p:txBody>
        </p:sp>
        <p:grpSp>
          <p:nvGrpSpPr>
            <p:cNvPr id="6" name="Group 11"/>
            <p:cNvGrpSpPr>
              <a:grpSpLocks/>
            </p:cNvGrpSpPr>
            <p:nvPr/>
          </p:nvGrpSpPr>
          <p:grpSpPr bwMode="auto">
            <a:xfrm>
              <a:off x="1230" y="1912"/>
              <a:ext cx="945" cy="900"/>
              <a:chOff x="2336" y="1933"/>
              <a:chExt cx="1089" cy="998"/>
            </a:xfrm>
          </p:grpSpPr>
          <p:sp>
            <p:nvSpPr>
              <p:cNvPr id="7184" name="Oval 12"/>
              <p:cNvSpPr>
                <a:spLocks noChangeArrowheads="1"/>
              </p:cNvSpPr>
              <p:nvPr/>
            </p:nvSpPr>
            <p:spPr bwMode="auto">
              <a:xfrm>
                <a:off x="2381" y="1933"/>
                <a:ext cx="998" cy="998"/>
              </a:xfrm>
              <a:prstGeom prst="ellipse">
                <a:avLst/>
              </a:prstGeom>
              <a:solidFill>
                <a:schemeClr val="bg1">
                  <a:alpha val="27058"/>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F2C5C"/>
                  </a:solidFill>
                  <a:latin typeface="Tahoma"/>
                </a:endParaRPr>
              </a:p>
            </p:txBody>
          </p:sp>
          <p:sp>
            <p:nvSpPr>
              <p:cNvPr id="7185" name="Text Box 13"/>
              <p:cNvSpPr txBox="1">
                <a:spLocks noChangeArrowheads="1"/>
              </p:cNvSpPr>
              <p:nvPr/>
            </p:nvSpPr>
            <p:spPr bwMode="auto">
              <a:xfrm>
                <a:off x="2336" y="2141"/>
                <a:ext cx="1089" cy="606"/>
              </a:xfrm>
              <a:prstGeom prst="rect">
                <a:avLst/>
              </a:prstGeom>
              <a:noFill/>
              <a:ln>
                <a:noFill/>
              </a:ln>
              <a:effectLst/>
              <a:extLst>
                <a:ext uri="{909E8E84-426E-40DD-AFC4-6F175D3DCCD1}">
                  <a14:hiddenFill xmlns:a14="http://schemas.microsoft.com/office/drawing/2010/main">
                    <a:solidFill>
                      <a:schemeClr val="bg1">
                        <a:alpha val="32156"/>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Tahoma" pitchFamily="34" charset="0"/>
                    <a:cs typeface="Arial" pitchFamily="34" charset="0"/>
                  </a:defRPr>
                </a:lvl1pPr>
                <a:lvl2pPr marL="742950" indent="-285750" eaLnBrk="0" hangingPunct="0">
                  <a:defRPr sz="4000">
                    <a:solidFill>
                      <a:schemeClr val="tx1"/>
                    </a:solidFill>
                    <a:latin typeface="Tahoma" pitchFamily="34" charset="0"/>
                    <a:cs typeface="Arial" pitchFamily="34" charset="0"/>
                  </a:defRPr>
                </a:lvl2pPr>
                <a:lvl3pPr marL="1143000" indent="-228600" eaLnBrk="0" hangingPunct="0">
                  <a:defRPr sz="4000">
                    <a:solidFill>
                      <a:schemeClr val="tx1"/>
                    </a:solidFill>
                    <a:latin typeface="Tahoma" pitchFamily="34" charset="0"/>
                    <a:cs typeface="Arial" pitchFamily="34" charset="0"/>
                  </a:defRPr>
                </a:lvl3pPr>
                <a:lvl4pPr marL="1600200" indent="-228600" eaLnBrk="0" hangingPunct="0">
                  <a:defRPr sz="4000">
                    <a:solidFill>
                      <a:schemeClr val="tx1"/>
                    </a:solidFill>
                    <a:latin typeface="Tahoma" pitchFamily="34" charset="0"/>
                    <a:cs typeface="Arial" pitchFamily="34" charset="0"/>
                  </a:defRPr>
                </a:lvl4pPr>
                <a:lvl5pPr marL="2057400" indent="-228600" eaLnBrk="0" hangingPunct="0">
                  <a:defRPr sz="40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40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40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40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4000">
                    <a:solidFill>
                      <a:schemeClr val="tx1"/>
                    </a:solidFill>
                    <a:latin typeface="Tahoma" pitchFamily="34" charset="0"/>
                    <a:cs typeface="Arial" pitchFamily="34" charset="0"/>
                  </a:defRPr>
                </a:lvl9pPr>
              </a:lstStyle>
              <a:p>
                <a:pPr algn="ctr" eaLnBrk="1" fontAlgn="auto" hangingPunct="1">
                  <a:spcBef>
                    <a:spcPct val="50000"/>
                  </a:spcBef>
                  <a:spcAft>
                    <a:spcPts val="0"/>
                  </a:spcAft>
                </a:pPr>
                <a:r>
                  <a:rPr lang="en-GB" sz="2400" b="1" dirty="0">
                    <a:solidFill>
                      <a:srgbClr val="FFFFFF"/>
                    </a:solidFill>
                    <a:latin typeface="Arial" pitchFamily="34" charset="0"/>
                    <a:ea typeface="ヒラギノ角ゴ Pro W3" pitchFamily="1" charset="-128"/>
                  </a:rPr>
                  <a:t>Climate Change</a:t>
                </a:r>
              </a:p>
            </p:txBody>
          </p:sp>
        </p:grpSp>
        <p:sp>
          <p:nvSpPr>
            <p:cNvPr id="7181" name="AutoShape 14"/>
            <p:cNvSpPr>
              <a:spLocks noChangeArrowheads="1"/>
            </p:cNvSpPr>
            <p:nvPr/>
          </p:nvSpPr>
          <p:spPr bwMode="auto">
            <a:xfrm rot="3420383">
              <a:off x="1204" y="2583"/>
              <a:ext cx="215" cy="246"/>
            </a:xfrm>
            <a:prstGeom prst="upDownArrow">
              <a:avLst>
                <a:gd name="adj1" fmla="val 50000"/>
                <a:gd name="adj2" fmla="val 22884"/>
              </a:avLst>
            </a:prstGeom>
            <a:solidFill>
              <a:schemeClr val="bg1">
                <a:alpha val="50195"/>
              </a:schemeClr>
            </a:solidFill>
            <a:ln w="9525">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auto">
                <a:spcBef>
                  <a:spcPts val="0"/>
                </a:spcBef>
                <a:spcAft>
                  <a:spcPts val="0"/>
                </a:spcAft>
              </a:pPr>
              <a:endParaRPr lang="en-US">
                <a:solidFill>
                  <a:srgbClr val="0F2C5C"/>
                </a:solidFill>
                <a:latin typeface="Tahoma"/>
              </a:endParaRPr>
            </a:p>
          </p:txBody>
        </p:sp>
        <p:sp>
          <p:nvSpPr>
            <p:cNvPr id="7182" name="AutoShape 15"/>
            <p:cNvSpPr>
              <a:spLocks noChangeArrowheads="1"/>
            </p:cNvSpPr>
            <p:nvPr/>
          </p:nvSpPr>
          <p:spPr bwMode="auto">
            <a:xfrm>
              <a:off x="1600" y="1741"/>
              <a:ext cx="205" cy="257"/>
            </a:xfrm>
            <a:prstGeom prst="upDownArrow">
              <a:avLst>
                <a:gd name="adj1" fmla="val 50000"/>
                <a:gd name="adj2" fmla="val 25073"/>
              </a:avLst>
            </a:prstGeom>
            <a:solidFill>
              <a:schemeClr val="bg1">
                <a:alpha val="50195"/>
              </a:schemeClr>
            </a:solidFill>
            <a:ln w="9525">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auto">
                <a:spcBef>
                  <a:spcPts val="0"/>
                </a:spcBef>
                <a:spcAft>
                  <a:spcPts val="0"/>
                </a:spcAft>
              </a:pPr>
              <a:endParaRPr lang="en-US">
                <a:solidFill>
                  <a:srgbClr val="0F2C5C"/>
                </a:solidFill>
                <a:latin typeface="Tahoma"/>
              </a:endParaRPr>
            </a:p>
          </p:txBody>
        </p:sp>
        <p:sp>
          <p:nvSpPr>
            <p:cNvPr id="7183" name="AutoShape 16"/>
            <p:cNvSpPr>
              <a:spLocks noChangeArrowheads="1"/>
            </p:cNvSpPr>
            <p:nvPr/>
          </p:nvSpPr>
          <p:spPr bwMode="auto">
            <a:xfrm rot="7098638">
              <a:off x="1944" y="2583"/>
              <a:ext cx="215" cy="246"/>
            </a:xfrm>
            <a:prstGeom prst="upDownArrow">
              <a:avLst>
                <a:gd name="adj1" fmla="val 50000"/>
                <a:gd name="adj2" fmla="val 22884"/>
              </a:avLst>
            </a:prstGeom>
            <a:solidFill>
              <a:schemeClr val="bg1">
                <a:alpha val="50195"/>
              </a:schemeClr>
            </a:solidFill>
            <a:ln w="9525">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auto">
                <a:spcBef>
                  <a:spcPts val="0"/>
                </a:spcBef>
                <a:spcAft>
                  <a:spcPts val="0"/>
                </a:spcAft>
              </a:pPr>
              <a:endParaRPr lang="en-US">
                <a:solidFill>
                  <a:srgbClr val="0F2C5C"/>
                </a:solidFill>
                <a:latin typeface="Tahoma"/>
              </a:endParaRPr>
            </a:p>
          </p:txBody>
        </p:sp>
      </p:grpSp>
      <p:sp>
        <p:nvSpPr>
          <p:cNvPr id="5" name="Title 4"/>
          <p:cNvSpPr>
            <a:spLocks noGrp="1"/>
          </p:cNvSpPr>
          <p:nvPr>
            <p:ph type="title"/>
          </p:nvPr>
        </p:nvSpPr>
        <p:spPr>
          <a:xfrm>
            <a:off x="2754587" y="1124744"/>
            <a:ext cx="3706191" cy="533400"/>
          </a:xfrm>
        </p:spPr>
        <p:txBody>
          <a:bodyPr/>
          <a:lstStyle/>
          <a:p>
            <a:r>
              <a:rPr lang="en-GB" b="1" dirty="0" smtClean="0"/>
              <a:t>A ‘Perfect Storm’</a:t>
            </a:r>
            <a:endParaRPr lang="en-GB" b="1" dirty="0"/>
          </a:p>
        </p:txBody>
      </p:sp>
      <p:sp>
        <p:nvSpPr>
          <p:cNvPr id="2" name="TextBox 1"/>
          <p:cNvSpPr txBox="1"/>
          <p:nvPr/>
        </p:nvSpPr>
        <p:spPr>
          <a:xfrm flipH="1" flipV="1">
            <a:off x="-108520" y="2750276"/>
            <a:ext cx="288032" cy="707886"/>
          </a:xfrm>
          <a:prstGeom prst="rect">
            <a:avLst/>
          </a:prstGeom>
          <a:noFill/>
        </p:spPr>
        <p:txBody>
          <a:bodyPr wrap="square" rtlCol="0">
            <a:spAutoFit/>
          </a:bodyPr>
          <a:lstStyle/>
          <a:p>
            <a:pPr fontAlgn="auto">
              <a:spcBef>
                <a:spcPts val="0"/>
              </a:spcBef>
              <a:spcAft>
                <a:spcPts val="0"/>
              </a:spcAft>
            </a:pPr>
            <a:r>
              <a:rPr lang="en-GB" sz="2000" b="1" dirty="0">
                <a:solidFill>
                  <a:srgbClr val="0F2C5C"/>
                </a:solidFill>
                <a:latin typeface="Futura"/>
              </a:rPr>
              <a:t/>
            </a:r>
            <a:br>
              <a:rPr lang="en-GB" sz="2000" b="1" dirty="0">
                <a:solidFill>
                  <a:srgbClr val="0F2C5C"/>
                </a:solidFill>
                <a:latin typeface="Futura"/>
              </a:rPr>
            </a:br>
            <a:endParaRPr lang="en-GB" sz="2000" b="1" dirty="0">
              <a:solidFill>
                <a:srgbClr val="0F2C5C"/>
              </a:solidFill>
              <a:latin typeface="Futura"/>
            </a:endParaRPr>
          </a:p>
        </p:txBody>
      </p:sp>
      <p:sp>
        <p:nvSpPr>
          <p:cNvPr id="3" name="TextBox 2"/>
          <p:cNvSpPr txBox="1"/>
          <p:nvPr/>
        </p:nvSpPr>
        <p:spPr>
          <a:xfrm>
            <a:off x="6444208" y="5661248"/>
            <a:ext cx="2699792" cy="1015663"/>
          </a:xfrm>
          <a:prstGeom prst="rect">
            <a:avLst/>
          </a:prstGeom>
          <a:noFill/>
        </p:spPr>
        <p:txBody>
          <a:bodyPr wrap="square" rtlCol="0">
            <a:spAutoFit/>
          </a:bodyPr>
          <a:lstStyle/>
          <a:p>
            <a:pPr fontAlgn="auto">
              <a:spcBef>
                <a:spcPts val="0"/>
              </a:spcBef>
              <a:spcAft>
                <a:spcPts val="0"/>
              </a:spcAft>
            </a:pPr>
            <a:r>
              <a:rPr lang="en-GB" sz="2000" b="1" dirty="0" smtClean="0">
                <a:solidFill>
                  <a:srgbClr val="0F2C5C"/>
                </a:solidFill>
                <a:latin typeface="Tahoma"/>
              </a:rPr>
              <a:t>One third of food is wasted- 1.3 billion tonnes/year</a:t>
            </a:r>
            <a:endParaRPr lang="en-GB" sz="2000" b="1" dirty="0">
              <a:solidFill>
                <a:srgbClr val="0F2C5C"/>
              </a:solidFill>
              <a:latin typeface="Tahoma"/>
            </a:endParaRPr>
          </a:p>
        </p:txBody>
      </p:sp>
    </p:spTree>
    <p:extLst>
      <p:ext uri="{BB962C8B-B14F-4D97-AF65-F5344CB8AC3E}">
        <p14:creationId xmlns:p14="http://schemas.microsoft.com/office/powerpoint/2010/main" val="39106392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utreach table.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 y="354599"/>
            <a:ext cx="9144000" cy="769441"/>
          </a:xfrm>
          <a:prstGeom prst="rect">
            <a:avLst/>
          </a:prstGeom>
          <a:noFill/>
        </p:spPr>
        <p:txBody>
          <a:bodyPr wrap="square" rtlCol="0">
            <a:spAutoFit/>
          </a:bodyPr>
          <a:lstStyle/>
          <a:p>
            <a:pPr algn="ctr" fontAlgn="auto">
              <a:spcBef>
                <a:spcPts val="0"/>
              </a:spcBef>
              <a:spcAft>
                <a:spcPts val="0"/>
              </a:spcAft>
            </a:pPr>
            <a:r>
              <a:rPr lang="en-US" sz="4400" b="1" dirty="0" smtClean="0">
                <a:solidFill>
                  <a:prstClr val="white"/>
                </a:solidFill>
                <a:latin typeface="Calibri"/>
              </a:rPr>
              <a:t>Implementing Partners</a:t>
            </a:r>
          </a:p>
        </p:txBody>
      </p:sp>
      <p:sp>
        <p:nvSpPr>
          <p:cNvPr id="10" name="Content Placeholder 4"/>
          <p:cNvSpPr txBox="1">
            <a:spLocks/>
          </p:cNvSpPr>
          <p:nvPr/>
        </p:nvSpPr>
        <p:spPr>
          <a:xfrm>
            <a:off x="235772" y="1600200"/>
            <a:ext cx="8915400" cy="5486400"/>
          </a:xfrm>
          <a:prstGeom prst="rect">
            <a:avLst/>
          </a:prstGeom>
        </p:spPr>
        <p:txBody>
          <a:bodyPr numCol="2">
            <a:normAutofit/>
          </a:bodyPr>
          <a:lstStyle/>
          <a:p>
            <a:pPr marL="342900" indent="-342900" fontAlgn="auto">
              <a:spcBef>
                <a:spcPct val="20000"/>
              </a:spcBef>
              <a:spcAft>
                <a:spcPts val="0"/>
              </a:spcAft>
              <a:defRPr/>
            </a:pPr>
            <a:r>
              <a:rPr lang="en-US" sz="2400" b="1" u="sng" dirty="0" smtClean="0">
                <a:solidFill>
                  <a:prstClr val="black"/>
                </a:solidFill>
                <a:latin typeface="Calibri"/>
              </a:rPr>
              <a:t>Original Implementing P</a:t>
            </a:r>
            <a:r>
              <a:rPr lang="en-US" sz="2400" b="1" u="sng" dirty="0" err="1" smtClean="0">
                <a:solidFill>
                  <a:prstClr val="black"/>
                </a:solidFill>
                <a:latin typeface="Calibri"/>
              </a:rPr>
              <a:t>artners</a:t>
            </a:r>
            <a:r>
              <a:rPr lang="en-US" sz="2400" b="1" u="sng" dirty="0" smtClean="0">
                <a:solidFill>
                  <a:prstClr val="black"/>
                </a:solidFill>
                <a:latin typeface="Calibri"/>
              </a:rPr>
              <a:t>: </a:t>
            </a:r>
          </a:p>
          <a:p>
            <a:pPr marL="800100" lvl="1" indent="-342900" fontAlgn="auto">
              <a:spcBef>
                <a:spcPct val="20000"/>
              </a:spcBef>
              <a:spcAft>
                <a:spcPts val="0"/>
              </a:spcAft>
              <a:buFont typeface="Arial" pitchFamily="34" charset="0"/>
              <a:buChar char="•"/>
              <a:defRPr/>
            </a:pPr>
            <a:r>
              <a:rPr lang="en-US" sz="2400" dirty="0" smtClean="0">
                <a:solidFill>
                  <a:prstClr val="black"/>
                </a:solidFill>
                <a:latin typeface="Calibri"/>
              </a:rPr>
              <a:t>King County (WA)</a:t>
            </a:r>
          </a:p>
          <a:p>
            <a:pPr marL="800100" lvl="1" indent="-342900" fontAlgn="auto">
              <a:spcBef>
                <a:spcPct val="20000"/>
              </a:spcBef>
              <a:spcAft>
                <a:spcPts val="0"/>
              </a:spcAft>
              <a:buFont typeface="Arial" pitchFamily="34" charset="0"/>
              <a:buChar char="•"/>
              <a:defRPr/>
            </a:pPr>
            <a:r>
              <a:rPr lang="en-US" sz="2400" dirty="0" smtClean="0">
                <a:solidFill>
                  <a:prstClr val="black"/>
                </a:solidFill>
                <a:latin typeface="Calibri"/>
              </a:rPr>
              <a:t>San Benito County (CA)</a:t>
            </a:r>
          </a:p>
          <a:p>
            <a:pPr marL="800100" lvl="1" indent="-342900" fontAlgn="auto">
              <a:spcBef>
                <a:spcPct val="20000"/>
              </a:spcBef>
              <a:spcAft>
                <a:spcPts val="0"/>
              </a:spcAft>
              <a:buFont typeface="Arial" pitchFamily="34" charset="0"/>
              <a:buChar char="•"/>
              <a:defRPr/>
            </a:pPr>
            <a:r>
              <a:rPr lang="en-US" sz="2400" dirty="0" smtClean="0">
                <a:solidFill>
                  <a:prstClr val="black"/>
                </a:solidFill>
                <a:latin typeface="Calibri"/>
              </a:rPr>
              <a:t>Boulder County (CO)</a:t>
            </a:r>
          </a:p>
          <a:p>
            <a:pPr marL="800100" lvl="1" indent="-342900" fontAlgn="auto">
              <a:spcBef>
                <a:spcPct val="20000"/>
              </a:spcBef>
              <a:spcAft>
                <a:spcPts val="0"/>
              </a:spcAft>
              <a:buFont typeface="Arial" pitchFamily="34" charset="0"/>
              <a:buChar char="•"/>
              <a:defRPr/>
            </a:pPr>
            <a:r>
              <a:rPr lang="en-US" sz="2400" dirty="0" smtClean="0">
                <a:solidFill>
                  <a:prstClr val="black"/>
                </a:solidFill>
                <a:latin typeface="Calibri"/>
              </a:rPr>
              <a:t>Seattle (WA) – baseline </a:t>
            </a:r>
            <a:endParaRPr lang="en-US" sz="2400" dirty="0">
              <a:solidFill>
                <a:prstClr val="black"/>
              </a:solidFill>
              <a:latin typeface="Calibri"/>
            </a:endParaRPr>
          </a:p>
          <a:p>
            <a:pPr lvl="1" fontAlgn="auto">
              <a:spcBef>
                <a:spcPct val="20000"/>
              </a:spcBef>
              <a:spcAft>
                <a:spcPts val="0"/>
              </a:spcAft>
              <a:defRPr/>
            </a:pPr>
            <a:endParaRPr lang="en-US" sz="1400" b="1" u="sng" dirty="0" smtClean="0">
              <a:solidFill>
                <a:prstClr val="black"/>
              </a:solidFill>
              <a:latin typeface="Calibri"/>
            </a:endParaRPr>
          </a:p>
          <a:p>
            <a:pPr lvl="1" fontAlgn="auto">
              <a:spcBef>
                <a:spcPct val="20000"/>
              </a:spcBef>
              <a:spcAft>
                <a:spcPts val="0"/>
              </a:spcAft>
              <a:defRPr/>
            </a:pPr>
            <a:r>
              <a:rPr lang="en-US" sz="2400" b="1" u="sng" dirty="0" smtClean="0">
                <a:solidFill>
                  <a:prstClr val="black"/>
                </a:solidFill>
                <a:latin typeface="Calibri"/>
              </a:rPr>
              <a:t>Results: </a:t>
            </a:r>
          </a:p>
          <a:p>
            <a:pPr marL="342900" indent="-342900" fontAlgn="auto">
              <a:spcBef>
                <a:spcPct val="20000"/>
              </a:spcBef>
              <a:spcAft>
                <a:spcPts val="0"/>
              </a:spcAft>
              <a:defRPr/>
            </a:pPr>
            <a:r>
              <a:rPr lang="en-US" sz="2400" dirty="0" smtClean="0">
                <a:solidFill>
                  <a:prstClr val="black"/>
                </a:solidFill>
                <a:latin typeface="Calibri"/>
              </a:rPr>
              <a:t>	Initial data indicates that</a:t>
            </a:r>
            <a:r>
              <a:rPr lang="en-US" sz="2400" b="1" dirty="0" smtClean="0">
                <a:solidFill>
                  <a:prstClr val="black"/>
                </a:solidFill>
                <a:latin typeface="Calibri"/>
              </a:rPr>
              <a:t> </a:t>
            </a:r>
            <a:r>
              <a:rPr lang="en-US" sz="2400" dirty="0" smtClean="0">
                <a:solidFill>
                  <a:prstClr val="black"/>
                </a:solidFill>
                <a:latin typeface="Calibri"/>
              </a:rPr>
              <a:t>pilot implementation could </a:t>
            </a:r>
            <a:br>
              <a:rPr lang="en-US" sz="2400" dirty="0" smtClean="0">
                <a:solidFill>
                  <a:prstClr val="black"/>
                </a:solidFill>
                <a:latin typeface="Calibri"/>
              </a:rPr>
            </a:br>
            <a:r>
              <a:rPr lang="en-US" sz="2400" dirty="0" smtClean="0">
                <a:solidFill>
                  <a:prstClr val="black"/>
                </a:solidFill>
                <a:latin typeface="Calibri"/>
              </a:rPr>
              <a:t>influence a</a:t>
            </a:r>
            <a:r>
              <a:rPr lang="en-US" sz="2400" b="1" dirty="0" smtClean="0">
                <a:solidFill>
                  <a:prstClr val="black"/>
                </a:solidFill>
                <a:latin typeface="Calibri"/>
              </a:rPr>
              <a:t> 25% decrease in household food waste.</a:t>
            </a:r>
            <a:endParaRPr lang="en-US" sz="2400" dirty="0" smtClean="0">
              <a:solidFill>
                <a:prstClr val="black"/>
              </a:solidFill>
              <a:latin typeface="Calibri"/>
            </a:endParaRPr>
          </a:p>
          <a:p>
            <a:pPr marL="342900" indent="-342900" fontAlgn="auto">
              <a:spcBef>
                <a:spcPct val="20000"/>
              </a:spcBef>
              <a:spcAft>
                <a:spcPts val="0"/>
              </a:spcAft>
              <a:defRPr/>
            </a:pPr>
            <a:endParaRPr lang="en-US" sz="2800" dirty="0" smtClean="0">
              <a:solidFill>
                <a:prstClr val="black"/>
              </a:solidFill>
              <a:latin typeface="Calibri"/>
            </a:endParaRPr>
          </a:p>
          <a:p>
            <a:pPr marL="342900" indent="-342900" fontAlgn="auto">
              <a:spcBef>
                <a:spcPct val="20000"/>
              </a:spcBef>
              <a:spcAft>
                <a:spcPts val="0"/>
              </a:spcAft>
              <a:defRPr/>
            </a:pPr>
            <a:endParaRPr lang="en-US" sz="1700" b="1" u="sng" dirty="0" smtClean="0">
              <a:solidFill>
                <a:prstClr val="black"/>
              </a:solidFill>
              <a:latin typeface="Calibri"/>
            </a:endParaRPr>
          </a:p>
          <a:p>
            <a:pPr marL="342900" indent="-342900" fontAlgn="auto">
              <a:spcBef>
                <a:spcPct val="20000"/>
              </a:spcBef>
              <a:spcAft>
                <a:spcPts val="0"/>
              </a:spcAft>
              <a:defRPr/>
            </a:pPr>
            <a:r>
              <a:rPr lang="en-US" sz="1700" b="1" u="sng" dirty="0" smtClean="0">
                <a:solidFill>
                  <a:prstClr val="black"/>
                </a:solidFill>
                <a:latin typeface="Calibri"/>
              </a:rPr>
              <a:t>Current Implementing Communities:</a:t>
            </a:r>
            <a:endParaRPr lang="en-US" sz="1700" dirty="0" smtClean="0">
              <a:solidFill>
                <a:prstClr val="black"/>
              </a:solidFill>
              <a:latin typeface="Calibri"/>
            </a:endParaRPr>
          </a:p>
          <a:p>
            <a:pPr marL="800100" lvl="1" indent="-342900" fontAlgn="auto">
              <a:spcBef>
                <a:spcPct val="20000"/>
              </a:spcBef>
              <a:spcAft>
                <a:spcPts val="0"/>
              </a:spcAft>
              <a:buFont typeface="Arial" pitchFamily="34" charset="0"/>
              <a:buChar char="•"/>
              <a:defRPr/>
            </a:pPr>
            <a:r>
              <a:rPr lang="en-US" sz="1700" dirty="0" smtClean="0">
                <a:solidFill>
                  <a:prstClr val="black"/>
                </a:solidFill>
                <a:latin typeface="Calibri"/>
              </a:rPr>
              <a:t>Honolulu </a:t>
            </a:r>
            <a:r>
              <a:rPr lang="en-US" sz="1700" dirty="0">
                <a:solidFill>
                  <a:prstClr val="black"/>
                </a:solidFill>
                <a:latin typeface="Calibri"/>
              </a:rPr>
              <a:t>(HI</a:t>
            </a:r>
            <a:r>
              <a:rPr lang="en-US" sz="1700" dirty="0" smtClean="0">
                <a:solidFill>
                  <a:prstClr val="black"/>
                </a:solidFill>
                <a:latin typeface="Calibri"/>
              </a:rPr>
              <a:t>)</a:t>
            </a:r>
          </a:p>
          <a:p>
            <a:pPr marL="800100" lvl="1" indent="-342900" fontAlgn="auto">
              <a:spcBef>
                <a:spcPct val="20000"/>
              </a:spcBef>
              <a:spcAft>
                <a:spcPts val="0"/>
              </a:spcAft>
              <a:buFont typeface="Arial" pitchFamily="34" charset="0"/>
              <a:buChar char="•"/>
              <a:defRPr/>
            </a:pPr>
            <a:r>
              <a:rPr lang="en-US" sz="1700" dirty="0" smtClean="0">
                <a:solidFill>
                  <a:prstClr val="black"/>
                </a:solidFill>
                <a:latin typeface="Calibri"/>
              </a:rPr>
              <a:t>Santa Monica (CA)</a:t>
            </a:r>
          </a:p>
          <a:p>
            <a:pPr marL="800100" lvl="1" indent="-342900" fontAlgn="auto">
              <a:spcBef>
                <a:spcPct val="20000"/>
              </a:spcBef>
              <a:spcAft>
                <a:spcPts val="0"/>
              </a:spcAft>
              <a:buFont typeface="Arial" pitchFamily="34" charset="0"/>
              <a:buChar char="•"/>
              <a:defRPr/>
            </a:pPr>
            <a:r>
              <a:rPr lang="en-US" sz="1700" dirty="0" smtClean="0">
                <a:solidFill>
                  <a:prstClr val="black"/>
                </a:solidFill>
                <a:latin typeface="Calibri"/>
              </a:rPr>
              <a:t>Oakland </a:t>
            </a:r>
            <a:r>
              <a:rPr lang="en-US" sz="1700" dirty="0">
                <a:solidFill>
                  <a:prstClr val="black"/>
                </a:solidFill>
                <a:latin typeface="Calibri"/>
              </a:rPr>
              <a:t>(</a:t>
            </a:r>
            <a:r>
              <a:rPr lang="en-US" sz="1700" dirty="0" smtClean="0">
                <a:solidFill>
                  <a:prstClr val="black"/>
                </a:solidFill>
                <a:latin typeface="Calibri"/>
              </a:rPr>
              <a:t>CA)</a:t>
            </a:r>
          </a:p>
          <a:p>
            <a:pPr marL="800100" lvl="1" indent="-342900" fontAlgn="auto">
              <a:spcBef>
                <a:spcPct val="20000"/>
              </a:spcBef>
              <a:spcAft>
                <a:spcPts val="0"/>
              </a:spcAft>
              <a:buFont typeface="Arial" pitchFamily="34" charset="0"/>
              <a:buChar char="•"/>
              <a:defRPr/>
            </a:pPr>
            <a:r>
              <a:rPr lang="en-US" sz="1700" dirty="0" smtClean="0">
                <a:solidFill>
                  <a:prstClr val="black"/>
                </a:solidFill>
                <a:latin typeface="Calibri"/>
              </a:rPr>
              <a:t>Chula Vista (CA)</a:t>
            </a:r>
            <a:endParaRPr lang="en-US" sz="1700" dirty="0">
              <a:solidFill>
                <a:prstClr val="black"/>
              </a:solidFill>
              <a:latin typeface="Calibri"/>
            </a:endParaRPr>
          </a:p>
          <a:p>
            <a:pPr marL="800100" lvl="1" indent="-342900" fontAlgn="auto">
              <a:spcBef>
                <a:spcPct val="20000"/>
              </a:spcBef>
              <a:spcAft>
                <a:spcPts val="0"/>
              </a:spcAft>
              <a:buFont typeface="Arial" pitchFamily="34" charset="0"/>
              <a:buChar char="•"/>
              <a:defRPr/>
            </a:pPr>
            <a:r>
              <a:rPr lang="en-US" sz="1700" dirty="0" smtClean="0">
                <a:solidFill>
                  <a:prstClr val="black"/>
                </a:solidFill>
                <a:latin typeface="Calibri"/>
              </a:rPr>
              <a:t>Gresham and OR Metro </a:t>
            </a:r>
            <a:r>
              <a:rPr lang="en-US" sz="1700" dirty="0">
                <a:solidFill>
                  <a:prstClr val="black"/>
                </a:solidFill>
                <a:latin typeface="Calibri"/>
              </a:rPr>
              <a:t>(</a:t>
            </a:r>
            <a:r>
              <a:rPr lang="en-US" sz="1700" dirty="0" smtClean="0">
                <a:solidFill>
                  <a:prstClr val="black"/>
                </a:solidFill>
                <a:latin typeface="Calibri"/>
              </a:rPr>
              <a:t>OR)</a:t>
            </a:r>
            <a:endParaRPr lang="en-US" sz="1700" dirty="0">
              <a:solidFill>
                <a:prstClr val="black"/>
              </a:solidFill>
              <a:latin typeface="Calibri"/>
            </a:endParaRPr>
          </a:p>
          <a:p>
            <a:pPr marL="800100" lvl="1" indent="-342900" fontAlgn="auto">
              <a:spcBef>
                <a:spcPct val="20000"/>
              </a:spcBef>
              <a:spcAft>
                <a:spcPts val="0"/>
              </a:spcAft>
              <a:buFont typeface="Arial" pitchFamily="34" charset="0"/>
              <a:buChar char="•"/>
              <a:defRPr/>
            </a:pPr>
            <a:r>
              <a:rPr lang="en-US" sz="1700" dirty="0" smtClean="0">
                <a:solidFill>
                  <a:prstClr val="black"/>
                </a:solidFill>
                <a:latin typeface="Calibri"/>
              </a:rPr>
              <a:t>King County scale-up (WA)</a:t>
            </a:r>
          </a:p>
          <a:p>
            <a:pPr marL="800100" lvl="1" indent="-342900" fontAlgn="auto">
              <a:spcBef>
                <a:spcPct val="20000"/>
              </a:spcBef>
              <a:spcAft>
                <a:spcPts val="0"/>
              </a:spcAft>
              <a:buFont typeface="Arial" pitchFamily="34" charset="0"/>
              <a:buChar char="•"/>
              <a:defRPr/>
            </a:pPr>
            <a:r>
              <a:rPr lang="en-US" sz="1700" dirty="0" smtClean="0">
                <a:solidFill>
                  <a:prstClr val="black"/>
                </a:solidFill>
                <a:latin typeface="Calibri"/>
              </a:rPr>
              <a:t>Thurston County (WA)</a:t>
            </a:r>
          </a:p>
          <a:p>
            <a:pPr marL="800100" lvl="1" indent="-342900" fontAlgn="auto">
              <a:spcBef>
                <a:spcPct val="20000"/>
              </a:spcBef>
              <a:spcAft>
                <a:spcPts val="0"/>
              </a:spcAft>
              <a:buFont typeface="Arial" pitchFamily="34" charset="0"/>
              <a:buChar char="•"/>
              <a:defRPr/>
            </a:pPr>
            <a:r>
              <a:rPr lang="en-US" sz="1700" dirty="0" smtClean="0">
                <a:solidFill>
                  <a:prstClr val="black"/>
                </a:solidFill>
                <a:latin typeface="Calibri"/>
              </a:rPr>
              <a:t>Oak Park (IL)</a:t>
            </a:r>
          </a:p>
          <a:p>
            <a:pPr marL="800100" lvl="1" indent="-342900" fontAlgn="auto">
              <a:spcBef>
                <a:spcPct val="20000"/>
              </a:spcBef>
              <a:spcAft>
                <a:spcPts val="0"/>
              </a:spcAft>
              <a:buFont typeface="Arial" pitchFamily="34" charset="0"/>
              <a:buChar char="•"/>
              <a:defRPr/>
            </a:pPr>
            <a:r>
              <a:rPr lang="en-US" sz="1700" dirty="0" smtClean="0">
                <a:solidFill>
                  <a:prstClr val="black"/>
                </a:solidFill>
                <a:latin typeface="Calibri"/>
              </a:rPr>
              <a:t>Iowa City (IA)</a:t>
            </a:r>
          </a:p>
          <a:p>
            <a:pPr marL="800100" lvl="1" indent="-342900" fontAlgn="auto">
              <a:spcBef>
                <a:spcPct val="20000"/>
              </a:spcBef>
              <a:spcAft>
                <a:spcPts val="0"/>
              </a:spcAft>
              <a:buFont typeface="Arial" pitchFamily="34" charset="0"/>
              <a:buChar char="•"/>
              <a:defRPr/>
            </a:pPr>
            <a:r>
              <a:rPr lang="en-US" sz="1700" dirty="0">
                <a:solidFill>
                  <a:prstClr val="black"/>
                </a:solidFill>
                <a:latin typeface="Calibri"/>
              </a:rPr>
              <a:t>Minnesota Pollution Control Authority</a:t>
            </a:r>
          </a:p>
          <a:p>
            <a:pPr marL="800100" lvl="1" indent="-342900" fontAlgn="auto">
              <a:spcBef>
                <a:spcPct val="20000"/>
              </a:spcBef>
              <a:spcAft>
                <a:spcPts val="0"/>
              </a:spcAft>
              <a:buFont typeface="Arial" pitchFamily="34" charset="0"/>
              <a:buChar char="•"/>
              <a:defRPr/>
            </a:pPr>
            <a:r>
              <a:rPr lang="en-US" sz="1700" dirty="0">
                <a:solidFill>
                  <a:prstClr val="black"/>
                </a:solidFill>
                <a:latin typeface="Calibri"/>
              </a:rPr>
              <a:t>Rhode Island Food Policy </a:t>
            </a:r>
            <a:r>
              <a:rPr lang="en-US" sz="1700" dirty="0" smtClean="0">
                <a:solidFill>
                  <a:prstClr val="black"/>
                </a:solidFill>
                <a:latin typeface="Calibri"/>
              </a:rPr>
              <a:t>Council</a:t>
            </a:r>
          </a:p>
          <a:p>
            <a:pPr marL="800100" lvl="1" indent="-342900" fontAlgn="auto">
              <a:spcBef>
                <a:spcPct val="20000"/>
              </a:spcBef>
              <a:spcAft>
                <a:spcPts val="0"/>
              </a:spcAft>
              <a:buFont typeface="Arial" pitchFamily="34" charset="0"/>
              <a:buChar char="•"/>
              <a:defRPr/>
            </a:pPr>
            <a:r>
              <a:rPr lang="en-US" sz="1700" dirty="0" smtClean="0">
                <a:solidFill>
                  <a:prstClr val="black"/>
                </a:solidFill>
                <a:latin typeface="Calibri"/>
              </a:rPr>
              <a:t>University </a:t>
            </a:r>
            <a:r>
              <a:rPr lang="en-US" sz="1700" dirty="0">
                <a:solidFill>
                  <a:prstClr val="black"/>
                </a:solidFill>
                <a:latin typeface="Calibri"/>
              </a:rPr>
              <a:t>of Denver (CO</a:t>
            </a:r>
            <a:r>
              <a:rPr lang="en-US" sz="1700" dirty="0" smtClean="0">
                <a:solidFill>
                  <a:prstClr val="black"/>
                </a:solidFill>
                <a:latin typeface="Calibri"/>
              </a:rPr>
              <a:t>)</a:t>
            </a:r>
          </a:p>
          <a:p>
            <a:pPr marL="800100" lvl="1" indent="-342900" fontAlgn="auto">
              <a:spcBef>
                <a:spcPct val="20000"/>
              </a:spcBef>
              <a:spcAft>
                <a:spcPts val="0"/>
              </a:spcAft>
              <a:buFont typeface="Arial" pitchFamily="34" charset="0"/>
              <a:buChar char="•"/>
              <a:defRPr/>
            </a:pPr>
            <a:r>
              <a:rPr lang="en-US" sz="1700" dirty="0" smtClean="0">
                <a:solidFill>
                  <a:prstClr val="black"/>
                </a:solidFill>
                <a:latin typeface="Calibri"/>
              </a:rPr>
              <a:t>State of Vermont</a:t>
            </a:r>
          </a:p>
          <a:p>
            <a:pPr marL="800100" lvl="1" indent="-342900" fontAlgn="auto">
              <a:spcBef>
                <a:spcPct val="20000"/>
              </a:spcBef>
              <a:spcAft>
                <a:spcPts val="0"/>
              </a:spcAft>
              <a:buFont typeface="Arial" pitchFamily="34" charset="0"/>
              <a:buChar char="•"/>
              <a:defRPr/>
            </a:pPr>
            <a:r>
              <a:rPr lang="en-US" sz="1700" dirty="0" smtClean="0">
                <a:solidFill>
                  <a:prstClr val="black"/>
                </a:solidFill>
                <a:latin typeface="Calibri"/>
              </a:rPr>
              <a:t>Sustainable Jersey </a:t>
            </a:r>
            <a:r>
              <a:rPr lang="en-US" sz="1700" dirty="0">
                <a:solidFill>
                  <a:prstClr val="black"/>
                </a:solidFill>
                <a:latin typeface="Calibri"/>
              </a:rPr>
              <a:t>City (</a:t>
            </a:r>
            <a:r>
              <a:rPr lang="en-US" sz="1700" dirty="0" smtClean="0">
                <a:solidFill>
                  <a:prstClr val="black"/>
                </a:solidFill>
                <a:latin typeface="Calibri"/>
              </a:rPr>
              <a:t>NJ)</a:t>
            </a:r>
            <a:endParaRPr lang="en-US" sz="1700" dirty="0">
              <a:solidFill>
                <a:prstClr val="black"/>
              </a:solidFill>
              <a:latin typeface="Calibri"/>
            </a:endParaRPr>
          </a:p>
        </p:txBody>
      </p:sp>
      <p:pic>
        <p:nvPicPr>
          <p:cNvPr id="5" name="Picture 2"/>
          <p:cNvPicPr>
            <a:picLocks noChangeAspect="1" noChangeArrowheads="1"/>
          </p:cNvPicPr>
          <p:nvPr/>
        </p:nvPicPr>
        <p:blipFill>
          <a:blip r:embed="rId3" cstate="print"/>
          <a:srcRect/>
          <a:stretch>
            <a:fillRect/>
          </a:stretch>
        </p:blipFill>
        <p:spPr bwMode="auto">
          <a:xfrm>
            <a:off x="7962452" y="5410200"/>
            <a:ext cx="1066800" cy="1376143"/>
          </a:xfrm>
          <a:prstGeom prst="rect">
            <a:avLst/>
          </a:prstGeom>
          <a:noFill/>
          <a:ln w="9525">
            <a:noFill/>
            <a:miter lim="800000"/>
            <a:headEnd/>
            <a:tailEnd/>
          </a:ln>
        </p:spPr>
      </p:pic>
      <p:sp>
        <p:nvSpPr>
          <p:cNvPr id="6" name="Rounded Rectangle 5"/>
          <p:cNvSpPr/>
          <p:nvPr/>
        </p:nvSpPr>
        <p:spPr>
          <a:xfrm>
            <a:off x="457200" y="4038600"/>
            <a:ext cx="4038600" cy="2057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8745083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bg1"/>
                </a:solidFill>
                <a:latin typeface="+mn-lt"/>
              </a:rPr>
              <a:t>Scale-Up Next Steps</a:t>
            </a:r>
            <a:endParaRPr lang="en-US" sz="4800" b="1" dirty="0">
              <a:solidFill>
                <a:schemeClr val="bg1"/>
              </a:solidFill>
              <a:latin typeface="+mn-lt"/>
            </a:endParaRPr>
          </a:p>
        </p:txBody>
      </p:sp>
      <p:sp>
        <p:nvSpPr>
          <p:cNvPr id="3" name="Content Placeholder 2"/>
          <p:cNvSpPr>
            <a:spLocks noGrp="1"/>
          </p:cNvSpPr>
          <p:nvPr>
            <p:ph idx="1"/>
          </p:nvPr>
        </p:nvSpPr>
        <p:spPr>
          <a:xfrm>
            <a:off x="457200" y="1644125"/>
            <a:ext cx="8229600" cy="4525963"/>
          </a:xfrm>
        </p:spPr>
        <p:txBody>
          <a:bodyPr>
            <a:normAutofit fontScale="92500"/>
          </a:bodyPr>
          <a:lstStyle/>
          <a:p>
            <a:r>
              <a:rPr lang="en-US" sz="3000" dirty="0" smtClean="0"/>
              <a:t>Toolkit posted to </a:t>
            </a:r>
            <a:r>
              <a:rPr lang="en-US" sz="3000" dirty="0" smtClean="0">
                <a:hlinkClick r:id="rId3"/>
              </a:rPr>
              <a:t>www.epa.gov/smm</a:t>
            </a:r>
            <a:r>
              <a:rPr lang="en-US" sz="3000" dirty="0" smtClean="0"/>
              <a:t> this summer</a:t>
            </a:r>
          </a:p>
          <a:p>
            <a:r>
              <a:rPr lang="en-US" sz="3000" dirty="0" smtClean="0"/>
              <a:t>Zero Food Waste Forum in Berkeley Oct. 16-17, 2014</a:t>
            </a:r>
          </a:p>
          <a:p>
            <a:r>
              <a:rPr lang="en-US" sz="3000" dirty="0" smtClean="0"/>
              <a:t>Social media campaigns in WA’s Thurston and King Counties and Honolulu, HI</a:t>
            </a:r>
          </a:p>
          <a:p>
            <a:r>
              <a:rPr lang="en-US" sz="3000" dirty="0" smtClean="0"/>
              <a:t>Program evaluation and per capita waste reduction goals (January 2015)</a:t>
            </a:r>
          </a:p>
          <a:p>
            <a:r>
              <a:rPr lang="en-US" sz="3000" dirty="0" smtClean="0"/>
              <a:t>Coordination with USDA, and other organizations for scale-up to a national campaign </a:t>
            </a:r>
          </a:p>
          <a:p>
            <a:pPr lvl="1"/>
            <a:r>
              <a:rPr lang="en-US" dirty="0" smtClean="0"/>
              <a:t>Beyond awareness, program delivery is critical!</a:t>
            </a:r>
          </a:p>
        </p:txBody>
      </p:sp>
      <p:pic>
        <p:nvPicPr>
          <p:cNvPr id="4" name="Picture 2"/>
          <p:cNvPicPr>
            <a:picLocks noChangeAspect="1" noChangeArrowheads="1"/>
          </p:cNvPicPr>
          <p:nvPr/>
        </p:nvPicPr>
        <p:blipFill>
          <a:blip r:embed="rId4" cstate="print"/>
          <a:srcRect/>
          <a:stretch>
            <a:fillRect/>
          </a:stretch>
        </p:blipFill>
        <p:spPr bwMode="auto">
          <a:xfrm>
            <a:off x="8001000" y="5482177"/>
            <a:ext cx="1068237" cy="1375823"/>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bg1"/>
                </a:solidFill>
                <a:latin typeface="+mn-lt"/>
              </a:rPr>
              <a:t>What’s in it for You?</a:t>
            </a:r>
            <a:endParaRPr lang="en-US" sz="4800" b="1" dirty="0">
              <a:solidFill>
                <a:schemeClr val="bg1"/>
              </a:solidFill>
              <a:latin typeface="+mn-lt"/>
            </a:endParaRPr>
          </a:p>
        </p:txBody>
      </p:sp>
      <p:sp>
        <p:nvSpPr>
          <p:cNvPr id="3" name="Content Placeholder 2"/>
          <p:cNvSpPr>
            <a:spLocks noGrp="1"/>
          </p:cNvSpPr>
          <p:nvPr>
            <p:ph idx="1"/>
          </p:nvPr>
        </p:nvSpPr>
        <p:spPr>
          <a:xfrm>
            <a:off x="457200" y="1676400"/>
            <a:ext cx="8229600" cy="4267200"/>
          </a:xfrm>
        </p:spPr>
        <p:txBody>
          <a:bodyPr>
            <a:normAutofit fontScale="92500" lnSpcReduction="20000"/>
          </a:bodyPr>
          <a:lstStyle/>
          <a:p>
            <a:pPr>
              <a:spcAft>
                <a:spcPts val="1800"/>
              </a:spcAft>
            </a:pPr>
            <a:r>
              <a:rPr lang="en-US" sz="2800" b="1" dirty="0" smtClean="0"/>
              <a:t>Cost savings </a:t>
            </a:r>
            <a:r>
              <a:rPr lang="en-US" sz="2800" dirty="0" smtClean="0"/>
              <a:t>for your business and your customers</a:t>
            </a:r>
            <a:endParaRPr lang="en-US" sz="2800" dirty="0"/>
          </a:p>
          <a:p>
            <a:pPr>
              <a:spcAft>
                <a:spcPts val="1800"/>
              </a:spcAft>
            </a:pPr>
            <a:r>
              <a:rPr lang="en-US" sz="2800" b="1" dirty="0" smtClean="0"/>
              <a:t>Build brand value and consumer loyalty</a:t>
            </a:r>
            <a:r>
              <a:rPr lang="en-US" sz="2800" dirty="0" smtClean="0"/>
              <a:t> by helping your customers stretch their food budgets further</a:t>
            </a:r>
          </a:p>
          <a:p>
            <a:pPr>
              <a:spcAft>
                <a:spcPts val="1800"/>
              </a:spcAft>
            </a:pPr>
            <a:r>
              <a:rPr lang="en-US" sz="2800" b="1" dirty="0" smtClean="0"/>
              <a:t>Help raise public awareness </a:t>
            </a:r>
            <a:r>
              <a:rPr lang="en-US" sz="2800" dirty="0" smtClean="0"/>
              <a:t>and expand the conversation on sustainability</a:t>
            </a:r>
            <a:endParaRPr lang="en-US" sz="2800" dirty="0"/>
          </a:p>
          <a:p>
            <a:pPr>
              <a:spcAft>
                <a:spcPts val="1800"/>
              </a:spcAft>
            </a:pPr>
            <a:r>
              <a:rPr lang="en-US" sz="2800" b="1" dirty="0" smtClean="0"/>
              <a:t>Exhibit leadership </a:t>
            </a:r>
            <a:r>
              <a:rPr lang="en-US" sz="2800" dirty="0" smtClean="0"/>
              <a:t>and provide new products and services your customers need</a:t>
            </a:r>
          </a:p>
          <a:p>
            <a:pPr>
              <a:spcAft>
                <a:spcPts val="1800"/>
              </a:spcAft>
            </a:pPr>
            <a:r>
              <a:rPr lang="en-US" sz="2800" b="1" dirty="0" smtClean="0"/>
              <a:t>Learn from peers and experts</a:t>
            </a:r>
            <a:r>
              <a:rPr lang="en-US" sz="2800" dirty="0" smtClean="0"/>
              <a:t> and increase your competitive advantage</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7924800" y="5410200"/>
            <a:ext cx="1066800" cy="1376143"/>
          </a:xfrm>
          <a:prstGeom prst="rect">
            <a:avLst/>
          </a:prstGeom>
          <a:noFill/>
          <a:ln w="9525">
            <a:noFill/>
            <a:miter lim="800000"/>
            <a:headEnd/>
            <a:tailEnd/>
          </a:ln>
        </p:spPr>
      </p:pic>
    </p:spTree>
    <p:extLst>
      <p:ext uri="{BB962C8B-B14F-4D97-AF65-F5344CB8AC3E}">
        <p14:creationId xmlns:p14="http://schemas.microsoft.com/office/powerpoint/2010/main" val="13355465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pple.png"/>
          <p:cNvPicPr>
            <a:picLocks noChangeAspect="1"/>
          </p:cNvPicPr>
          <p:nvPr/>
        </p:nvPicPr>
        <p:blipFill>
          <a:blip r:embed="rId3" cstate="print"/>
          <a:srcRect l="3448" t="3011"/>
          <a:stretch>
            <a:fillRect/>
          </a:stretch>
        </p:blipFill>
        <p:spPr>
          <a:xfrm>
            <a:off x="1447800" y="1584222"/>
            <a:ext cx="2001118" cy="2301978"/>
          </a:xfrm>
          <a:prstGeom prst="rect">
            <a:avLst/>
          </a:prstGeom>
        </p:spPr>
      </p:pic>
      <p:sp>
        <p:nvSpPr>
          <p:cNvPr id="2" name="Title 1"/>
          <p:cNvSpPr>
            <a:spLocks noGrp="1"/>
          </p:cNvSpPr>
          <p:nvPr>
            <p:ph type="title"/>
          </p:nvPr>
        </p:nvSpPr>
        <p:spPr/>
        <p:txBody>
          <a:bodyPr>
            <a:normAutofit/>
          </a:bodyPr>
          <a:lstStyle/>
          <a:p>
            <a:r>
              <a:rPr lang="en-US" sz="4800" b="1" dirty="0" smtClean="0">
                <a:solidFill>
                  <a:schemeClr val="bg1"/>
                </a:solidFill>
              </a:rPr>
              <a:t>Questions?</a:t>
            </a:r>
            <a:endParaRPr lang="en-US" sz="4800" b="1" dirty="0">
              <a:solidFill>
                <a:schemeClr val="bg1"/>
              </a:solidFill>
            </a:endParaRPr>
          </a:p>
        </p:txBody>
      </p:sp>
      <p:sp>
        <p:nvSpPr>
          <p:cNvPr id="3" name="Content Placeholder 2"/>
          <p:cNvSpPr>
            <a:spLocks noGrp="1"/>
          </p:cNvSpPr>
          <p:nvPr>
            <p:ph idx="1"/>
          </p:nvPr>
        </p:nvSpPr>
        <p:spPr>
          <a:xfrm>
            <a:off x="152400" y="1684468"/>
            <a:ext cx="8763000" cy="4640132"/>
          </a:xfrm>
        </p:spPr>
        <p:txBody>
          <a:bodyPr>
            <a:normAutofit fontScale="92500" lnSpcReduction="20000"/>
          </a:bodyPr>
          <a:lstStyle/>
          <a:p>
            <a:pPr algn="r">
              <a:buNone/>
            </a:pPr>
            <a:endParaRPr lang="en-US" sz="2800" b="1" dirty="0" smtClean="0"/>
          </a:p>
          <a:p>
            <a:pPr algn="r">
              <a:buNone/>
            </a:pPr>
            <a:r>
              <a:rPr lang="en-US" sz="2800" b="1" u="sng" dirty="0" smtClean="0">
                <a:solidFill>
                  <a:srgbClr val="0070C0"/>
                </a:solidFill>
                <a:hlinkClick r:id="rId4"/>
              </a:rPr>
              <a:t>Zanolli.Ashley@epa.gov</a:t>
            </a:r>
            <a:endParaRPr lang="en-US" sz="2800" b="1" u="sng" dirty="0" smtClean="0">
              <a:solidFill>
                <a:srgbClr val="0070C0"/>
              </a:solidFill>
            </a:endParaRPr>
          </a:p>
          <a:p>
            <a:pPr algn="r">
              <a:buNone/>
            </a:pPr>
            <a:r>
              <a:rPr lang="en-US" sz="2800" b="1" dirty="0"/>
              <a:t>(206) 553-4425</a:t>
            </a:r>
          </a:p>
          <a:p>
            <a:pPr algn="r">
              <a:buNone/>
            </a:pPr>
            <a:r>
              <a:rPr lang="en-US" sz="2800" b="1" u="sng" dirty="0" smtClean="0">
                <a:solidFill>
                  <a:srgbClr val="0070C0"/>
                </a:solidFill>
              </a:rPr>
              <a:t>  </a:t>
            </a:r>
            <a:endParaRPr lang="en-US" sz="2000" u="sng" dirty="0" smtClean="0">
              <a:hlinkClick r:id="rId5"/>
            </a:endParaRPr>
          </a:p>
          <a:p>
            <a:pPr>
              <a:buNone/>
            </a:pPr>
            <a:endParaRPr lang="en-US" sz="1800" dirty="0" smtClean="0"/>
          </a:p>
          <a:p>
            <a:pPr>
              <a:buNone/>
            </a:pPr>
            <a:endParaRPr lang="en-US" sz="2400" dirty="0" smtClean="0"/>
          </a:p>
          <a:p>
            <a:pPr>
              <a:spcAft>
                <a:spcPts val="1800"/>
              </a:spcAft>
              <a:buNone/>
            </a:pPr>
            <a:r>
              <a:rPr lang="en-US" sz="2400" b="1" dirty="0" smtClean="0"/>
              <a:t>How to join EPA’s Food Recovery Challenge: </a:t>
            </a:r>
            <a:r>
              <a:rPr lang="en-US" sz="2400" dirty="0" smtClean="0">
                <a:hlinkClick r:id="rId6"/>
              </a:rPr>
              <a:t>www.epa.gov/smm/foodrecovery</a:t>
            </a:r>
            <a:r>
              <a:rPr lang="en-US" sz="2400" dirty="0" smtClean="0"/>
              <a:t> </a:t>
            </a:r>
            <a:endParaRPr lang="en-US" sz="1300" dirty="0" smtClean="0"/>
          </a:p>
          <a:p>
            <a:pPr>
              <a:spcAft>
                <a:spcPts val="1800"/>
              </a:spcAft>
              <a:buNone/>
            </a:pPr>
            <a:r>
              <a:rPr lang="en-US" sz="2400" b="1" dirty="0" smtClean="0"/>
              <a:t>West Coast Climate Forum website: </a:t>
            </a:r>
            <a:r>
              <a:rPr lang="en-US" sz="2400" dirty="0" smtClean="0">
                <a:hlinkClick r:id="rId7"/>
              </a:rPr>
              <a:t>www.westcoastclimateforum.com/food</a:t>
            </a:r>
            <a:r>
              <a:rPr lang="en-US" sz="2400" u="sng" dirty="0" smtClean="0">
                <a:solidFill>
                  <a:srgbClr val="C00000"/>
                </a:solidFill>
              </a:rPr>
              <a:t> </a:t>
            </a:r>
            <a:endParaRPr lang="en-US" sz="2400" b="1" dirty="0" smtClean="0"/>
          </a:p>
          <a:p>
            <a:pPr>
              <a:spcAft>
                <a:spcPts val="1800"/>
              </a:spcAft>
              <a:buNone/>
            </a:pPr>
            <a:r>
              <a:rPr lang="en-US" sz="2400" b="1" dirty="0" smtClean="0"/>
              <a:t>To be notified when the Food: Too Good to Waste Toolkit</a:t>
            </a:r>
            <a:r>
              <a:rPr lang="en-US" sz="2400" b="1" dirty="0"/>
              <a:t> </a:t>
            </a:r>
            <a:r>
              <a:rPr lang="en-US" sz="2400" b="1" dirty="0" smtClean="0"/>
              <a:t>is ready </a:t>
            </a:r>
            <a:br>
              <a:rPr lang="en-US" sz="2400" b="1" dirty="0" smtClean="0"/>
            </a:br>
            <a:r>
              <a:rPr lang="en-US" sz="2400" b="1" dirty="0" smtClean="0"/>
              <a:t>for public use, please email </a:t>
            </a:r>
            <a:r>
              <a:rPr lang="en-US" sz="2400" dirty="0" smtClean="0">
                <a:hlinkClick r:id="rId8"/>
              </a:rPr>
              <a:t>westcoastforum@epa.gov</a:t>
            </a:r>
            <a:endParaRPr lang="en-US" sz="1300" dirty="0" smtClean="0"/>
          </a:p>
        </p:txBody>
      </p:sp>
      <p:pic>
        <p:nvPicPr>
          <p:cNvPr id="5" name="Picture 2"/>
          <p:cNvPicPr>
            <a:picLocks noChangeAspect="1" noChangeArrowheads="1"/>
          </p:cNvPicPr>
          <p:nvPr/>
        </p:nvPicPr>
        <p:blipFill>
          <a:blip r:embed="rId9" cstate="print"/>
          <a:srcRect/>
          <a:stretch>
            <a:fillRect/>
          </a:stretch>
        </p:blipFill>
        <p:spPr bwMode="auto">
          <a:xfrm>
            <a:off x="8001000" y="5410200"/>
            <a:ext cx="1066800" cy="1376143"/>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GB" sz="3200" b="1" dirty="0" smtClean="0"/>
              <a:t>The true cost of waste</a:t>
            </a:r>
          </a:p>
        </p:txBody>
      </p:sp>
      <p:sp>
        <p:nvSpPr>
          <p:cNvPr id="2" name="Content Placeholder 1"/>
          <p:cNvSpPr>
            <a:spLocks noGrp="1"/>
          </p:cNvSpPr>
          <p:nvPr>
            <p:ph idx="1"/>
          </p:nvPr>
        </p:nvSpPr>
        <p:spPr/>
        <p:txBody>
          <a:bodyPr/>
          <a:lstStyle/>
          <a:p>
            <a:endParaRPr lang="en-GB"/>
          </a:p>
        </p:txBody>
      </p:sp>
      <p:pic>
        <p:nvPicPr>
          <p:cNvPr id="1741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060575"/>
            <a:ext cx="8280919" cy="46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8917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b="1" dirty="0"/>
              <a:t>UK food waste in 2007 - 16 Mt</a:t>
            </a:r>
            <a:r>
              <a:rPr lang="en-GB" altLang="en-US" dirty="0"/>
              <a:t/>
            </a:r>
            <a:br>
              <a:rPr lang="en-GB" altLang="en-US" dirty="0"/>
            </a:br>
            <a:endParaRPr lang="en-GB" dirty="0"/>
          </a:p>
        </p:txBody>
      </p:sp>
      <p:pic>
        <p:nvPicPr>
          <p:cNvPr id="9220"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l="23215" t="43600" r="44405" b="23959"/>
          <a:stretch>
            <a:fillRect/>
          </a:stretch>
        </p:blipFill>
        <p:spPr bwMode="auto">
          <a:xfrm>
            <a:off x="5867400" y="3068960"/>
            <a:ext cx="2998788" cy="240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5054" t="26170" r="47789" b="26733"/>
          <a:stretch>
            <a:fillRect/>
          </a:stretch>
        </p:blipFill>
        <p:spPr bwMode="auto">
          <a:xfrm>
            <a:off x="727707" y="2087269"/>
            <a:ext cx="4824413" cy="347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932040" y="4797152"/>
            <a:ext cx="935360" cy="523220"/>
          </a:xfrm>
          <a:prstGeom prst="rect">
            <a:avLst/>
          </a:prstGeom>
          <a:noFill/>
        </p:spPr>
        <p:txBody>
          <a:bodyPr wrap="square" rtlCol="0">
            <a:spAutoFit/>
          </a:bodyPr>
          <a:lstStyle/>
          <a:p>
            <a:pPr fontAlgn="auto">
              <a:spcBef>
                <a:spcPts val="0"/>
              </a:spcBef>
              <a:spcAft>
                <a:spcPts val="0"/>
              </a:spcAft>
            </a:pPr>
            <a:r>
              <a:rPr lang="en-GB" sz="2800" dirty="0" smtClean="0">
                <a:solidFill>
                  <a:srgbClr val="0F2C5C"/>
                </a:solidFill>
                <a:latin typeface="Tahoma"/>
              </a:rPr>
              <a:t>52%</a:t>
            </a:r>
            <a:endParaRPr lang="en-GB" sz="2800" dirty="0">
              <a:solidFill>
                <a:srgbClr val="0F2C5C"/>
              </a:solidFill>
              <a:latin typeface="Tahoma"/>
            </a:endParaRPr>
          </a:p>
        </p:txBody>
      </p:sp>
      <p:sp>
        <p:nvSpPr>
          <p:cNvPr id="6" name="TextBox 5"/>
          <p:cNvSpPr txBox="1"/>
          <p:nvPr/>
        </p:nvSpPr>
        <p:spPr>
          <a:xfrm>
            <a:off x="1583296" y="4976241"/>
            <a:ext cx="935360" cy="523220"/>
          </a:xfrm>
          <a:prstGeom prst="rect">
            <a:avLst/>
          </a:prstGeom>
          <a:noFill/>
        </p:spPr>
        <p:txBody>
          <a:bodyPr wrap="square" rtlCol="0">
            <a:spAutoFit/>
          </a:bodyPr>
          <a:lstStyle/>
          <a:p>
            <a:pPr fontAlgn="auto">
              <a:spcBef>
                <a:spcPts val="0"/>
              </a:spcBef>
              <a:spcAft>
                <a:spcPts val="0"/>
              </a:spcAft>
            </a:pPr>
            <a:r>
              <a:rPr lang="en-GB" sz="2800" dirty="0" smtClean="0">
                <a:solidFill>
                  <a:srgbClr val="0F2C5C"/>
                </a:solidFill>
                <a:latin typeface="Tahoma"/>
              </a:rPr>
              <a:t>20%</a:t>
            </a:r>
            <a:endParaRPr lang="en-GB" sz="2800" dirty="0">
              <a:solidFill>
                <a:srgbClr val="0F2C5C"/>
              </a:solidFill>
              <a:latin typeface="Tahoma"/>
            </a:endParaRPr>
          </a:p>
        </p:txBody>
      </p:sp>
      <p:sp>
        <p:nvSpPr>
          <p:cNvPr id="7" name="TextBox 6"/>
          <p:cNvSpPr txBox="1"/>
          <p:nvPr/>
        </p:nvSpPr>
        <p:spPr>
          <a:xfrm>
            <a:off x="1583296" y="2204884"/>
            <a:ext cx="935360" cy="523220"/>
          </a:xfrm>
          <a:prstGeom prst="rect">
            <a:avLst/>
          </a:prstGeom>
          <a:noFill/>
        </p:spPr>
        <p:txBody>
          <a:bodyPr wrap="square" rtlCol="0">
            <a:spAutoFit/>
          </a:bodyPr>
          <a:lstStyle/>
          <a:p>
            <a:pPr fontAlgn="auto">
              <a:spcBef>
                <a:spcPts val="0"/>
              </a:spcBef>
              <a:spcAft>
                <a:spcPts val="0"/>
              </a:spcAft>
            </a:pPr>
            <a:r>
              <a:rPr lang="en-GB" sz="2800" dirty="0" smtClean="0">
                <a:solidFill>
                  <a:srgbClr val="0F2C5C"/>
                </a:solidFill>
                <a:latin typeface="Tahoma"/>
              </a:rPr>
              <a:t>21%</a:t>
            </a:r>
            <a:endParaRPr lang="en-GB" sz="2800" dirty="0">
              <a:solidFill>
                <a:srgbClr val="0F2C5C"/>
              </a:solidFill>
              <a:latin typeface="Tahoma"/>
            </a:endParaRPr>
          </a:p>
        </p:txBody>
      </p:sp>
      <p:sp>
        <p:nvSpPr>
          <p:cNvPr id="8" name="TextBox 7"/>
          <p:cNvSpPr txBox="1"/>
          <p:nvPr/>
        </p:nvSpPr>
        <p:spPr>
          <a:xfrm>
            <a:off x="192508" y="3584131"/>
            <a:ext cx="935360" cy="523220"/>
          </a:xfrm>
          <a:prstGeom prst="rect">
            <a:avLst/>
          </a:prstGeom>
          <a:noFill/>
        </p:spPr>
        <p:txBody>
          <a:bodyPr wrap="square" rtlCol="0">
            <a:spAutoFit/>
          </a:bodyPr>
          <a:lstStyle/>
          <a:p>
            <a:pPr fontAlgn="auto">
              <a:spcBef>
                <a:spcPts val="0"/>
              </a:spcBef>
              <a:spcAft>
                <a:spcPts val="0"/>
              </a:spcAft>
            </a:pPr>
            <a:r>
              <a:rPr lang="en-GB" sz="2800" dirty="0">
                <a:solidFill>
                  <a:srgbClr val="0F2C5C"/>
                </a:solidFill>
                <a:latin typeface="Tahoma"/>
              </a:rPr>
              <a:t>7</a:t>
            </a:r>
            <a:r>
              <a:rPr lang="en-GB" sz="2800" dirty="0" smtClean="0">
                <a:solidFill>
                  <a:srgbClr val="0F2C5C"/>
                </a:solidFill>
                <a:latin typeface="Tahoma"/>
              </a:rPr>
              <a:t>%</a:t>
            </a:r>
            <a:endParaRPr lang="en-GB" sz="2800" dirty="0">
              <a:solidFill>
                <a:srgbClr val="0F2C5C"/>
              </a:solidFill>
              <a:latin typeface="Tahoma"/>
            </a:endParaRPr>
          </a:p>
        </p:txBody>
      </p:sp>
    </p:spTree>
    <p:extLst>
      <p:ext uri="{BB962C8B-B14F-4D97-AF65-F5344CB8AC3E}">
        <p14:creationId xmlns:p14="http://schemas.microsoft.com/office/powerpoint/2010/main" val="1266004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395536" y="1484785"/>
            <a:ext cx="8280152"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rtl="0" eaLnBrk="0" fontAlgn="base" hangingPunct="0">
              <a:spcBef>
                <a:spcPct val="20000"/>
              </a:spcBef>
              <a:spcAft>
                <a:spcPct val="0"/>
              </a:spcAft>
              <a:defRPr sz="3000" b="1">
                <a:solidFill>
                  <a:schemeClr val="tx1"/>
                </a:solidFill>
                <a:latin typeface="+mn-lt"/>
                <a:ea typeface="+mn-ea"/>
                <a:cs typeface="+mn-cs"/>
              </a:defRPr>
            </a:lvl1pPr>
            <a:lvl2pPr marL="1588" indent="455613" algn="l" rtl="0" eaLnBrk="0" fontAlgn="base" hangingPunct="0">
              <a:spcBef>
                <a:spcPct val="20000"/>
              </a:spcBef>
              <a:spcAft>
                <a:spcPct val="0"/>
              </a:spcAft>
              <a:defRPr sz="3000">
                <a:solidFill>
                  <a:schemeClr val="tx1"/>
                </a:solidFill>
                <a:latin typeface="+mn-lt"/>
              </a:defRPr>
            </a:lvl2pPr>
            <a:lvl3pPr marL="285750" indent="-282575" algn="l" rtl="0" eaLnBrk="0" fontAlgn="base" hangingPunct="0">
              <a:spcBef>
                <a:spcPct val="20000"/>
              </a:spcBef>
              <a:spcAft>
                <a:spcPct val="0"/>
              </a:spcAft>
              <a:buSzPct val="80000"/>
              <a:buFont typeface="Wingdings" pitchFamily="2" charset="2"/>
              <a:buChar char="n"/>
              <a:defRPr sz="3000">
                <a:solidFill>
                  <a:schemeClr val="tx1"/>
                </a:solidFill>
                <a:latin typeface="+mn-lt"/>
              </a:defRPr>
            </a:lvl3pPr>
            <a:lvl4pPr marL="571500" indent="-284163" algn="l" rtl="0" eaLnBrk="0" fontAlgn="base" hangingPunct="0">
              <a:spcBef>
                <a:spcPct val="20000"/>
              </a:spcBef>
              <a:spcAft>
                <a:spcPct val="0"/>
              </a:spcAft>
              <a:buChar char="–"/>
              <a:defRPr sz="3000">
                <a:solidFill>
                  <a:schemeClr val="tx1"/>
                </a:solidFill>
                <a:latin typeface="+mn-lt"/>
              </a:defRPr>
            </a:lvl4pPr>
            <a:lvl5pPr marL="857250" indent="-284163" algn="l" rtl="0" eaLnBrk="0" fontAlgn="base" hangingPunct="0">
              <a:spcBef>
                <a:spcPct val="20000"/>
              </a:spcBef>
              <a:spcAft>
                <a:spcPct val="0"/>
              </a:spcAft>
              <a:buChar char="–"/>
              <a:defRPr sz="3000">
                <a:solidFill>
                  <a:schemeClr val="tx1"/>
                </a:solidFill>
                <a:latin typeface="+mn-lt"/>
              </a:defRPr>
            </a:lvl5pPr>
            <a:lvl6pPr marL="1314450" indent="-284163" algn="l" rtl="0" fontAlgn="base">
              <a:spcBef>
                <a:spcPct val="20000"/>
              </a:spcBef>
              <a:spcAft>
                <a:spcPct val="0"/>
              </a:spcAft>
              <a:buChar char="–"/>
              <a:defRPr sz="3000">
                <a:solidFill>
                  <a:schemeClr val="tx1"/>
                </a:solidFill>
                <a:latin typeface="+mn-lt"/>
              </a:defRPr>
            </a:lvl6pPr>
            <a:lvl7pPr marL="1771650" indent="-284163" algn="l" rtl="0" fontAlgn="base">
              <a:spcBef>
                <a:spcPct val="20000"/>
              </a:spcBef>
              <a:spcAft>
                <a:spcPct val="0"/>
              </a:spcAft>
              <a:buChar char="–"/>
              <a:defRPr sz="3000">
                <a:solidFill>
                  <a:schemeClr val="tx1"/>
                </a:solidFill>
                <a:latin typeface="+mn-lt"/>
              </a:defRPr>
            </a:lvl7pPr>
            <a:lvl8pPr marL="2228850" indent="-284163" algn="l" rtl="0" fontAlgn="base">
              <a:spcBef>
                <a:spcPct val="20000"/>
              </a:spcBef>
              <a:spcAft>
                <a:spcPct val="0"/>
              </a:spcAft>
              <a:buChar char="–"/>
              <a:defRPr sz="3000">
                <a:solidFill>
                  <a:schemeClr val="tx1"/>
                </a:solidFill>
                <a:latin typeface="+mn-lt"/>
              </a:defRPr>
            </a:lvl8pPr>
            <a:lvl9pPr marL="2686050" indent="-284163" algn="l" rtl="0" fontAlgn="base">
              <a:spcBef>
                <a:spcPct val="20000"/>
              </a:spcBef>
              <a:spcAft>
                <a:spcPct val="0"/>
              </a:spcAft>
              <a:buChar char="–"/>
              <a:defRPr sz="3000">
                <a:solidFill>
                  <a:schemeClr val="tx1"/>
                </a:solidFill>
                <a:latin typeface="+mn-lt"/>
              </a:defRPr>
            </a:lvl9pPr>
          </a:lstStyle>
          <a:p>
            <a:pPr marL="0" indent="0" eaLnBrk="1" hangingPunct="1">
              <a:defRPr/>
            </a:pPr>
            <a:r>
              <a:rPr lang="en-GB" sz="2800" dirty="0" smtClean="0">
                <a:solidFill>
                  <a:srgbClr val="0F2C5C"/>
                </a:solidFill>
              </a:rPr>
              <a:t>Approach:</a:t>
            </a:r>
          </a:p>
          <a:p>
            <a:pPr marL="0" indent="0" eaLnBrk="1" hangingPunct="1">
              <a:defRPr/>
            </a:pPr>
            <a:endParaRPr lang="en-GB" sz="2800" dirty="0" smtClean="0">
              <a:solidFill>
                <a:srgbClr val="0F2C5C"/>
              </a:solidFill>
            </a:endParaRPr>
          </a:p>
          <a:p>
            <a:pPr marL="457200" indent="-457200">
              <a:lnSpc>
                <a:spcPct val="150000"/>
              </a:lnSpc>
              <a:buFont typeface="Arial" pitchFamily="34" charset="0"/>
              <a:buChar char="•"/>
              <a:defRPr/>
            </a:pPr>
            <a:r>
              <a:rPr lang="en-GB" sz="2800" dirty="0" smtClean="0">
                <a:solidFill>
                  <a:srgbClr val="0F2C5C"/>
                </a:solidFill>
              </a:rPr>
              <a:t>Research</a:t>
            </a:r>
          </a:p>
          <a:p>
            <a:pPr marL="457200" indent="-457200">
              <a:lnSpc>
                <a:spcPct val="150000"/>
              </a:lnSpc>
              <a:buFont typeface="Arial" pitchFamily="34" charset="0"/>
              <a:buChar char="•"/>
              <a:defRPr/>
            </a:pPr>
            <a:r>
              <a:rPr lang="en-GB" sz="2800" dirty="0" smtClean="0">
                <a:solidFill>
                  <a:srgbClr val="0F2C5C"/>
                </a:solidFill>
              </a:rPr>
              <a:t>Insight</a:t>
            </a:r>
          </a:p>
          <a:p>
            <a:pPr marL="457200" indent="-457200">
              <a:lnSpc>
                <a:spcPct val="150000"/>
              </a:lnSpc>
              <a:buFont typeface="Arial" pitchFamily="34" charset="0"/>
              <a:buChar char="•"/>
              <a:defRPr/>
            </a:pPr>
            <a:r>
              <a:rPr lang="en-GB" sz="2800" dirty="0" smtClean="0">
                <a:solidFill>
                  <a:srgbClr val="0F2C5C"/>
                </a:solidFill>
              </a:rPr>
              <a:t>Innovating</a:t>
            </a:r>
          </a:p>
          <a:p>
            <a:pPr marL="457200" indent="-457200">
              <a:lnSpc>
                <a:spcPct val="150000"/>
              </a:lnSpc>
              <a:buFont typeface="Arial" pitchFamily="34" charset="0"/>
              <a:buChar char="•"/>
              <a:defRPr/>
            </a:pPr>
            <a:r>
              <a:rPr lang="en-GB" sz="2800" dirty="0" smtClean="0">
                <a:solidFill>
                  <a:srgbClr val="0F2C5C"/>
                </a:solidFill>
              </a:rPr>
              <a:t>Convening</a:t>
            </a:r>
          </a:p>
          <a:p>
            <a:pPr marL="457200" indent="-457200">
              <a:lnSpc>
                <a:spcPct val="150000"/>
              </a:lnSpc>
              <a:buFont typeface="Arial" pitchFamily="34" charset="0"/>
              <a:buChar char="•"/>
              <a:defRPr/>
            </a:pPr>
            <a:r>
              <a:rPr lang="en-GB" sz="2800" dirty="0" smtClean="0">
                <a:solidFill>
                  <a:srgbClr val="0F2C5C"/>
                </a:solidFill>
              </a:rPr>
              <a:t>Supporting change</a:t>
            </a:r>
          </a:p>
        </p:txBody>
      </p:sp>
      <p:pic>
        <p:nvPicPr>
          <p:cNvPr id="6147" name="Picture 2" descr="C:\Users\Alana Grocott\Desktop\Core Logo Gre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5713" y="3865563"/>
            <a:ext cx="1903412"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31400237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p:cNvSpPr>
            <a:spLocks noChangeArrowheads="1"/>
          </p:cNvSpPr>
          <p:nvPr/>
        </p:nvSpPr>
        <p:spPr bwMode="auto">
          <a:xfrm>
            <a:off x="343942" y="5127625"/>
            <a:ext cx="806926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fontAlgn="auto">
              <a:spcBef>
                <a:spcPts val="0"/>
              </a:spcBef>
              <a:spcAft>
                <a:spcPts val="0"/>
              </a:spcAft>
            </a:pPr>
            <a:r>
              <a:rPr lang="en-GB" sz="2800" dirty="0" smtClean="0">
                <a:solidFill>
                  <a:srgbClr val="0F2C5C"/>
                </a:solidFill>
                <a:latin typeface="Tahoma"/>
              </a:rPr>
              <a:t>Key behaviours:</a:t>
            </a:r>
            <a:endParaRPr lang="en-GB" sz="2800" dirty="0">
              <a:solidFill>
                <a:srgbClr val="0F2C5C"/>
              </a:solidFill>
              <a:latin typeface="Tahoma"/>
            </a:endParaRPr>
          </a:p>
        </p:txBody>
      </p:sp>
      <p:sp>
        <p:nvSpPr>
          <p:cNvPr id="18436" name="AutoShape 5"/>
          <p:cNvSpPr>
            <a:spLocks noChangeArrowheads="1"/>
          </p:cNvSpPr>
          <p:nvPr/>
        </p:nvSpPr>
        <p:spPr bwMode="auto">
          <a:xfrm>
            <a:off x="332297" y="5928593"/>
            <a:ext cx="1576387" cy="485775"/>
          </a:xfrm>
          <a:prstGeom prst="flowChartAlternateProcess">
            <a:avLst/>
          </a:prstGeom>
          <a:solidFill>
            <a:srgbClr val="5960A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pPr>
            <a:r>
              <a:rPr lang="en-GB" dirty="0">
                <a:solidFill>
                  <a:srgbClr val="FFFFFF"/>
                </a:solidFill>
                <a:latin typeface="Tahoma"/>
              </a:rPr>
              <a:t>Planning</a:t>
            </a:r>
          </a:p>
        </p:txBody>
      </p:sp>
      <p:sp>
        <p:nvSpPr>
          <p:cNvPr id="18437" name="AutoShape 6"/>
          <p:cNvSpPr>
            <a:spLocks noChangeArrowheads="1"/>
          </p:cNvSpPr>
          <p:nvPr/>
        </p:nvSpPr>
        <p:spPr bwMode="auto">
          <a:xfrm>
            <a:off x="2073275" y="5922635"/>
            <a:ext cx="1576388" cy="485775"/>
          </a:xfrm>
          <a:prstGeom prst="flowChartAlternateProcess">
            <a:avLst/>
          </a:prstGeom>
          <a:solidFill>
            <a:srgbClr val="5960A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pPr>
            <a:r>
              <a:rPr lang="en-GB">
                <a:solidFill>
                  <a:srgbClr val="FFFFFF"/>
                </a:solidFill>
                <a:latin typeface="Tahoma"/>
              </a:rPr>
              <a:t>Buying</a:t>
            </a:r>
          </a:p>
        </p:txBody>
      </p:sp>
      <p:sp>
        <p:nvSpPr>
          <p:cNvPr id="18438" name="AutoShape 7"/>
          <p:cNvSpPr>
            <a:spLocks noChangeArrowheads="1"/>
          </p:cNvSpPr>
          <p:nvPr/>
        </p:nvSpPr>
        <p:spPr bwMode="auto">
          <a:xfrm>
            <a:off x="3785217" y="5922634"/>
            <a:ext cx="1576387" cy="485775"/>
          </a:xfrm>
          <a:prstGeom prst="flowChartAlternateProcess">
            <a:avLst/>
          </a:prstGeom>
          <a:solidFill>
            <a:srgbClr val="5960A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pPr>
            <a:r>
              <a:rPr lang="en-GB">
                <a:solidFill>
                  <a:srgbClr val="FFFFFF"/>
                </a:solidFill>
                <a:latin typeface="Tahoma"/>
              </a:rPr>
              <a:t>Storage</a:t>
            </a:r>
          </a:p>
        </p:txBody>
      </p:sp>
      <p:sp>
        <p:nvSpPr>
          <p:cNvPr id="18439" name="AutoShape 8"/>
          <p:cNvSpPr>
            <a:spLocks noChangeArrowheads="1"/>
          </p:cNvSpPr>
          <p:nvPr/>
        </p:nvSpPr>
        <p:spPr bwMode="auto">
          <a:xfrm>
            <a:off x="5458303" y="5922635"/>
            <a:ext cx="1576388" cy="485775"/>
          </a:xfrm>
          <a:prstGeom prst="flowChartAlternateProcess">
            <a:avLst/>
          </a:prstGeom>
          <a:solidFill>
            <a:srgbClr val="5960A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pPr>
            <a:r>
              <a:rPr lang="en-GB">
                <a:solidFill>
                  <a:srgbClr val="FFFFFF"/>
                </a:solidFill>
                <a:latin typeface="Tahoma"/>
              </a:rPr>
              <a:t>Preparation</a:t>
            </a:r>
          </a:p>
        </p:txBody>
      </p:sp>
      <p:sp>
        <p:nvSpPr>
          <p:cNvPr id="18440" name="AutoShape 9"/>
          <p:cNvSpPr>
            <a:spLocks noChangeArrowheads="1"/>
          </p:cNvSpPr>
          <p:nvPr/>
        </p:nvSpPr>
        <p:spPr bwMode="auto">
          <a:xfrm>
            <a:off x="7236296" y="5915774"/>
            <a:ext cx="1576388" cy="485775"/>
          </a:xfrm>
          <a:prstGeom prst="flowChartAlternateProcess">
            <a:avLst/>
          </a:prstGeom>
          <a:solidFill>
            <a:srgbClr val="5960A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pPr>
            <a:r>
              <a:rPr lang="en-GB">
                <a:solidFill>
                  <a:srgbClr val="FFFFFF"/>
                </a:solidFill>
                <a:latin typeface="Tahoma"/>
              </a:rPr>
              <a:t>Use</a:t>
            </a:r>
          </a:p>
        </p:txBody>
      </p:sp>
      <p:sp>
        <p:nvSpPr>
          <p:cNvPr id="18441" name="Text Box 10"/>
          <p:cNvSpPr txBox="1">
            <a:spLocks noChangeArrowheads="1"/>
          </p:cNvSpPr>
          <p:nvPr/>
        </p:nvSpPr>
        <p:spPr bwMode="auto">
          <a:xfrm>
            <a:off x="-15875" y="5661025"/>
            <a:ext cx="3481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000">
                <a:solidFill>
                  <a:schemeClr val="tx1"/>
                </a:solidFill>
                <a:latin typeface="Tahoma" pitchFamily="34" charset="0"/>
                <a:cs typeface="Arial" charset="0"/>
              </a:defRPr>
            </a:lvl1pPr>
            <a:lvl2pPr marL="742950" indent="-285750" eaLnBrk="0" hangingPunct="0">
              <a:defRPr sz="4000">
                <a:solidFill>
                  <a:schemeClr val="tx1"/>
                </a:solidFill>
                <a:latin typeface="Tahoma" pitchFamily="34" charset="0"/>
                <a:cs typeface="Arial" charset="0"/>
              </a:defRPr>
            </a:lvl2pPr>
            <a:lvl3pPr marL="1143000" indent="-228600" eaLnBrk="0" hangingPunct="0">
              <a:defRPr sz="4000">
                <a:solidFill>
                  <a:schemeClr val="tx1"/>
                </a:solidFill>
                <a:latin typeface="Tahoma" pitchFamily="34" charset="0"/>
                <a:cs typeface="Arial" charset="0"/>
              </a:defRPr>
            </a:lvl3pPr>
            <a:lvl4pPr marL="1600200" indent="-228600" eaLnBrk="0" hangingPunct="0">
              <a:defRPr sz="4000">
                <a:solidFill>
                  <a:schemeClr val="tx1"/>
                </a:solidFill>
                <a:latin typeface="Tahoma" pitchFamily="34" charset="0"/>
                <a:cs typeface="Arial" charset="0"/>
              </a:defRPr>
            </a:lvl4pPr>
            <a:lvl5pPr marL="2057400" indent="-228600" eaLnBrk="0" hangingPunct="0">
              <a:defRPr sz="4000">
                <a:solidFill>
                  <a:schemeClr val="tx1"/>
                </a:solidFill>
                <a:latin typeface="Tahoma" pitchFamily="34" charset="0"/>
                <a:cs typeface="Arial" charset="0"/>
              </a:defRPr>
            </a:lvl5pPr>
            <a:lvl6pPr marL="2514600" indent="-228600" eaLnBrk="0" fontAlgn="base" hangingPunct="0">
              <a:spcBef>
                <a:spcPct val="0"/>
              </a:spcBef>
              <a:spcAft>
                <a:spcPct val="0"/>
              </a:spcAft>
              <a:defRPr sz="4000">
                <a:solidFill>
                  <a:schemeClr val="tx1"/>
                </a:solidFill>
                <a:latin typeface="Tahoma" pitchFamily="34" charset="0"/>
                <a:cs typeface="Arial" charset="0"/>
              </a:defRPr>
            </a:lvl6pPr>
            <a:lvl7pPr marL="2971800" indent="-228600" eaLnBrk="0" fontAlgn="base" hangingPunct="0">
              <a:spcBef>
                <a:spcPct val="0"/>
              </a:spcBef>
              <a:spcAft>
                <a:spcPct val="0"/>
              </a:spcAft>
              <a:defRPr sz="4000">
                <a:solidFill>
                  <a:schemeClr val="tx1"/>
                </a:solidFill>
                <a:latin typeface="Tahoma" pitchFamily="34" charset="0"/>
                <a:cs typeface="Arial" charset="0"/>
              </a:defRPr>
            </a:lvl7pPr>
            <a:lvl8pPr marL="3429000" indent="-228600" eaLnBrk="0" fontAlgn="base" hangingPunct="0">
              <a:spcBef>
                <a:spcPct val="0"/>
              </a:spcBef>
              <a:spcAft>
                <a:spcPct val="0"/>
              </a:spcAft>
              <a:defRPr sz="4000">
                <a:solidFill>
                  <a:schemeClr val="tx1"/>
                </a:solidFill>
                <a:latin typeface="Tahoma" pitchFamily="34" charset="0"/>
                <a:cs typeface="Arial" charset="0"/>
              </a:defRPr>
            </a:lvl8pPr>
            <a:lvl9pPr marL="3886200" indent="-228600" eaLnBrk="0" fontAlgn="base" hangingPunct="0">
              <a:spcBef>
                <a:spcPct val="0"/>
              </a:spcBef>
              <a:spcAft>
                <a:spcPct val="0"/>
              </a:spcAft>
              <a:defRPr sz="4000">
                <a:solidFill>
                  <a:schemeClr val="tx1"/>
                </a:solidFill>
                <a:latin typeface="Tahoma" pitchFamily="34" charset="0"/>
                <a:cs typeface="Arial" charset="0"/>
              </a:defRPr>
            </a:lvl9pPr>
          </a:lstStyle>
          <a:p>
            <a:pPr eaLnBrk="1" fontAlgn="auto" hangingPunct="1">
              <a:spcBef>
                <a:spcPts val="0"/>
              </a:spcBef>
              <a:spcAft>
                <a:spcPts val="0"/>
              </a:spcAft>
              <a:buFontTx/>
              <a:buChar char="•"/>
            </a:pPr>
            <a:endParaRPr lang="en-GB" sz="2800" dirty="0">
              <a:solidFill>
                <a:srgbClr val="0F2C5C"/>
              </a:solidFill>
            </a:endParaRPr>
          </a:p>
        </p:txBody>
      </p:sp>
      <p:pic>
        <p:nvPicPr>
          <p:cNvPr id="1844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714" y="1412776"/>
            <a:ext cx="7812145" cy="334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1358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rap_PPT_2 4a87942e">
  <a:themeElements>
    <a:clrScheme name="Custom 4">
      <a:dk1>
        <a:srgbClr val="0F2C5C"/>
      </a:dk1>
      <a:lt1>
        <a:srgbClr val="969696"/>
      </a:lt1>
      <a:dk2>
        <a:srgbClr val="0F2C5C"/>
      </a:dk2>
      <a:lt2>
        <a:srgbClr val="A9CEE3"/>
      </a:lt2>
      <a:accent1>
        <a:srgbClr val="8795AD"/>
      </a:accent1>
      <a:accent2>
        <a:srgbClr val="A9CEE3"/>
      </a:accent2>
      <a:accent3>
        <a:srgbClr val="C9C9C9"/>
      </a:accent3>
      <a:accent4>
        <a:srgbClr val="0B244D"/>
      </a:accent4>
      <a:accent5>
        <a:srgbClr val="C3C8D3"/>
      </a:accent5>
      <a:accent6>
        <a:srgbClr val="99BACE"/>
      </a:accent6>
      <a:hlink>
        <a:srgbClr val="0F2C5C"/>
      </a:hlink>
      <a:folHlink>
        <a:srgbClr val="0F2C5C"/>
      </a:folHlink>
    </a:clrScheme>
    <a:fontScheme name="wrap_PPT_2 4a87942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rap_PPT_2 4a87942e 1">
        <a:dk1>
          <a:srgbClr val="0F2C5C"/>
        </a:dk1>
        <a:lt1>
          <a:srgbClr val="969696"/>
        </a:lt1>
        <a:dk2>
          <a:srgbClr val="0F2C5C"/>
        </a:dk2>
        <a:lt2>
          <a:srgbClr val="A9CEE3"/>
        </a:lt2>
        <a:accent1>
          <a:srgbClr val="8795AD"/>
        </a:accent1>
        <a:accent2>
          <a:srgbClr val="A9CEE3"/>
        </a:accent2>
        <a:accent3>
          <a:srgbClr val="C9C9C9"/>
        </a:accent3>
        <a:accent4>
          <a:srgbClr val="0B244D"/>
        </a:accent4>
        <a:accent5>
          <a:srgbClr val="C3C8D3"/>
        </a:accent5>
        <a:accent6>
          <a:srgbClr val="99BACE"/>
        </a:accent6>
        <a:hlink>
          <a:srgbClr val="C3CAD6"/>
        </a:hlink>
        <a:folHlink>
          <a:srgbClr val="D4E6F1"/>
        </a:folHlink>
      </a:clrScheme>
      <a:clrMap bg1="lt1" tx1="dk1" bg2="lt2" tx2="dk2" accent1="accent1" accent2="accent2" accent3="accent3" accent4="accent4" accent5="accent5" accent6="accent6" hlink="hlink" folHlink="folHlink"/>
    </a:extraClrScheme>
    <a:extraClrScheme>
      <a:clrScheme name="wrap_PPT_2 4a87942e 2">
        <a:dk1>
          <a:srgbClr val="0F2C5C"/>
        </a:dk1>
        <a:lt1>
          <a:srgbClr val="969696"/>
        </a:lt1>
        <a:dk2>
          <a:srgbClr val="0F2C5C"/>
        </a:dk2>
        <a:lt2>
          <a:srgbClr val="CED74B"/>
        </a:lt2>
        <a:accent1>
          <a:srgbClr val="8795AD"/>
        </a:accent1>
        <a:accent2>
          <a:srgbClr val="A9CEE3"/>
        </a:accent2>
        <a:accent3>
          <a:srgbClr val="C9C9C9"/>
        </a:accent3>
        <a:accent4>
          <a:srgbClr val="0B244D"/>
        </a:accent4>
        <a:accent5>
          <a:srgbClr val="C3C8D3"/>
        </a:accent5>
        <a:accent6>
          <a:srgbClr val="99BACE"/>
        </a:accent6>
        <a:hlink>
          <a:srgbClr val="C3CAD6"/>
        </a:hlink>
        <a:folHlink>
          <a:srgbClr val="D4E6F1"/>
        </a:folHlink>
      </a:clrScheme>
      <a:clrMap bg1="lt1" tx1="dk1" bg2="lt2" tx2="dk2" accent1="accent1" accent2="accent2" accent3="accent3" accent4="accent4" accent5="accent5" accent6="accent6" hlink="hlink" folHlink="folHlink"/>
    </a:extraClrScheme>
    <a:extraClrScheme>
      <a:clrScheme name="wrap_PPT_2 4a87942e 3">
        <a:dk1>
          <a:srgbClr val="0F2C5C"/>
        </a:dk1>
        <a:lt1>
          <a:srgbClr val="969696"/>
        </a:lt1>
        <a:dk2>
          <a:srgbClr val="0F2C5C"/>
        </a:dk2>
        <a:lt2>
          <a:srgbClr val="939A06"/>
        </a:lt2>
        <a:accent1>
          <a:srgbClr val="8795AD"/>
        </a:accent1>
        <a:accent2>
          <a:srgbClr val="A9CEE3"/>
        </a:accent2>
        <a:accent3>
          <a:srgbClr val="C9C9C9"/>
        </a:accent3>
        <a:accent4>
          <a:srgbClr val="0B244D"/>
        </a:accent4>
        <a:accent5>
          <a:srgbClr val="C3C8D3"/>
        </a:accent5>
        <a:accent6>
          <a:srgbClr val="99BACE"/>
        </a:accent6>
        <a:hlink>
          <a:srgbClr val="C3CAD6"/>
        </a:hlink>
        <a:folHlink>
          <a:srgbClr val="D4E6F1"/>
        </a:folHlink>
      </a:clrScheme>
      <a:clrMap bg1="lt1" tx1="dk1" bg2="lt2" tx2="dk2" accent1="accent1" accent2="accent2" accent3="accent3" accent4="accent4" accent5="accent5" accent6="accent6" hlink="hlink" folHlink="folHlink"/>
    </a:extraClrScheme>
    <a:extraClrScheme>
      <a:clrScheme name="wrap_PPT_2 4a87942e 4">
        <a:dk1>
          <a:srgbClr val="0F2C5C"/>
        </a:dk1>
        <a:lt1>
          <a:srgbClr val="969696"/>
        </a:lt1>
        <a:dk2>
          <a:srgbClr val="0F2C5C"/>
        </a:dk2>
        <a:lt2>
          <a:srgbClr val="C4B896"/>
        </a:lt2>
        <a:accent1>
          <a:srgbClr val="8795AD"/>
        </a:accent1>
        <a:accent2>
          <a:srgbClr val="A9CEE3"/>
        </a:accent2>
        <a:accent3>
          <a:srgbClr val="C9C9C9"/>
        </a:accent3>
        <a:accent4>
          <a:srgbClr val="0B244D"/>
        </a:accent4>
        <a:accent5>
          <a:srgbClr val="C3C8D3"/>
        </a:accent5>
        <a:accent6>
          <a:srgbClr val="99BACE"/>
        </a:accent6>
        <a:hlink>
          <a:srgbClr val="C3CAD6"/>
        </a:hlink>
        <a:folHlink>
          <a:srgbClr val="D4E6F1"/>
        </a:folHlink>
      </a:clrScheme>
      <a:clrMap bg1="lt1" tx1="dk1" bg2="lt2" tx2="dk2" accent1="accent1" accent2="accent2" accent3="accent3" accent4="accent4" accent5="accent5" accent6="accent6" hlink="hlink" folHlink="folHlink"/>
    </a:extraClrScheme>
    <a:extraClrScheme>
      <a:clrScheme name="wrap_PPT_2 4a87942e 5">
        <a:dk1>
          <a:srgbClr val="0F2C5C"/>
        </a:dk1>
        <a:lt1>
          <a:srgbClr val="969696"/>
        </a:lt1>
        <a:dk2>
          <a:srgbClr val="0F2C5C"/>
        </a:dk2>
        <a:lt2>
          <a:srgbClr val="96AB9A"/>
        </a:lt2>
        <a:accent1>
          <a:srgbClr val="8795AD"/>
        </a:accent1>
        <a:accent2>
          <a:srgbClr val="A9CEE3"/>
        </a:accent2>
        <a:accent3>
          <a:srgbClr val="C9C9C9"/>
        </a:accent3>
        <a:accent4>
          <a:srgbClr val="0B244D"/>
        </a:accent4>
        <a:accent5>
          <a:srgbClr val="C3C8D3"/>
        </a:accent5>
        <a:accent6>
          <a:srgbClr val="99BACE"/>
        </a:accent6>
        <a:hlink>
          <a:srgbClr val="C3CAD6"/>
        </a:hlink>
        <a:folHlink>
          <a:srgbClr val="D4E6F1"/>
        </a:folHlink>
      </a:clrScheme>
      <a:clrMap bg1="lt1" tx1="dk1" bg2="lt2" tx2="dk2" accent1="accent1" accent2="accent2" accent3="accent3" accent4="accent4" accent5="accent5" accent6="accent6" hlink="hlink" folHlink="folHlink"/>
    </a:extraClrScheme>
    <a:extraClrScheme>
      <a:clrScheme name="wrap_PPT_2 4a87942e 6">
        <a:dk1>
          <a:srgbClr val="0F2C5C"/>
        </a:dk1>
        <a:lt1>
          <a:srgbClr val="969696"/>
        </a:lt1>
        <a:dk2>
          <a:srgbClr val="0F2C5C"/>
        </a:dk2>
        <a:lt2>
          <a:srgbClr val="C7A10E"/>
        </a:lt2>
        <a:accent1>
          <a:srgbClr val="8795AD"/>
        </a:accent1>
        <a:accent2>
          <a:srgbClr val="A9CEE3"/>
        </a:accent2>
        <a:accent3>
          <a:srgbClr val="C9C9C9"/>
        </a:accent3>
        <a:accent4>
          <a:srgbClr val="0B244D"/>
        </a:accent4>
        <a:accent5>
          <a:srgbClr val="C3C8D3"/>
        </a:accent5>
        <a:accent6>
          <a:srgbClr val="99BACE"/>
        </a:accent6>
        <a:hlink>
          <a:srgbClr val="C3CAD6"/>
        </a:hlink>
        <a:folHlink>
          <a:srgbClr val="D4E6F1"/>
        </a:folHlink>
      </a:clrScheme>
      <a:clrMap bg1="lt1" tx1="dk1" bg2="lt2" tx2="dk2" accent1="accent1" accent2="accent2" accent3="accent3" accent4="accent4" accent5="accent5" accent6="accent6" hlink="hlink" folHlink="folHlink"/>
    </a:extraClrScheme>
    <a:extraClrScheme>
      <a:clrScheme name="wrap_PPT_2 4a87942e 7">
        <a:dk1>
          <a:srgbClr val="0F2C5C"/>
        </a:dk1>
        <a:lt1>
          <a:srgbClr val="969696"/>
        </a:lt1>
        <a:dk2>
          <a:srgbClr val="0F2C5C"/>
        </a:dk2>
        <a:lt2>
          <a:srgbClr val="5961A9"/>
        </a:lt2>
        <a:accent1>
          <a:srgbClr val="8795AD"/>
        </a:accent1>
        <a:accent2>
          <a:srgbClr val="A9CEE3"/>
        </a:accent2>
        <a:accent3>
          <a:srgbClr val="C9C9C9"/>
        </a:accent3>
        <a:accent4>
          <a:srgbClr val="0B244D"/>
        </a:accent4>
        <a:accent5>
          <a:srgbClr val="C3C8D3"/>
        </a:accent5>
        <a:accent6>
          <a:srgbClr val="99BACE"/>
        </a:accent6>
        <a:hlink>
          <a:srgbClr val="C3CAD6"/>
        </a:hlink>
        <a:folHlink>
          <a:srgbClr val="D4E6F1"/>
        </a:folHlink>
      </a:clrScheme>
      <a:clrMap bg1="lt1" tx1="dk1" bg2="lt2" tx2="dk2" accent1="accent1" accent2="accent2" accent3="accent3" accent4="accent4" accent5="accent5" accent6="accent6" hlink="hlink" folHlink="folHlink"/>
    </a:extraClrScheme>
    <a:extraClrScheme>
      <a:clrScheme name="wrap_PPT_2 4a87942e 8">
        <a:dk1>
          <a:srgbClr val="0F2C5C"/>
        </a:dk1>
        <a:lt1>
          <a:srgbClr val="969696"/>
        </a:lt1>
        <a:dk2>
          <a:srgbClr val="0F2C5C"/>
        </a:dk2>
        <a:lt2>
          <a:srgbClr val="C05D00"/>
        </a:lt2>
        <a:accent1>
          <a:srgbClr val="8795AD"/>
        </a:accent1>
        <a:accent2>
          <a:srgbClr val="A9CEE3"/>
        </a:accent2>
        <a:accent3>
          <a:srgbClr val="C9C9C9"/>
        </a:accent3>
        <a:accent4>
          <a:srgbClr val="0B244D"/>
        </a:accent4>
        <a:accent5>
          <a:srgbClr val="C3C8D3"/>
        </a:accent5>
        <a:accent6>
          <a:srgbClr val="99BACE"/>
        </a:accent6>
        <a:hlink>
          <a:srgbClr val="C3CAD6"/>
        </a:hlink>
        <a:folHlink>
          <a:srgbClr val="D4E6F1"/>
        </a:folHlink>
      </a:clrScheme>
      <a:clrMap bg1="lt1" tx1="dk1" bg2="lt2" tx2="dk2" accent1="accent1" accent2="accent2" accent3="accent3" accent4="accent4" accent5="accent5" accent6="accent6" hlink="hlink" folHlink="folHlink"/>
    </a:extraClrScheme>
    <a:extraClrScheme>
      <a:clrScheme name="wrap_PPT_2 4a87942e 9">
        <a:dk1>
          <a:srgbClr val="0F2C5C"/>
        </a:dk1>
        <a:lt1>
          <a:srgbClr val="969696"/>
        </a:lt1>
        <a:dk2>
          <a:srgbClr val="0F2C5C"/>
        </a:dk2>
        <a:lt2>
          <a:srgbClr val="9C4E96"/>
        </a:lt2>
        <a:accent1>
          <a:srgbClr val="8795AD"/>
        </a:accent1>
        <a:accent2>
          <a:srgbClr val="A9CEE3"/>
        </a:accent2>
        <a:accent3>
          <a:srgbClr val="C9C9C9"/>
        </a:accent3>
        <a:accent4>
          <a:srgbClr val="0B244D"/>
        </a:accent4>
        <a:accent5>
          <a:srgbClr val="C3C8D3"/>
        </a:accent5>
        <a:accent6>
          <a:srgbClr val="99BACE"/>
        </a:accent6>
        <a:hlink>
          <a:srgbClr val="C3CAD6"/>
        </a:hlink>
        <a:folHlink>
          <a:srgbClr val="D4E6F1"/>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rap_PPT_2 4a87942e">
  <a:themeElements>
    <a:clrScheme name="Custom 4">
      <a:dk1>
        <a:srgbClr val="0F2C5C"/>
      </a:dk1>
      <a:lt1>
        <a:srgbClr val="969696"/>
      </a:lt1>
      <a:dk2>
        <a:srgbClr val="0F2C5C"/>
      </a:dk2>
      <a:lt2>
        <a:srgbClr val="A9CEE3"/>
      </a:lt2>
      <a:accent1>
        <a:srgbClr val="8795AD"/>
      </a:accent1>
      <a:accent2>
        <a:srgbClr val="A9CEE3"/>
      </a:accent2>
      <a:accent3>
        <a:srgbClr val="C9C9C9"/>
      </a:accent3>
      <a:accent4>
        <a:srgbClr val="0B244D"/>
      </a:accent4>
      <a:accent5>
        <a:srgbClr val="C3C8D3"/>
      </a:accent5>
      <a:accent6>
        <a:srgbClr val="99BACE"/>
      </a:accent6>
      <a:hlink>
        <a:srgbClr val="0F2C5C"/>
      </a:hlink>
      <a:folHlink>
        <a:srgbClr val="0F2C5C"/>
      </a:folHlink>
    </a:clrScheme>
    <a:fontScheme name="wrap_PPT_2 4a87942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rap_PPT_2 4a87942e 1">
        <a:dk1>
          <a:srgbClr val="0F2C5C"/>
        </a:dk1>
        <a:lt1>
          <a:srgbClr val="969696"/>
        </a:lt1>
        <a:dk2>
          <a:srgbClr val="0F2C5C"/>
        </a:dk2>
        <a:lt2>
          <a:srgbClr val="A9CEE3"/>
        </a:lt2>
        <a:accent1>
          <a:srgbClr val="8795AD"/>
        </a:accent1>
        <a:accent2>
          <a:srgbClr val="A9CEE3"/>
        </a:accent2>
        <a:accent3>
          <a:srgbClr val="C9C9C9"/>
        </a:accent3>
        <a:accent4>
          <a:srgbClr val="0B244D"/>
        </a:accent4>
        <a:accent5>
          <a:srgbClr val="C3C8D3"/>
        </a:accent5>
        <a:accent6>
          <a:srgbClr val="99BACE"/>
        </a:accent6>
        <a:hlink>
          <a:srgbClr val="C3CAD6"/>
        </a:hlink>
        <a:folHlink>
          <a:srgbClr val="D4E6F1"/>
        </a:folHlink>
      </a:clrScheme>
      <a:clrMap bg1="lt1" tx1="dk1" bg2="lt2" tx2="dk2" accent1="accent1" accent2="accent2" accent3="accent3" accent4="accent4" accent5="accent5" accent6="accent6" hlink="hlink" folHlink="folHlink"/>
    </a:extraClrScheme>
    <a:extraClrScheme>
      <a:clrScheme name="wrap_PPT_2 4a87942e 2">
        <a:dk1>
          <a:srgbClr val="0F2C5C"/>
        </a:dk1>
        <a:lt1>
          <a:srgbClr val="969696"/>
        </a:lt1>
        <a:dk2>
          <a:srgbClr val="0F2C5C"/>
        </a:dk2>
        <a:lt2>
          <a:srgbClr val="CED74B"/>
        </a:lt2>
        <a:accent1>
          <a:srgbClr val="8795AD"/>
        </a:accent1>
        <a:accent2>
          <a:srgbClr val="A9CEE3"/>
        </a:accent2>
        <a:accent3>
          <a:srgbClr val="C9C9C9"/>
        </a:accent3>
        <a:accent4>
          <a:srgbClr val="0B244D"/>
        </a:accent4>
        <a:accent5>
          <a:srgbClr val="C3C8D3"/>
        </a:accent5>
        <a:accent6>
          <a:srgbClr val="99BACE"/>
        </a:accent6>
        <a:hlink>
          <a:srgbClr val="C3CAD6"/>
        </a:hlink>
        <a:folHlink>
          <a:srgbClr val="D4E6F1"/>
        </a:folHlink>
      </a:clrScheme>
      <a:clrMap bg1="lt1" tx1="dk1" bg2="lt2" tx2="dk2" accent1="accent1" accent2="accent2" accent3="accent3" accent4="accent4" accent5="accent5" accent6="accent6" hlink="hlink" folHlink="folHlink"/>
    </a:extraClrScheme>
    <a:extraClrScheme>
      <a:clrScheme name="wrap_PPT_2 4a87942e 3">
        <a:dk1>
          <a:srgbClr val="0F2C5C"/>
        </a:dk1>
        <a:lt1>
          <a:srgbClr val="969696"/>
        </a:lt1>
        <a:dk2>
          <a:srgbClr val="0F2C5C"/>
        </a:dk2>
        <a:lt2>
          <a:srgbClr val="939A06"/>
        </a:lt2>
        <a:accent1>
          <a:srgbClr val="8795AD"/>
        </a:accent1>
        <a:accent2>
          <a:srgbClr val="A9CEE3"/>
        </a:accent2>
        <a:accent3>
          <a:srgbClr val="C9C9C9"/>
        </a:accent3>
        <a:accent4>
          <a:srgbClr val="0B244D"/>
        </a:accent4>
        <a:accent5>
          <a:srgbClr val="C3C8D3"/>
        </a:accent5>
        <a:accent6>
          <a:srgbClr val="99BACE"/>
        </a:accent6>
        <a:hlink>
          <a:srgbClr val="C3CAD6"/>
        </a:hlink>
        <a:folHlink>
          <a:srgbClr val="D4E6F1"/>
        </a:folHlink>
      </a:clrScheme>
      <a:clrMap bg1="lt1" tx1="dk1" bg2="lt2" tx2="dk2" accent1="accent1" accent2="accent2" accent3="accent3" accent4="accent4" accent5="accent5" accent6="accent6" hlink="hlink" folHlink="folHlink"/>
    </a:extraClrScheme>
    <a:extraClrScheme>
      <a:clrScheme name="wrap_PPT_2 4a87942e 4">
        <a:dk1>
          <a:srgbClr val="0F2C5C"/>
        </a:dk1>
        <a:lt1>
          <a:srgbClr val="969696"/>
        </a:lt1>
        <a:dk2>
          <a:srgbClr val="0F2C5C"/>
        </a:dk2>
        <a:lt2>
          <a:srgbClr val="C4B896"/>
        </a:lt2>
        <a:accent1>
          <a:srgbClr val="8795AD"/>
        </a:accent1>
        <a:accent2>
          <a:srgbClr val="A9CEE3"/>
        </a:accent2>
        <a:accent3>
          <a:srgbClr val="C9C9C9"/>
        </a:accent3>
        <a:accent4>
          <a:srgbClr val="0B244D"/>
        </a:accent4>
        <a:accent5>
          <a:srgbClr val="C3C8D3"/>
        </a:accent5>
        <a:accent6>
          <a:srgbClr val="99BACE"/>
        </a:accent6>
        <a:hlink>
          <a:srgbClr val="C3CAD6"/>
        </a:hlink>
        <a:folHlink>
          <a:srgbClr val="D4E6F1"/>
        </a:folHlink>
      </a:clrScheme>
      <a:clrMap bg1="lt1" tx1="dk1" bg2="lt2" tx2="dk2" accent1="accent1" accent2="accent2" accent3="accent3" accent4="accent4" accent5="accent5" accent6="accent6" hlink="hlink" folHlink="folHlink"/>
    </a:extraClrScheme>
    <a:extraClrScheme>
      <a:clrScheme name="wrap_PPT_2 4a87942e 5">
        <a:dk1>
          <a:srgbClr val="0F2C5C"/>
        </a:dk1>
        <a:lt1>
          <a:srgbClr val="969696"/>
        </a:lt1>
        <a:dk2>
          <a:srgbClr val="0F2C5C"/>
        </a:dk2>
        <a:lt2>
          <a:srgbClr val="96AB9A"/>
        </a:lt2>
        <a:accent1>
          <a:srgbClr val="8795AD"/>
        </a:accent1>
        <a:accent2>
          <a:srgbClr val="A9CEE3"/>
        </a:accent2>
        <a:accent3>
          <a:srgbClr val="C9C9C9"/>
        </a:accent3>
        <a:accent4>
          <a:srgbClr val="0B244D"/>
        </a:accent4>
        <a:accent5>
          <a:srgbClr val="C3C8D3"/>
        </a:accent5>
        <a:accent6>
          <a:srgbClr val="99BACE"/>
        </a:accent6>
        <a:hlink>
          <a:srgbClr val="C3CAD6"/>
        </a:hlink>
        <a:folHlink>
          <a:srgbClr val="D4E6F1"/>
        </a:folHlink>
      </a:clrScheme>
      <a:clrMap bg1="lt1" tx1="dk1" bg2="lt2" tx2="dk2" accent1="accent1" accent2="accent2" accent3="accent3" accent4="accent4" accent5="accent5" accent6="accent6" hlink="hlink" folHlink="folHlink"/>
    </a:extraClrScheme>
    <a:extraClrScheme>
      <a:clrScheme name="wrap_PPT_2 4a87942e 6">
        <a:dk1>
          <a:srgbClr val="0F2C5C"/>
        </a:dk1>
        <a:lt1>
          <a:srgbClr val="969696"/>
        </a:lt1>
        <a:dk2>
          <a:srgbClr val="0F2C5C"/>
        </a:dk2>
        <a:lt2>
          <a:srgbClr val="C7A10E"/>
        </a:lt2>
        <a:accent1>
          <a:srgbClr val="8795AD"/>
        </a:accent1>
        <a:accent2>
          <a:srgbClr val="A9CEE3"/>
        </a:accent2>
        <a:accent3>
          <a:srgbClr val="C9C9C9"/>
        </a:accent3>
        <a:accent4>
          <a:srgbClr val="0B244D"/>
        </a:accent4>
        <a:accent5>
          <a:srgbClr val="C3C8D3"/>
        </a:accent5>
        <a:accent6>
          <a:srgbClr val="99BACE"/>
        </a:accent6>
        <a:hlink>
          <a:srgbClr val="C3CAD6"/>
        </a:hlink>
        <a:folHlink>
          <a:srgbClr val="D4E6F1"/>
        </a:folHlink>
      </a:clrScheme>
      <a:clrMap bg1="lt1" tx1="dk1" bg2="lt2" tx2="dk2" accent1="accent1" accent2="accent2" accent3="accent3" accent4="accent4" accent5="accent5" accent6="accent6" hlink="hlink" folHlink="folHlink"/>
    </a:extraClrScheme>
    <a:extraClrScheme>
      <a:clrScheme name="wrap_PPT_2 4a87942e 7">
        <a:dk1>
          <a:srgbClr val="0F2C5C"/>
        </a:dk1>
        <a:lt1>
          <a:srgbClr val="969696"/>
        </a:lt1>
        <a:dk2>
          <a:srgbClr val="0F2C5C"/>
        </a:dk2>
        <a:lt2>
          <a:srgbClr val="5961A9"/>
        </a:lt2>
        <a:accent1>
          <a:srgbClr val="8795AD"/>
        </a:accent1>
        <a:accent2>
          <a:srgbClr val="A9CEE3"/>
        </a:accent2>
        <a:accent3>
          <a:srgbClr val="C9C9C9"/>
        </a:accent3>
        <a:accent4>
          <a:srgbClr val="0B244D"/>
        </a:accent4>
        <a:accent5>
          <a:srgbClr val="C3C8D3"/>
        </a:accent5>
        <a:accent6>
          <a:srgbClr val="99BACE"/>
        </a:accent6>
        <a:hlink>
          <a:srgbClr val="C3CAD6"/>
        </a:hlink>
        <a:folHlink>
          <a:srgbClr val="D4E6F1"/>
        </a:folHlink>
      </a:clrScheme>
      <a:clrMap bg1="lt1" tx1="dk1" bg2="lt2" tx2="dk2" accent1="accent1" accent2="accent2" accent3="accent3" accent4="accent4" accent5="accent5" accent6="accent6" hlink="hlink" folHlink="folHlink"/>
    </a:extraClrScheme>
    <a:extraClrScheme>
      <a:clrScheme name="wrap_PPT_2 4a87942e 8">
        <a:dk1>
          <a:srgbClr val="0F2C5C"/>
        </a:dk1>
        <a:lt1>
          <a:srgbClr val="969696"/>
        </a:lt1>
        <a:dk2>
          <a:srgbClr val="0F2C5C"/>
        </a:dk2>
        <a:lt2>
          <a:srgbClr val="C05D00"/>
        </a:lt2>
        <a:accent1>
          <a:srgbClr val="8795AD"/>
        </a:accent1>
        <a:accent2>
          <a:srgbClr val="A9CEE3"/>
        </a:accent2>
        <a:accent3>
          <a:srgbClr val="C9C9C9"/>
        </a:accent3>
        <a:accent4>
          <a:srgbClr val="0B244D"/>
        </a:accent4>
        <a:accent5>
          <a:srgbClr val="C3C8D3"/>
        </a:accent5>
        <a:accent6>
          <a:srgbClr val="99BACE"/>
        </a:accent6>
        <a:hlink>
          <a:srgbClr val="C3CAD6"/>
        </a:hlink>
        <a:folHlink>
          <a:srgbClr val="D4E6F1"/>
        </a:folHlink>
      </a:clrScheme>
      <a:clrMap bg1="lt1" tx1="dk1" bg2="lt2" tx2="dk2" accent1="accent1" accent2="accent2" accent3="accent3" accent4="accent4" accent5="accent5" accent6="accent6" hlink="hlink" folHlink="folHlink"/>
    </a:extraClrScheme>
    <a:extraClrScheme>
      <a:clrScheme name="wrap_PPT_2 4a87942e 9">
        <a:dk1>
          <a:srgbClr val="0F2C5C"/>
        </a:dk1>
        <a:lt1>
          <a:srgbClr val="969696"/>
        </a:lt1>
        <a:dk2>
          <a:srgbClr val="0F2C5C"/>
        </a:dk2>
        <a:lt2>
          <a:srgbClr val="9C4E96"/>
        </a:lt2>
        <a:accent1>
          <a:srgbClr val="8795AD"/>
        </a:accent1>
        <a:accent2>
          <a:srgbClr val="A9CEE3"/>
        </a:accent2>
        <a:accent3>
          <a:srgbClr val="C9C9C9"/>
        </a:accent3>
        <a:accent4>
          <a:srgbClr val="0B244D"/>
        </a:accent4>
        <a:accent5>
          <a:srgbClr val="C3C8D3"/>
        </a:accent5>
        <a:accent6>
          <a:srgbClr val="99BACE"/>
        </a:accent6>
        <a:hlink>
          <a:srgbClr val="C3CAD6"/>
        </a:hlink>
        <a:folHlink>
          <a:srgbClr val="D4E6F1"/>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736 WRAP">
  <a:themeElements>
    <a:clrScheme name="4736 WRAP 1">
      <a:dk1>
        <a:srgbClr val="808080"/>
      </a:dk1>
      <a:lt1>
        <a:srgbClr val="FFFFFF"/>
      </a:lt1>
      <a:dk2>
        <a:srgbClr val="0072C6"/>
      </a:dk2>
      <a:lt2>
        <a:srgbClr val="000000"/>
      </a:lt2>
      <a:accent1>
        <a:srgbClr val="0072C6"/>
      </a:accent1>
      <a:accent2>
        <a:srgbClr val="082342"/>
      </a:accent2>
      <a:accent3>
        <a:srgbClr val="AABCDF"/>
      </a:accent3>
      <a:accent4>
        <a:srgbClr val="DADADA"/>
      </a:accent4>
      <a:accent5>
        <a:srgbClr val="AABCDF"/>
      </a:accent5>
      <a:accent6>
        <a:srgbClr val="061F3B"/>
      </a:accent6>
      <a:hlink>
        <a:srgbClr val="5096C8"/>
      </a:hlink>
      <a:folHlink>
        <a:srgbClr val="99CC00"/>
      </a:folHlink>
    </a:clrScheme>
    <a:fontScheme name="4736 WRAP">
      <a:majorFont>
        <a:latin typeface="Futura"/>
        <a:ea typeface=""/>
        <a:cs typeface=""/>
      </a:majorFont>
      <a:minorFont>
        <a:latin typeface="Futu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3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36" charset="0"/>
          </a:defRPr>
        </a:defPPr>
      </a:lstStyle>
    </a:lnDef>
  </a:objectDefaults>
  <a:extraClrSchemeLst>
    <a:extraClrScheme>
      <a:clrScheme name="4736 WRAP 1">
        <a:dk1>
          <a:srgbClr val="808080"/>
        </a:dk1>
        <a:lt1>
          <a:srgbClr val="FFFFFF"/>
        </a:lt1>
        <a:dk2>
          <a:srgbClr val="0072C6"/>
        </a:dk2>
        <a:lt2>
          <a:srgbClr val="000000"/>
        </a:lt2>
        <a:accent1>
          <a:srgbClr val="0072C6"/>
        </a:accent1>
        <a:accent2>
          <a:srgbClr val="082342"/>
        </a:accent2>
        <a:accent3>
          <a:srgbClr val="AABCDF"/>
        </a:accent3>
        <a:accent4>
          <a:srgbClr val="DADADA"/>
        </a:accent4>
        <a:accent5>
          <a:srgbClr val="AABCDF"/>
        </a:accent5>
        <a:accent6>
          <a:srgbClr val="061F3B"/>
        </a:accent6>
        <a:hlink>
          <a:srgbClr val="5096C8"/>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1950</Words>
  <Application>Microsoft Office PowerPoint</Application>
  <PresentationFormat>On-screen Show (4:3)</PresentationFormat>
  <Paragraphs>454</Paragraphs>
  <Slides>54</Slides>
  <Notes>37</Notes>
  <HiddenSlides>0</HiddenSlides>
  <MMClips>0</MMClips>
  <ScaleCrop>false</ScaleCrop>
  <HeadingPairs>
    <vt:vector size="6" baseType="variant">
      <vt:variant>
        <vt:lpstr>Theme</vt:lpstr>
      </vt:variant>
      <vt:variant>
        <vt:i4>6</vt:i4>
      </vt:variant>
      <vt:variant>
        <vt:lpstr>Slide Titles</vt:lpstr>
      </vt:variant>
      <vt:variant>
        <vt:i4>54</vt:i4>
      </vt:variant>
      <vt:variant>
        <vt:lpstr>Custom Shows</vt:lpstr>
      </vt:variant>
      <vt:variant>
        <vt:i4>1</vt:i4>
      </vt:variant>
    </vt:vector>
  </HeadingPairs>
  <TitlesOfParts>
    <vt:vector size="61" baseType="lpstr">
      <vt:lpstr>Office Theme</vt:lpstr>
      <vt:lpstr>1_wrap_PPT_2 4a87942e</vt:lpstr>
      <vt:lpstr>wrap_PPT_2 4a87942e</vt:lpstr>
      <vt:lpstr>4736 WRAP</vt:lpstr>
      <vt:lpstr>1_Office Theme</vt:lpstr>
      <vt:lpstr>2_Office Theme</vt:lpstr>
      <vt:lpstr>PowerPoint Presentation</vt:lpstr>
      <vt:lpstr>PowerPoint Presentation</vt:lpstr>
      <vt:lpstr>PowerPoint Presentation</vt:lpstr>
      <vt:lpstr>Trends</vt:lpstr>
      <vt:lpstr>A ‘Perfect Storm’</vt:lpstr>
      <vt:lpstr>The true cost of waste</vt:lpstr>
      <vt:lpstr>UK food waste in 2007 - 16 Mt </vt:lpstr>
      <vt:lpstr>PowerPoint Presentation</vt:lpstr>
      <vt:lpstr>PowerPoint Presentation</vt:lpstr>
      <vt:lpstr>Strategy </vt:lpstr>
      <vt:lpstr>PowerPoint Presentation</vt:lpstr>
      <vt:lpstr>PowerPoint Presentation</vt:lpstr>
      <vt:lpstr>PowerPoint Presentation</vt:lpstr>
      <vt:lpstr>Simple messages around 5 key behaviours  </vt:lpstr>
      <vt:lpstr>PowerPoint Presentation</vt:lpstr>
      <vt:lpstr>PowerPoint Presentation</vt:lpstr>
      <vt:lpstr>PowerPoint Presentation</vt:lpstr>
      <vt:lpstr>PowerPoint Presentation</vt:lpstr>
      <vt:lpstr>PowerPoint Presentation</vt:lpstr>
      <vt:lpstr>PowerPoint Presentation</vt:lpstr>
      <vt:lpstr>Industry engagement: Courtauld Commitments</vt:lpstr>
      <vt:lpstr>PowerPoint Presentation</vt:lpstr>
      <vt:lpstr>Objective  To change the retail environment to help consumers:</vt:lpstr>
      <vt:lpstr>Changes in store</vt:lpstr>
      <vt:lpstr>Impact</vt:lpstr>
      <vt:lpstr>PowerPoint Presentation</vt:lpstr>
      <vt:lpstr>City Campaign</vt:lpstr>
      <vt:lpstr>PowerPoint Presentation</vt:lpstr>
      <vt:lpstr>PowerPoint Presentation</vt:lpstr>
      <vt:lpstr> </vt:lpstr>
      <vt:lpstr>Conclusions</vt:lpstr>
      <vt:lpstr>PowerPoint Presentation</vt:lpstr>
      <vt:lpstr>Questions?</vt:lpstr>
      <vt:lpstr>   Not Just the Low-Hanging Fruit: Opportunities to Reduce Wasted Food </vt:lpstr>
      <vt:lpstr>Why Target Food Waste in the US?</vt:lpstr>
      <vt:lpstr> Food waste one of the single largest and  least recovered waste streams in the U.S.</vt:lpstr>
      <vt:lpstr>Prevention is the Key:  Cost Savings and Environmental Impacts</vt:lpstr>
      <vt:lpstr>PowerPoint Presentation</vt:lpstr>
      <vt:lpstr>Who has joined EPA’s Food Recovery Challenge? (687 participants nationwide)</vt:lpstr>
      <vt:lpstr>PowerPoint Presentation</vt:lpstr>
      <vt:lpstr>Opportunities to Reduce Wasted Food</vt:lpstr>
      <vt:lpstr>Food Waste Source Reduction Toolkit</vt:lpstr>
      <vt:lpstr>Toolkit Components</vt:lpstr>
      <vt:lpstr>Simple messages around 5 key behaviors</vt:lpstr>
      <vt:lpstr>PowerPoint Presentation</vt:lpstr>
      <vt:lpstr>Fruit and Vegetable Storage Guide</vt:lpstr>
      <vt:lpstr>Shopping List Template</vt:lpstr>
      <vt:lpstr>PowerPoint Presentation</vt:lpstr>
      <vt:lpstr>Local governments tabling at  grocery stores</vt:lpstr>
      <vt:lpstr>PowerPoint Presentation</vt:lpstr>
      <vt:lpstr>PowerPoint Presentation</vt:lpstr>
      <vt:lpstr>Scale-Up Next Steps</vt:lpstr>
      <vt:lpstr>What’s in it for You?</vt:lpstr>
      <vt:lpstr>Questions?</vt:lpstr>
      <vt:lpstr>Custom Show 1</vt:lpstr>
    </vt:vector>
  </TitlesOfParts>
  <Company>FMI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E. McDonnell  (FMI)</dc:creator>
  <cp:lastModifiedBy>Teena M. Pham  (FMI)</cp:lastModifiedBy>
  <cp:revision>21</cp:revision>
  <dcterms:created xsi:type="dcterms:W3CDTF">2013-06-18T13:13:33Z</dcterms:created>
  <dcterms:modified xsi:type="dcterms:W3CDTF">2014-08-20T16:15:34Z</dcterms:modified>
</cp:coreProperties>
</file>