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3"/>
  </p:notesMasterIdLst>
  <p:handoutMasterIdLst>
    <p:handoutMasterId r:id="rId44"/>
  </p:handoutMasterIdLst>
  <p:sldIdLst>
    <p:sldId id="272" r:id="rId7"/>
    <p:sldId id="271" r:id="rId8"/>
    <p:sldId id="273" r:id="rId9"/>
    <p:sldId id="308" r:id="rId10"/>
    <p:sldId id="309" r:id="rId11"/>
    <p:sldId id="287" r:id="rId12"/>
    <p:sldId id="256" r:id="rId13"/>
    <p:sldId id="305" r:id="rId14"/>
    <p:sldId id="312" r:id="rId15"/>
    <p:sldId id="269" r:id="rId16"/>
    <p:sldId id="286" r:id="rId17"/>
    <p:sldId id="307" r:id="rId18"/>
    <p:sldId id="292" r:id="rId19"/>
    <p:sldId id="293" r:id="rId20"/>
    <p:sldId id="281" r:id="rId21"/>
    <p:sldId id="257" r:id="rId22"/>
    <p:sldId id="280" r:id="rId23"/>
    <p:sldId id="258" r:id="rId24"/>
    <p:sldId id="295" r:id="rId25"/>
    <p:sldId id="314" r:id="rId26"/>
    <p:sldId id="260" r:id="rId27"/>
    <p:sldId id="261" r:id="rId28"/>
    <p:sldId id="262" r:id="rId29"/>
    <p:sldId id="263" r:id="rId30"/>
    <p:sldId id="299" r:id="rId31"/>
    <p:sldId id="326" r:id="rId32"/>
    <p:sldId id="327" r:id="rId33"/>
    <p:sldId id="328" r:id="rId34"/>
    <p:sldId id="320" r:id="rId35"/>
    <p:sldId id="321" r:id="rId36"/>
    <p:sldId id="300" r:id="rId37"/>
    <p:sldId id="325" r:id="rId38"/>
    <p:sldId id="324" r:id="rId39"/>
    <p:sldId id="318" r:id="rId40"/>
    <p:sldId id="315" r:id="rId41"/>
    <p:sldId id="304"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52234" autoAdjust="0"/>
  </p:normalViewPr>
  <p:slideViewPr>
    <p:cSldViewPr snapToGrid="0">
      <p:cViewPr varScale="1">
        <p:scale>
          <a:sx n="46" d="100"/>
          <a:sy n="46" d="100"/>
        </p:scale>
        <p:origin x="-1626" y="-96"/>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266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0101ABOEC011\Users$\SWONG\Data\NSPS%20111(d)\Analysis\GDP%20New%20England%20States\GSP%20New%20Engl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97950496816701E-2"/>
          <c:y val="0.23927981800290785"/>
          <c:w val="0.91228367938713018"/>
          <c:h val="0.64988786235522533"/>
        </c:manualLayout>
      </c:layout>
      <c:lineChart>
        <c:grouping val="standard"/>
        <c:varyColors val="0"/>
        <c:ser>
          <c:idx val="9"/>
          <c:order val="0"/>
          <c:tx>
            <c:strRef>
              <c:f>'ISO-NE Graphs 1999'!$A$32</c:f>
              <c:strCache>
                <c:ptCount val="1"/>
                <c:pt idx="0">
                  <c:v>New England GDP </c:v>
                </c:pt>
              </c:strCache>
            </c:strRef>
          </c:tx>
          <c:spPr>
            <a:ln w="38100" cap="rnd">
              <a:solidFill>
                <a:srgbClr val="C00000"/>
              </a:solidFill>
              <a:round/>
            </a:ln>
            <a:effectLst/>
          </c:spPr>
          <c:marker>
            <c:symbol val="none"/>
          </c:marker>
          <c:dLbls>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'ISO-NE Graphs 1999'!$B$22:$P$22</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extLst/>
            </c:strRef>
          </c:cat>
          <c:val>
            <c:numRef>
              <c:f>'ISO-NE Graphs 1999'!$B$32:$P$32</c:f>
              <c:numCache>
                <c:formatCode>0%</c:formatCode>
                <c:ptCount val="14"/>
                <c:pt idx="0">
                  <c:v>0</c:v>
                </c:pt>
                <c:pt idx="1">
                  <c:v>7.1569657703732317E-2</c:v>
                </c:pt>
                <c:pt idx="2">
                  <c:v>9.0871368594701213E-2</c:v>
                </c:pt>
                <c:pt idx="3">
                  <c:v>9.4167317478818402E-2</c:v>
                </c:pt>
                <c:pt idx="4">
                  <c:v>0.11126104623605675</c:v>
                </c:pt>
                <c:pt idx="5">
                  <c:v>0.14480415755107967</c:v>
                </c:pt>
                <c:pt idx="6">
                  <c:v>0.15672962255144232</c:v>
                </c:pt>
                <c:pt idx="7">
                  <c:v>0.18057380547154503</c:v>
                </c:pt>
                <c:pt idx="8">
                  <c:v>0.19830682011777029</c:v>
                </c:pt>
                <c:pt idx="9">
                  <c:v>0.18833969526810371</c:v>
                </c:pt>
                <c:pt idx="10">
                  <c:v>0.15724240067875633</c:v>
                </c:pt>
                <c:pt idx="11">
                  <c:v>0.18929440717619503</c:v>
                </c:pt>
                <c:pt idx="12">
                  <c:v>0.20169891490075886</c:v>
                </c:pt>
                <c:pt idx="13">
                  <c:v>0.21671116928593961</c:v>
                </c:pt>
              </c:numCache>
              <c:extLst/>
            </c:numRef>
          </c:val>
          <c:smooth val="0"/>
        </c:ser>
        <c:ser>
          <c:idx val="10"/>
          <c:order val="1"/>
          <c:tx>
            <c:strRef>
              <c:f>'ISO-NE Graphs 1999'!$A$33</c:f>
              <c:strCache>
                <c:ptCount val="1"/>
                <c:pt idx="0">
                  <c:v>Total Generation</c:v>
                </c:pt>
              </c:strCache>
            </c:strRef>
          </c:tx>
          <c:spPr>
            <a:ln w="38100" cap="rnd" cmpd="sng">
              <a:solidFill>
                <a:srgbClr val="002060"/>
              </a:solidFill>
              <a:round/>
            </a:ln>
            <a:effectLst/>
          </c:spPr>
          <c:marker>
            <c:symbol val="none"/>
          </c:marker>
          <c:dLbls>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'ISO-NE Graphs 1999'!$B$22:$P$22</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extLst/>
            </c:strRef>
          </c:cat>
          <c:val>
            <c:numRef>
              <c:f>'ISO-NE Graphs 1999'!$B$33:$P$33</c:f>
              <c:numCache>
                <c:formatCode>0%</c:formatCode>
                <c:ptCount val="14"/>
                <c:pt idx="0">
                  <c:v>0</c:v>
                </c:pt>
                <c:pt idx="1">
                  <c:v>5.545498951239837E-2</c:v>
                </c:pt>
                <c:pt idx="2">
                  <c:v>9.7855548851152704E-2</c:v>
                </c:pt>
                <c:pt idx="3">
                  <c:v>0.1544885977262497</c:v>
                </c:pt>
                <c:pt idx="4">
                  <c:v>0.21823789136951796</c:v>
                </c:pt>
                <c:pt idx="5">
                  <c:v>0.23992184581788928</c:v>
                </c:pt>
                <c:pt idx="6">
                  <c:v>0.26305203574404512</c:v>
                </c:pt>
                <c:pt idx="7">
                  <c:v>0.22638852972444901</c:v>
                </c:pt>
                <c:pt idx="8">
                  <c:v>0.25202808187033687</c:v>
                </c:pt>
                <c:pt idx="9">
                  <c:v>0.19481079217308853</c:v>
                </c:pt>
                <c:pt idx="10">
                  <c:v>0.14244940570257358</c:v>
                </c:pt>
                <c:pt idx="11">
                  <c:v>0.21046078403202795</c:v>
                </c:pt>
                <c:pt idx="12">
                  <c:v>0.15518777116915208</c:v>
                </c:pt>
                <c:pt idx="13">
                  <c:v>0.12003754465611204</c:v>
                </c:pt>
              </c:numCache>
              <c:extLst/>
            </c:numRef>
          </c:val>
          <c:smooth val="0"/>
        </c:ser>
        <c:ser>
          <c:idx val="11"/>
          <c:order val="2"/>
          <c:tx>
            <c:strRef>
              <c:f>'ISO-NE Graphs 1999'!$A$34</c:f>
              <c:strCache>
                <c:ptCount val="1"/>
                <c:pt idx="0">
                  <c:v>CO2 Emissions</c:v>
                </c:pt>
              </c:strCache>
            </c:strRef>
          </c:tx>
          <c:spPr>
            <a:ln w="38100" cap="rnd">
              <a:solidFill>
                <a:schemeClr val="accent6"/>
              </a:solidFill>
              <a:round/>
            </a:ln>
            <a:effectLst/>
          </c:spPr>
          <c:marker>
            <c:symbol val="none"/>
          </c:marker>
          <c:dLbls>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'ISO-NE Graphs 1999'!$B$22:$P$22</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extLst/>
            </c:strRef>
          </c:cat>
          <c:val>
            <c:numRef>
              <c:f>'ISO-NE Graphs 1999'!$B$34:$P$34</c:f>
              <c:numCache>
                <c:formatCode>0%</c:formatCode>
                <c:ptCount val="14"/>
                <c:pt idx="0">
                  <c:v>0</c:v>
                </c:pt>
                <c:pt idx="1">
                  <c:v>-4.4964910381744522E-2</c:v>
                </c:pt>
                <c:pt idx="2">
                  <c:v>6.011646220800841E-3</c:v>
                </c:pt>
                <c:pt idx="3">
                  <c:v>3.4602417091486919E-2</c:v>
                </c:pt>
                <c:pt idx="4">
                  <c:v>6.8413946255292984E-2</c:v>
                </c:pt>
                <c:pt idx="5">
                  <c:v>7.6862082402341658E-2</c:v>
                </c:pt>
                <c:pt idx="6">
                  <c:v>0.15008559053530066</c:v>
                </c:pt>
                <c:pt idx="7">
                  <c:v>-1.9465654249624608E-2</c:v>
                </c:pt>
                <c:pt idx="8">
                  <c:v>0.12329835434769237</c:v>
                </c:pt>
                <c:pt idx="9">
                  <c:v>5.2258072410038083E-2</c:v>
                </c:pt>
                <c:pt idx="10">
                  <c:v>-6.2541656311767169E-2</c:v>
                </c:pt>
                <c:pt idx="11">
                  <c:v>-6.7080194388005393E-3</c:v>
                </c:pt>
                <c:pt idx="12">
                  <c:v>-0.10850331386683426</c:v>
                </c:pt>
                <c:pt idx="13">
                  <c:v>-0.20312243871377939</c:v>
                </c:pt>
              </c:numCache>
              <c:extLst/>
            </c:numRef>
          </c:val>
          <c:smooth val="0"/>
        </c:ser>
        <c:ser>
          <c:idx val="13"/>
          <c:order val="3"/>
          <c:tx>
            <c:strRef>
              <c:f>'ISO-NE Graphs 1999'!$A$36</c:f>
              <c:strCache>
                <c:ptCount val="1"/>
                <c:pt idx="0">
                  <c:v>NOx Emissions</c:v>
                </c:pt>
              </c:strCache>
            </c:strRef>
          </c:tx>
          <c:spPr>
            <a:ln w="38100" cap="rnd">
              <a:solidFill>
                <a:schemeClr val="accent4"/>
              </a:solidFill>
              <a:round/>
            </a:ln>
            <a:effectLst/>
          </c:spPr>
          <c:marker>
            <c:symbol val="none"/>
          </c:marker>
          <c:dLbls>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'ISO-NE Graphs 1999'!$B$22:$P$22</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extLst/>
            </c:strRef>
          </c:cat>
          <c:val>
            <c:numRef>
              <c:f>'ISO-NE Graphs 1999'!$B$36:$P$36</c:f>
              <c:numCache>
                <c:formatCode>0%</c:formatCode>
                <c:ptCount val="14"/>
                <c:pt idx="0">
                  <c:v>0</c:v>
                </c:pt>
                <c:pt idx="1">
                  <c:v>-0.13080177334273063</c:v>
                </c:pt>
                <c:pt idx="2">
                  <c:v>-0.15871011795805301</c:v>
                </c:pt>
                <c:pt idx="3">
                  <c:v>-0.20561276833809122</c:v>
                </c:pt>
                <c:pt idx="4">
                  <c:v>-0.23617695792508311</c:v>
                </c:pt>
                <c:pt idx="5">
                  <c:v>-0.2867416771035628</c:v>
                </c:pt>
                <c:pt idx="6">
                  <c:v>-0.18293611154774247</c:v>
                </c:pt>
                <c:pt idx="7">
                  <c:v>-0.3963220434569254</c:v>
                </c:pt>
                <c:pt idx="8">
                  <c:v>-0.50702920020980846</c:v>
                </c:pt>
                <c:pt idx="9">
                  <c:v>-0.54125545859524171</c:v>
                </c:pt>
                <c:pt idx="10">
                  <c:v>-0.61196155616514936</c:v>
                </c:pt>
                <c:pt idx="11">
                  <c:v>-0.59449630497258232</c:v>
                </c:pt>
                <c:pt idx="12">
                  <c:v>-0.64365253615166163</c:v>
                </c:pt>
                <c:pt idx="13">
                  <c:v>-0.71379523852180893</c:v>
                </c:pt>
              </c:numCache>
              <c:extLst/>
            </c:numRef>
          </c:val>
          <c:smooth val="0"/>
        </c:ser>
        <c:ser>
          <c:idx val="14"/>
          <c:order val="4"/>
          <c:tx>
            <c:strRef>
              <c:f>'ISO-NE Graphs 1999'!$A$37</c:f>
              <c:strCache>
                <c:ptCount val="1"/>
                <c:pt idx="0">
                  <c:v>SO2 Emissions</c:v>
                </c:pt>
              </c:strCache>
            </c:strRef>
          </c:tx>
          <c:spPr>
            <a:ln w="38100" cap="rnd">
              <a:solidFill>
                <a:schemeClr val="accent1"/>
              </a:solidFill>
              <a:round/>
            </a:ln>
            <a:effectLst/>
          </c:spPr>
          <c:marker>
            <c:symbol val="none"/>
          </c:marker>
          <c:dLbls>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'ISO-NE Graphs 1999'!$B$22:$P$22</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extLst/>
            </c:strRef>
          </c:cat>
          <c:val>
            <c:numRef>
              <c:f>'ISO-NE Graphs 1999'!$B$37:$P$37</c:f>
              <c:numCache>
                <c:formatCode>0%</c:formatCode>
                <c:ptCount val="14"/>
                <c:pt idx="0">
                  <c:v>0</c:v>
                </c:pt>
                <c:pt idx="1">
                  <c:v>-9.3989964754843808E-2</c:v>
                </c:pt>
                <c:pt idx="2">
                  <c:v>-0.15237192196075039</c:v>
                </c:pt>
                <c:pt idx="3">
                  <c:v>-0.31726971965340184</c:v>
                </c:pt>
                <c:pt idx="4">
                  <c:v>-0.3244318188078758</c:v>
                </c:pt>
                <c:pt idx="5">
                  <c:v>-0.36537020805770903</c:v>
                </c:pt>
                <c:pt idx="6">
                  <c:v>-0.36431072593426622</c:v>
                </c:pt>
                <c:pt idx="7">
                  <c:v>-0.56866363790393071</c:v>
                </c:pt>
                <c:pt idx="8">
                  <c:v>-0.53891337987765409</c:v>
                </c:pt>
                <c:pt idx="9">
                  <c:v>-0.60087189445659483</c:v>
                </c:pt>
                <c:pt idx="10">
                  <c:v>-0.67431519525365569</c:v>
                </c:pt>
                <c:pt idx="11">
                  <c:v>-0.65723634342375625</c:v>
                </c:pt>
                <c:pt idx="12">
                  <c:v>-0.75839569657008377</c:v>
                </c:pt>
                <c:pt idx="13">
                  <c:v>-0.92960800771845453</c:v>
                </c:pt>
              </c:numCache>
              <c:extLst/>
            </c:numRef>
          </c:val>
          <c:smooth val="0"/>
        </c:ser>
        <c:dLbls>
          <c:showLegendKey val="0"/>
          <c:showVal val="0"/>
          <c:showCatName val="0"/>
          <c:showSerName val="0"/>
          <c:showPercent val="0"/>
          <c:showBubbleSize val="0"/>
        </c:dLbls>
        <c:marker val="1"/>
        <c:smooth val="0"/>
        <c:axId val="97366400"/>
        <c:axId val="97367936"/>
        <c:extLst>
          <c:ext xmlns:c15="http://schemas.microsoft.com/office/drawing/2012/chart" uri="{02D57815-91ED-43cb-92C2-25804820EDAC}">
            <c15:filteredLineSeries>
              <c15:ser>
                <c:idx val="0"/>
                <c:order val="0"/>
                <c:tx>
                  <c:strRef>
                    <c:extLst>
                      <c:ext uri="{02D57815-91ED-43cb-92C2-25804820EDAC}">
                        <c15:formulaRef>
                          <c15:sqref>'ISO-NE Graphs 1999'!$A$23</c15:sqref>
                        </c15:formulaRef>
                      </c:ext>
                    </c:extLst>
                    <c:strCache>
                      <c:ptCount val="1"/>
                      <c:pt idx="0">
                        <c:v>NOx Emissions (kTons)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c:ext uri="{02D57815-91ED-43cb-92C2-25804820EDAC}">
                        <c15:formulaRef>
                          <c15:sqref>'ISO-NE Graphs 1999'!$B$23:$P$23</c15:sqref>
                        </c15:formulaRef>
                      </c:ext>
                    </c:extLst>
                    <c:numCache>
                      <c:formatCode>_(* #,##0.00_);_(* \(#,##0.00\);_(* "-"??_);_(@_)</c:formatCode>
                      <c:ptCount val="14"/>
                      <c:pt idx="0">
                        <c:v>70.99812</c:v>
                      </c:pt>
                      <c:pt idx="1">
                        <c:v>61.71144000000001</c:v>
                      </c:pt>
                      <c:pt idx="2">
                        <c:v>59.73</c:v>
                      </c:pt>
                      <c:pt idx="3">
                        <c:v>56.4</c:v>
                      </c:pt>
                      <c:pt idx="4">
                        <c:v>54.23</c:v>
                      </c:pt>
                      <c:pt idx="5">
                        <c:v>50.64</c:v>
                      </c:pt>
                      <c:pt idx="6">
                        <c:v>58.01</c:v>
                      </c:pt>
                      <c:pt idx="7">
                        <c:v>42.86</c:v>
                      </c:pt>
                      <c:pt idx="8">
                        <c:v>35</c:v>
                      </c:pt>
                      <c:pt idx="9">
                        <c:v>32.57</c:v>
                      </c:pt>
                      <c:pt idx="10">
                        <c:v>27.55</c:v>
                      </c:pt>
                      <c:pt idx="11">
                        <c:v>28.79</c:v>
                      </c:pt>
                      <c:pt idx="12">
                        <c:v>25.3</c:v>
                      </c:pt>
                      <c:pt idx="13">
                        <c:v>20.32</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'ISO-NE Graphs 1999'!$A$24</c15:sqref>
                        </c15:formulaRef>
                      </c:ext>
                    </c:extLst>
                    <c:strCache>
                      <c:ptCount val="1"/>
                      <c:pt idx="0">
                        <c:v>SO2 Emissions (kTons)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1999'!$B$24:$P$24</c15:sqref>
                        </c15:formulaRef>
                      </c:ext>
                    </c:extLst>
                    <c:numCache>
                      <c:formatCode>_(* #,##0.00_);_(* \(#,##0.00\);_(* "-"??_);_(@_)</c:formatCode>
                      <c:ptCount val="14"/>
                      <c:pt idx="0">
                        <c:v>235.96433999999996</c:v>
                      </c:pt>
                      <c:pt idx="1">
                        <c:v>213.78605999999999</c:v>
                      </c:pt>
                      <c:pt idx="2">
                        <c:v>200.01</c:v>
                      </c:pt>
                      <c:pt idx="3">
                        <c:v>161.1</c:v>
                      </c:pt>
                      <c:pt idx="4">
                        <c:v>159.41</c:v>
                      </c:pt>
                      <c:pt idx="5">
                        <c:v>149.75</c:v>
                      </c:pt>
                      <c:pt idx="6">
                        <c:v>150</c:v>
                      </c:pt>
                      <c:pt idx="7">
                        <c:v>101.78</c:v>
                      </c:pt>
                      <c:pt idx="8">
                        <c:v>108.8</c:v>
                      </c:pt>
                      <c:pt idx="9">
                        <c:v>94.18</c:v>
                      </c:pt>
                      <c:pt idx="10">
                        <c:v>76.849999999999994</c:v>
                      </c:pt>
                      <c:pt idx="11">
                        <c:v>80.88</c:v>
                      </c:pt>
                      <c:pt idx="12">
                        <c:v>57.01</c:v>
                      </c:pt>
                      <c:pt idx="13">
                        <c:v>16.61</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'ISO-NE Graphs 1999'!$A$25</c15:sqref>
                        </c15:formulaRef>
                      </c:ext>
                    </c:extLst>
                    <c:strCache>
                      <c:ptCount val="1"/>
                      <c:pt idx="0">
                        <c:v>CO2 Emissions (kTons)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1999'!$B$25:$P$25</c15:sqref>
                        </c15:formulaRef>
                      </c:ext>
                    </c:extLst>
                    <c:numCache>
                      <c:formatCode>_(* #,##0_);_(* \(#,##0\);_(* "-"??_);_(@_)</c:formatCode>
                      <c:ptCount val="14"/>
                      <c:pt idx="0">
                        <c:v>52674.340499999998</c:v>
                      </c:pt>
                      <c:pt idx="1">
                        <c:v>50305.843500000003</c:v>
                      </c:pt>
                      <c:pt idx="2">
                        <c:v>52991</c:v>
                      </c:pt>
                      <c:pt idx="3">
                        <c:v>54497</c:v>
                      </c:pt>
                      <c:pt idx="4">
                        <c:v>56278</c:v>
                      </c:pt>
                      <c:pt idx="5">
                        <c:v>56723</c:v>
                      </c:pt>
                      <c:pt idx="6">
                        <c:v>60580</c:v>
                      </c:pt>
                      <c:pt idx="7">
                        <c:v>51649</c:v>
                      </c:pt>
                      <c:pt idx="8">
                        <c:v>59169</c:v>
                      </c:pt>
                      <c:pt idx="9">
                        <c:v>55427</c:v>
                      </c:pt>
                      <c:pt idx="10">
                        <c:v>49380</c:v>
                      </c:pt>
                      <c:pt idx="11">
                        <c:v>52321</c:v>
                      </c:pt>
                      <c:pt idx="12">
                        <c:v>46959</c:v>
                      </c:pt>
                      <c:pt idx="13">
                        <c:v>41975</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'ISO-NE Graphs 1999'!$A$26</c15:sqref>
                        </c15:formulaRef>
                      </c:ext>
                    </c:extLst>
                    <c:strCache>
                      <c:ptCount val="1"/>
                      <c:pt idx="0">
                        <c:v>NOx Emissions Rate (lb/MWh)</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1999'!$B$26:$P$26</c15:sqref>
                        </c15:formulaRef>
                      </c:ext>
                    </c:extLst>
                    <c:numCache>
                      <c:formatCode>_(* #,##0.00_);_(* \(#,##0.00\);_(* "-"??_);_(@_)</c:formatCode>
                      <c:ptCount val="14"/>
                      <c:pt idx="0">
                        <c:v>1.36</c:v>
                      </c:pt>
                      <c:pt idx="1">
                        <c:v>1.1200000000000001</c:v>
                      </c:pt>
                      <c:pt idx="2">
                        <c:v>1.05</c:v>
                      </c:pt>
                      <c:pt idx="3">
                        <c:v>0.94</c:v>
                      </c:pt>
                      <c:pt idx="4">
                        <c:v>0.93</c:v>
                      </c:pt>
                      <c:pt idx="5">
                        <c:v>0.78</c:v>
                      </c:pt>
                      <c:pt idx="6">
                        <c:v>0.88</c:v>
                      </c:pt>
                      <c:pt idx="7">
                        <c:v>0.67</c:v>
                      </c:pt>
                      <c:pt idx="8">
                        <c:v>0.54</c:v>
                      </c:pt>
                      <c:pt idx="9">
                        <c:v>0.5</c:v>
                      </c:pt>
                      <c:pt idx="10">
                        <c:v>0.46</c:v>
                      </c:pt>
                      <c:pt idx="11">
                        <c:v>0.46</c:v>
                      </c:pt>
                      <c:pt idx="12">
                        <c:v>0.42</c:v>
                      </c:pt>
                      <c:pt idx="13">
                        <c:v>0.35</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'ISO-NE Graphs 1999'!$A$27</c15:sqref>
                        </c15:formulaRef>
                      </c:ext>
                    </c:extLst>
                    <c:strCache>
                      <c:ptCount val="1"/>
                      <c:pt idx="0">
                        <c:v>SO2 Emissions Rate (lb/MWh)</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1999'!$B$27:$P$27</c15:sqref>
                        </c15:formulaRef>
                      </c:ext>
                    </c:extLst>
                    <c:numCache>
                      <c:formatCode>_(* #,##0.00_);_(* \(#,##0.00\);_(* "-"??_);_(@_)</c:formatCode>
                      <c:ptCount val="14"/>
                      <c:pt idx="0">
                        <c:v>4.5199999999999996</c:v>
                      </c:pt>
                      <c:pt idx="1">
                        <c:v>3.88</c:v>
                      </c:pt>
                      <c:pt idx="2">
                        <c:v>3.51</c:v>
                      </c:pt>
                      <c:pt idx="3">
                        <c:v>2.69</c:v>
                      </c:pt>
                      <c:pt idx="4">
                        <c:v>2.75</c:v>
                      </c:pt>
                      <c:pt idx="5">
                        <c:v>2.31</c:v>
                      </c:pt>
                      <c:pt idx="6">
                        <c:v>2.27</c:v>
                      </c:pt>
                      <c:pt idx="7">
                        <c:v>1.59</c:v>
                      </c:pt>
                      <c:pt idx="8">
                        <c:v>1.66</c:v>
                      </c:pt>
                      <c:pt idx="9">
                        <c:v>1.51</c:v>
                      </c:pt>
                      <c:pt idx="10">
                        <c:v>1.29</c:v>
                      </c:pt>
                      <c:pt idx="11">
                        <c:v>1.28</c:v>
                      </c:pt>
                      <c:pt idx="12">
                        <c:v>0.95</c:v>
                      </c:pt>
                      <c:pt idx="13">
                        <c:v>0.28000000000000003</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'ISO-NE Graphs 1999'!$A$28</c15:sqref>
                        </c15:formulaRef>
                      </c:ext>
                    </c:extLst>
                    <c:strCache>
                      <c:ptCount val="1"/>
                      <c:pt idx="0">
                        <c:v>CO2 Emissions (lb/MWh)</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1999'!$B$28:$P$28</c15:sqref>
                        </c15:formulaRef>
                      </c:ext>
                    </c:extLst>
                    <c:numCache>
                      <c:formatCode>_(* #,##0_);_(* \(#,##0\);_(* "-"??_);_(@_)</c:formatCode>
                      <c:ptCount val="14"/>
                      <c:pt idx="0">
                        <c:v>1009</c:v>
                      </c:pt>
                      <c:pt idx="1">
                        <c:v>913</c:v>
                      </c:pt>
                      <c:pt idx="2">
                        <c:v>930</c:v>
                      </c:pt>
                      <c:pt idx="3">
                        <c:v>909</c:v>
                      </c:pt>
                      <c:pt idx="4">
                        <c:v>970</c:v>
                      </c:pt>
                      <c:pt idx="5">
                        <c:v>876</c:v>
                      </c:pt>
                      <c:pt idx="6">
                        <c:v>919</c:v>
                      </c:pt>
                      <c:pt idx="7">
                        <c:v>808</c:v>
                      </c:pt>
                      <c:pt idx="8">
                        <c:v>905</c:v>
                      </c:pt>
                      <c:pt idx="9">
                        <c:v>890</c:v>
                      </c:pt>
                      <c:pt idx="10">
                        <c:v>828</c:v>
                      </c:pt>
                      <c:pt idx="11">
                        <c:v>829</c:v>
                      </c:pt>
                      <c:pt idx="12">
                        <c:v>780</c:v>
                      </c:pt>
                      <c:pt idx="13">
                        <c:v>719</c:v>
                      </c:pt>
                    </c:numCache>
                  </c:numRef>
                </c:val>
                <c:smooth val="0"/>
              </c15:ser>
            </c15:filteredLineSeries>
            <c15:filteredLineSeries>
              <c15:ser>
                <c:idx val="6"/>
                <c:order val="6"/>
                <c:tx>
                  <c:strRef>
                    <c:extLst xmlns:c15="http://schemas.microsoft.com/office/drawing/2012/chart">
                      <c:ext xmlns:c15="http://schemas.microsoft.com/office/drawing/2012/chart" uri="{02D57815-91ED-43cb-92C2-25804820EDAC}">
                        <c15:formulaRef>
                          <c15:sqref>'ISO-NE Graphs 1999'!$A$29</c15:sqref>
                        </c15:formulaRef>
                      </c:ext>
                    </c:extLst>
                    <c:strCache>
                      <c:ptCount val="1"/>
                      <c:pt idx="0">
                        <c:v>Total Generation (GWh)</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1999'!$B$29:$P$29</c15:sqref>
                        </c15:formulaRef>
                      </c:ext>
                    </c:extLst>
                    <c:numCache>
                      <c:formatCode>_(* #,##0_);_(* \(#,##0\);_(* "-"??_);_(@_)</c:formatCode>
                      <c:ptCount val="14"/>
                      <c:pt idx="0">
                        <c:v>104409</c:v>
                      </c:pt>
                      <c:pt idx="1">
                        <c:v>110199</c:v>
                      </c:pt>
                      <c:pt idx="2">
                        <c:v>114626</c:v>
                      </c:pt>
                      <c:pt idx="3">
                        <c:v>120539</c:v>
                      </c:pt>
                      <c:pt idx="4">
                        <c:v>127195</c:v>
                      </c:pt>
                      <c:pt idx="5">
                        <c:v>129459</c:v>
                      </c:pt>
                      <c:pt idx="6">
                        <c:v>131874</c:v>
                      </c:pt>
                      <c:pt idx="7">
                        <c:v>128046</c:v>
                      </c:pt>
                      <c:pt idx="8">
                        <c:v>130723</c:v>
                      </c:pt>
                      <c:pt idx="9">
                        <c:v>124749</c:v>
                      </c:pt>
                      <c:pt idx="10">
                        <c:v>119282</c:v>
                      </c:pt>
                      <c:pt idx="11">
                        <c:v>126383</c:v>
                      </c:pt>
                      <c:pt idx="12">
                        <c:v>120612</c:v>
                      </c:pt>
                      <c:pt idx="13">
                        <c:v>116942</c:v>
                      </c:pt>
                    </c:numCache>
                  </c:numRef>
                </c:val>
                <c:smooth val="0"/>
              </c15:ser>
            </c15:filteredLineSeries>
            <c15:filteredLineSeries>
              <c15:ser>
                <c:idx val="7"/>
                <c:order val="7"/>
                <c:tx>
                  <c:strRef>
                    <c:extLst xmlns:c15="http://schemas.microsoft.com/office/drawing/2012/chart">
                      <c:ext xmlns:c15="http://schemas.microsoft.com/office/drawing/2012/chart" uri="{02D57815-91ED-43cb-92C2-25804820EDAC}">
                        <c15:formulaRef>
                          <c15:sqref>'ISO-NE Graphs 1999'!$A$30</c15:sqref>
                        </c15:formulaRef>
                      </c:ext>
                    </c:extLst>
                    <c:strCache>
                      <c:ptCount val="1"/>
                      <c:pt idx="0">
                        <c:v>New England GDP</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1999'!$B$30:$P$30</c15:sqref>
                        </c15:formulaRef>
                      </c:ext>
                    </c:extLst>
                    <c:numCache>
                      <c:formatCode>_(* #,##0_);_(* \(#,##0\);_(* "-"??_);_(@_)</c:formatCode>
                      <c:ptCount val="14"/>
                      <c:pt idx="0">
                        <c:v>592849</c:v>
                      </c:pt>
                      <c:pt idx="1">
                        <c:v>635279</c:v>
                      </c:pt>
                      <c:pt idx="2">
                        <c:v>646722</c:v>
                      </c:pt>
                      <c:pt idx="3">
                        <c:v>648676</c:v>
                      </c:pt>
                      <c:pt idx="4">
                        <c:v>658810</c:v>
                      </c:pt>
                      <c:pt idx="5">
                        <c:v>678696</c:v>
                      </c:pt>
                      <c:pt idx="6">
                        <c:v>685766</c:v>
                      </c:pt>
                      <c:pt idx="7">
                        <c:v>699902</c:v>
                      </c:pt>
                      <c:pt idx="8">
                        <c:v>710415</c:v>
                      </c:pt>
                      <c:pt idx="9">
                        <c:v>704506</c:v>
                      </c:pt>
                      <c:pt idx="10">
                        <c:v>686070</c:v>
                      </c:pt>
                      <c:pt idx="11">
                        <c:v>705072</c:v>
                      </c:pt>
                      <c:pt idx="12">
                        <c:v>712426</c:v>
                      </c:pt>
                      <c:pt idx="13">
                        <c:v>721326</c:v>
                      </c:pt>
                    </c:numCache>
                  </c:numRef>
                </c:val>
                <c:smooth val="0"/>
              </c15:ser>
            </c15:filteredLineSeries>
            <c15:filteredLineSeries>
              <c15:ser>
                <c:idx val="8"/>
                <c:order val="8"/>
                <c:tx>
                  <c:strRef>
                    <c:extLst xmlns:c15="http://schemas.microsoft.com/office/drawing/2012/chart">
                      <c:ext xmlns:c15="http://schemas.microsoft.com/office/drawing/2012/chart" uri="{02D57815-91ED-43cb-92C2-25804820EDAC}">
                        <c15:formulaRef>
                          <c15:sqref>'ISO-NE Graphs 1999'!$A$31</c15:sqref>
                        </c15:formulaRef>
                      </c:ext>
                    </c:extLst>
                    <c:strCache>
                      <c:ptCount val="1"/>
                      <c:pt idx="0">
                        <c:v>CO2 emissions per GDP (tons/million 2005 dollars)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1999'!$B$31:$P$31</c15:sqref>
                        </c15:formulaRef>
                      </c:ext>
                    </c:extLst>
                    <c:numCache>
                      <c:formatCode>General</c:formatCode>
                      <c:ptCount val="14"/>
                      <c:pt idx="2" formatCode="_(* #,##0.00_);_(* \(#,##0.00\);_(* &quot;-&quot;??_);_(@_)">
                        <c:v>81.937834185322288</c:v>
                      </c:pt>
                      <c:pt idx="3" formatCode="_(* #,##0.00_);_(* \(#,##0.00\);_(* &quot;-&quot;??_);_(@_)">
                        <c:v>84.012665799258798</c:v>
                      </c:pt>
                      <c:pt idx="4" formatCode="_(* #,##0.00_);_(* \(#,##0.00\);_(* &quot;-&quot;??_);_(@_)">
                        <c:v>85.423718522791091</c:v>
                      </c:pt>
                      <c:pt idx="5" formatCode="_(* #,##0.00_);_(* \(#,##0.00\);_(* &quot;-&quot;??_);_(@_)">
                        <c:v>83.576446597593034</c:v>
                      </c:pt>
                      <c:pt idx="6" formatCode="_(* #,##0.00_);_(* \(#,##0.00\);_(* &quot;-&quot;??_);_(@_)">
                        <c:v>88.339171087513819</c:v>
                      </c:pt>
                      <c:pt idx="7" formatCode="_(* #,##0.00_);_(* \(#,##0.00\);_(* &quot;-&quot;??_);_(@_)">
                        <c:v>73.794616960660207</c:v>
                      </c:pt>
                      <c:pt idx="8" formatCode="_(* #,##0.00_);_(* \(#,##0.00\);_(* &quot;-&quot;??_);_(@_)">
                        <c:v>83.287937332404297</c:v>
                      </c:pt>
                      <c:pt idx="9" formatCode="_(* #,##0.00_);_(* \(#,##0.00\);_(* &quot;-&quot;??_);_(@_)">
                        <c:v>78.67498644440218</c:v>
                      </c:pt>
                      <c:pt idx="10" formatCode="_(* #,##0.00_);_(* \(#,##0.00\);_(* &quot;-&quot;??_);_(@_)">
                        <c:v>71.975162884253791</c:v>
                      </c:pt>
                      <c:pt idx="11" formatCode="_(* #,##0.00_);_(* \(#,##0.00\);_(* &quot;-&quot;??_);_(@_)">
                        <c:v>74.206605850182683</c:v>
                      </c:pt>
                      <c:pt idx="12" formatCode="_(* #,##0.00_);_(* \(#,##0.00\);_(* &quot;-&quot;??_);_(@_)">
                        <c:v>65.914214248216652</c:v>
                      </c:pt>
                      <c:pt idx="13" formatCode="_(* #,##0.00_);_(* \(#,##0.00\);_(* &quot;-&quot;??_);_(@_)">
                        <c:v>58.19144187232957</c:v>
                      </c:pt>
                    </c:numCache>
                  </c:numRef>
                </c:val>
                <c:smooth val="0"/>
              </c15:ser>
            </c15:filteredLineSeries>
            <c15:filteredLineSeries>
              <c15:ser>
                <c:idx val="12"/>
                <c:order val="12"/>
                <c:tx>
                  <c:strRef>
                    <c:extLst xmlns:c15="http://schemas.microsoft.com/office/drawing/2012/chart">
                      <c:ext xmlns:c15="http://schemas.microsoft.com/office/drawing/2012/chart" uri="{02D57815-91ED-43cb-92C2-25804820EDAC}">
                        <c15:formulaRef>
                          <c15:sqref>'ISO-NE Graphs 1999'!$A$35</c15:sqref>
                        </c15:formulaRef>
                      </c:ext>
                    </c:extLst>
                    <c:strCache>
                      <c:ptCount val="1"/>
                      <c:pt idx="0">
                        <c:v>CO2 Emissions per GDP</c:v>
                      </c:pt>
                    </c:strCache>
                  </c:strRef>
                </c:tx>
                <c:spPr>
                  <a:ln w="38100" cap="rnd">
                    <a:solidFill>
                      <a:srgbClr val="FFFF00"/>
                    </a:solidFill>
                    <a:round/>
                  </a:ln>
                  <a:effectLst/>
                </c:spPr>
                <c:marker>
                  <c:symbol val="none"/>
                </c:marker>
                <c:cat>
                  <c:strRef>
                    <c:extLst xmlns:c15="http://schemas.microsoft.com/office/drawing/2012/chart">
                      <c:ext xmlns:c15="http://schemas.microsoft.com/office/drawing/2012/chart" uri="{02D57815-91ED-43cb-92C2-25804820EDAC}">
                        <c15:formulaRef>
                          <c15:sqref>'ISO-NE Graphs 1999'!$B$22:$P$22</c15:sqref>
                        </c15:formulaRef>
                      </c:ext>
                    </c:extLst>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extLst xmlns:c15="http://schemas.microsoft.com/office/drawing/2012/chart">
                      <c:ext xmlns:c15="http://schemas.microsoft.com/office/drawing/2012/chart" uri="{02D57815-91ED-43cb-92C2-25804820EDAC}">
                        <c15:formulaRef>
                          <c15:sqref>'ISO-NE Graphs 1999'!$B$35:$P$35</c15:sqref>
                        </c15:formulaRef>
                      </c:ext>
                    </c:extLst>
                    <c:numCache>
                      <c:formatCode>General</c:formatCode>
                      <c:ptCount val="14"/>
                      <c:pt idx="0" formatCode="0%">
                        <c:v>0</c:v>
                      </c:pt>
                      <c:pt idx="3" formatCode="0%">
                        <c:v>2.5322021683460354E-2</c:v>
                      </c:pt>
                      <c:pt idx="4" formatCode="0%">
                        <c:v>4.254303731759166E-2</c:v>
                      </c:pt>
                      <c:pt idx="5" formatCode="0%">
                        <c:v>1.999823925739392E-2</c:v>
                      </c:pt>
                      <c:pt idx="6" formatCode="0%">
                        <c:v>7.8124311752167566E-2</c:v>
                      </c:pt>
                      <c:pt idx="7" formatCode="0%">
                        <c:v>-9.9382871241680854E-2</c:v>
                      </c:pt>
                      <c:pt idx="8" formatCode="0%">
                        <c:v>1.6477164188016293E-2</c:v>
                      </c:pt>
                      <c:pt idx="9" formatCode="0%">
                        <c:v>-3.9821015204531601E-2</c:v>
                      </c:pt>
                      <c:pt idx="10" formatCode="0%">
                        <c:v>-0.12158816986223359</c:v>
                      </c:pt>
                      <c:pt idx="11" formatCode="0%">
                        <c:v>-9.4354804615088508E-2</c:v>
                      </c:pt>
                      <c:pt idx="12" formatCode="0%">
                        <c:v>-0.19555825579749073</c:v>
                      </c:pt>
                      <c:pt idx="13" formatCode="0%">
                        <c:v>-0.28980986072056153</c:v>
                      </c:pt>
                    </c:numCache>
                  </c:numRef>
                </c:val>
                <c:smooth val="0"/>
              </c15:ser>
            </c15:filteredLineSeries>
          </c:ext>
        </c:extLst>
      </c:lineChart>
      <c:catAx>
        <c:axId val="9736640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367936"/>
        <c:crosses val="autoZero"/>
        <c:auto val="1"/>
        <c:lblAlgn val="ctr"/>
        <c:lblOffset val="100"/>
        <c:noMultiLvlLbl val="0"/>
      </c:catAx>
      <c:valAx>
        <c:axId val="9736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366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9745E9D-66CD-4E0B-8040-81F1E1EC051D}" type="datetimeFigureOut">
              <a:rPr lang="en-US" smtClean="0"/>
              <a:pPr/>
              <a:t>8/20/2014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2E8836-8928-46BF-B106-5B30080039DA}" type="slidenum">
              <a:rPr lang="en-US" smtClean="0"/>
              <a:pPr/>
              <a:t>‹#›</a:t>
            </a:fld>
            <a:endParaRPr lang="en-US"/>
          </a:p>
        </p:txBody>
      </p:sp>
    </p:spTree>
    <p:extLst>
      <p:ext uri="{BB962C8B-B14F-4D97-AF65-F5344CB8AC3E}">
        <p14:creationId xmlns:p14="http://schemas.microsoft.com/office/powerpoint/2010/main" val="779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CB6A7A-DAA2-4948-9980-2AFFC1A5B90F}" type="datetimeFigureOut">
              <a:rPr lang="en-US" smtClean="0"/>
              <a:pPr/>
              <a:t>8/20/2014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F8D869-1FC7-4A73-88AA-2A1202385DF8}" type="slidenum">
              <a:rPr lang="en-US" smtClean="0"/>
              <a:pPr/>
              <a:t>‹#›</a:t>
            </a:fld>
            <a:endParaRPr lang="en-US"/>
          </a:p>
        </p:txBody>
      </p:sp>
    </p:spTree>
    <p:extLst>
      <p:ext uri="{BB962C8B-B14F-4D97-AF65-F5344CB8AC3E}">
        <p14:creationId xmlns:p14="http://schemas.microsoft.com/office/powerpoint/2010/main" val="292042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nickmulcoc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pa.gov/waste/nonhaz/municipal/msw99.ht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file:///C:\Users\JWEISS\AppData\Local\Microsoft\Windows\Temporary%20Internet%20Files\Content.Outlook\Z4R12ADK\.%20http:\www.nrdc.org\food\wasted-food.as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opics.nytimes.com/top/news/science/topics/globalwarming/index.html?inline=nyt-classifi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pa.gov/climatechange/impacts-adaptation/ecosystem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8775AAF-E0B1-40C1-BCE8-7D7E848A0770}" type="slidenum">
              <a:rPr lang="en-US">
                <a:solidFill>
                  <a:srgbClr val="000000"/>
                </a:solidFill>
              </a:rPr>
              <a:pPr/>
              <a:t>1</a:t>
            </a:fld>
            <a:endParaRPr 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a:bodyPr>
          <a:lstStyle/>
          <a:p>
            <a:pPr eaLnBrk="1" hangingPunct="1"/>
            <a:endParaRPr lang="en-US" dirty="0"/>
          </a:p>
          <a:p>
            <a:r>
              <a:rPr lang="en-US" dirty="0"/>
              <a:t> </a:t>
            </a:r>
          </a:p>
        </p:txBody>
      </p:sp>
    </p:spTree>
    <p:extLst>
      <p:ext uri="{BB962C8B-B14F-4D97-AF65-F5344CB8AC3E}">
        <p14:creationId xmlns:p14="http://schemas.microsoft.com/office/powerpoint/2010/main" val="365514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Security Risk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85000"/>
                  </a:schemeClr>
                </a:solidFill>
              </a:rPr>
              <a:t>Food and water shortages, pandemic disease, disputes over refugees and resources, more severe natural disasters – </a:t>
            </a:r>
            <a:r>
              <a:rPr lang="en-US" sz="1800" b="1" dirty="0" smtClean="0">
                <a:solidFill>
                  <a:schemeClr val="bg1">
                    <a:lumMod val="85000"/>
                  </a:schemeClr>
                </a:solidFill>
              </a:rPr>
              <a:t>all place additional burdens on economies, societies and institutions around the world</a:t>
            </a:r>
            <a:r>
              <a:rPr lang="en-US" sz="1800" dirty="0" smtClean="0">
                <a:solidFill>
                  <a:schemeClr val="bg1">
                    <a:lumMod val="85000"/>
                  </a:schemeClr>
                </a:solidFill>
              </a:rPr>
              <a:t>.”</a:t>
            </a:r>
          </a:p>
          <a:p>
            <a:endParaRPr lang="en-US" sz="1800" dirty="0" smtClean="0"/>
          </a:p>
          <a:p>
            <a:r>
              <a:rPr lang="en-US" dirty="0" smtClean="0"/>
              <a:t>rights reserved by </a:t>
            </a:r>
            <a:r>
              <a:rPr lang="en-US" dirty="0" smtClean="0">
                <a:hlinkClick r:id="rId3" action="ppaction://hlinkfile"/>
              </a:rPr>
              <a:t>Nick </a:t>
            </a:r>
            <a:r>
              <a:rPr lang="en-US" dirty="0" err="1" smtClean="0">
                <a:hlinkClick r:id="rId3" action="ppaction://hlinkfile"/>
              </a:rPr>
              <a:t>Mulcock</a:t>
            </a:r>
            <a:r>
              <a:rPr lang="en-US" dirty="0" smtClean="0"/>
              <a:t> (night shot of NYC/NJ)</a:t>
            </a:r>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10</a:t>
            </a:fld>
            <a:endParaRPr lang="en-US"/>
          </a:p>
        </p:txBody>
      </p:sp>
    </p:spTree>
    <p:extLst>
      <p:ext uri="{BB962C8B-B14F-4D97-AF65-F5344CB8AC3E}">
        <p14:creationId xmlns:p14="http://schemas.microsoft.com/office/powerpoint/2010/main" val="19325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Security Risk </a:t>
            </a:r>
            <a:r>
              <a:rPr lang="en-US" sz="1800" b="1" baseline="0" dirty="0" smtClean="0"/>
              <a:t>  </a:t>
            </a:r>
          </a:p>
          <a:p>
            <a:endParaRPr lang="en-US" sz="1800" baseline="0" dirty="0" smtClean="0"/>
          </a:p>
          <a:p>
            <a:r>
              <a:rPr lang="en-US" sz="1800" baseline="0" dirty="0" smtClean="0"/>
              <a:t>Message:  </a:t>
            </a:r>
            <a:r>
              <a:rPr lang="en-US" sz="1800" b="1" baseline="0" dirty="0" smtClean="0"/>
              <a:t>Climate Change can lead to extreme situations (such as drought, and agriculture loss) that can increase the risk for conflict in other countries</a:t>
            </a:r>
          </a:p>
          <a:p>
            <a:endParaRPr lang="en-US" sz="1800" baseline="0" dirty="0" smtClean="0"/>
          </a:p>
          <a:p>
            <a:r>
              <a:rPr lang="en-US" sz="1800" dirty="0" smtClean="0"/>
              <a:t>Security Risk and Climate Change:</a:t>
            </a:r>
          </a:p>
          <a:p>
            <a:endParaRPr lang="en-US" sz="1800" dirty="0" smtClean="0"/>
          </a:p>
          <a:p>
            <a:r>
              <a:rPr lang="en-US" sz="1800" dirty="0" smtClean="0"/>
              <a:t>Thomas</a:t>
            </a:r>
            <a:r>
              <a:rPr lang="en-US" sz="1800" baseline="0" dirty="0" smtClean="0"/>
              <a:t> Friedman Op-Ed:  </a:t>
            </a:r>
            <a:endParaRPr lang="en-US" sz="1800" dirty="0" smtClean="0"/>
          </a:p>
          <a:p>
            <a:endParaRPr lang="en-US" sz="1800" dirty="0" smtClean="0"/>
          </a:p>
          <a:p>
            <a:r>
              <a:rPr lang="en-US" sz="1800" dirty="0" smtClean="0"/>
              <a:t>Climate Change doesn’t just impact economic stability, it also impacts  security.</a:t>
            </a:r>
          </a:p>
          <a:p>
            <a:endParaRPr lang="en-US" sz="1800" dirty="0" smtClean="0"/>
          </a:p>
          <a:p>
            <a:r>
              <a:rPr lang="en-US" sz="1800" dirty="0" smtClean="0"/>
              <a:t>Thomas</a:t>
            </a:r>
            <a:r>
              <a:rPr lang="en-US" sz="1800" baseline="0" dirty="0" smtClean="0"/>
              <a:t> Friedman– an op-ed columnist from the New York Times has written a few articles about the impacts of increasing drought in the Middle East.  He references a study that was co-produced </a:t>
            </a:r>
            <a:r>
              <a:rPr lang="en-US" sz="1800" dirty="0" smtClean="0">
                <a:effectLst/>
              </a:rPr>
              <a:t>by the Center for American Progress, the Stimson Center and the Center for Climate and Security</a:t>
            </a:r>
            <a:r>
              <a:rPr lang="en-US" sz="1800" baseline="0" dirty="0" smtClean="0"/>
              <a:t> </a:t>
            </a:r>
            <a:r>
              <a:rPr lang="en-US" sz="1800" dirty="0" smtClean="0">
                <a:effectLst/>
              </a:rPr>
              <a:t>from 2006 to 2011, up to 60 percent of Syria’s land experienced the worst drought ever recorded there — at a time when Syria’s population was exploding and its corrupt and inefficient regime was proving incapable of managing the stress</a:t>
            </a:r>
          </a:p>
          <a:p>
            <a:endParaRPr lang="en-US" sz="1800" dirty="0" smtClean="0">
              <a:effectLst/>
            </a:endParaRPr>
          </a:p>
          <a:p>
            <a:r>
              <a:rPr lang="en-US" sz="1800" dirty="0" smtClean="0">
                <a:effectLst/>
              </a:rPr>
              <a:t>In 2009, they noted, the U.N. and other international agencies reported that more than 800,000 Syrians lost their entire livelihoods as a result of the great drought, which led to “a massive exodus of farmers, herders, and agriculturally dependent rural families from the Syrian countryside to the cities,” fueling unrest.</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11</a:t>
            </a:fld>
            <a:endParaRPr lang="en-US"/>
          </a:p>
        </p:txBody>
      </p:sp>
    </p:spTree>
    <p:extLst>
      <p:ext uri="{BB962C8B-B14F-4D97-AF65-F5344CB8AC3E}">
        <p14:creationId xmlns:p14="http://schemas.microsoft.com/office/powerpoint/2010/main" val="216115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Environmental</a:t>
            </a:r>
            <a:r>
              <a:rPr lang="en-US" sz="1800" b="1" baseline="0" dirty="0" smtClean="0"/>
              <a:t> Risk</a:t>
            </a:r>
          </a:p>
          <a:p>
            <a:endParaRPr lang="en-US" sz="1800" baseline="0" dirty="0" smtClean="0"/>
          </a:p>
          <a:p>
            <a:r>
              <a:rPr lang="en-US" sz="1800" baseline="0" dirty="0" smtClean="0"/>
              <a:t>In New England we are focused on water</a:t>
            </a:r>
          </a:p>
          <a:p>
            <a:endParaRPr lang="en-US" sz="1800" baseline="0" dirty="0" smtClean="0"/>
          </a:p>
          <a:p>
            <a:pPr lvl="0"/>
            <a:r>
              <a:rPr lang="en-US" sz="1800" kern="1200" dirty="0" smtClean="0">
                <a:solidFill>
                  <a:schemeClr val="tx1"/>
                </a:solidFill>
                <a:effectLst/>
                <a:latin typeface="+mn-lt"/>
                <a:ea typeface="+mn-ea"/>
                <a:cs typeface="+mn-cs"/>
              </a:rPr>
              <a:t>more heavy precipitation:  from 1958-2011, there has been a 71 percent increase in the amount of precipitation falling in heavy precipitation in New England (74%</a:t>
            </a:r>
            <a:r>
              <a:rPr lang="en-US" sz="1800" kern="1200" baseline="0" dirty="0" smtClean="0">
                <a:solidFill>
                  <a:schemeClr val="tx1"/>
                </a:solidFill>
                <a:effectLst/>
                <a:latin typeface="+mn-lt"/>
                <a:ea typeface="+mn-ea"/>
                <a:cs typeface="+mn-cs"/>
              </a:rPr>
              <a:t> in north east)</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p>
          <a:p>
            <a:pPr lvl="0"/>
            <a:r>
              <a:rPr lang="en-US" sz="1800" kern="1200" dirty="0" smtClean="0">
                <a:solidFill>
                  <a:schemeClr val="tx1"/>
                </a:solidFill>
                <a:effectLst/>
                <a:latin typeface="+mn-lt"/>
                <a:ea typeface="+mn-ea"/>
                <a:cs typeface="+mn-cs"/>
              </a:rPr>
              <a:t> impacts leave our communities vulnerable</a:t>
            </a:r>
          </a:p>
          <a:p>
            <a:r>
              <a:rPr lang="en-US" sz="1800" kern="1200" dirty="0" smtClean="0">
                <a:solidFill>
                  <a:schemeClr val="tx1"/>
                </a:solidFill>
                <a:effectLst/>
                <a:latin typeface="+mn-lt"/>
                <a:ea typeface="+mn-ea"/>
                <a:cs typeface="+mn-cs"/>
              </a:rPr>
              <a:t> </a:t>
            </a:r>
          </a:p>
          <a:p>
            <a:pPr lvl="0"/>
            <a:r>
              <a:rPr lang="en-US" sz="1800" kern="1200" dirty="0" smtClean="0">
                <a:solidFill>
                  <a:schemeClr val="tx1"/>
                </a:solidFill>
                <a:effectLst/>
                <a:latin typeface="+mn-lt"/>
                <a:ea typeface="+mn-ea"/>
                <a:cs typeface="+mn-cs"/>
              </a:rPr>
              <a:t>Hurricanes and tropical storms are increasing in intensity.  </a:t>
            </a:r>
          </a:p>
          <a:p>
            <a:r>
              <a:rPr lang="en-US" sz="1800" kern="1200" dirty="0" smtClean="0">
                <a:solidFill>
                  <a:schemeClr val="tx1"/>
                </a:solidFill>
                <a:effectLst/>
                <a:latin typeface="+mn-lt"/>
                <a:ea typeface="+mn-ea"/>
                <a:cs typeface="+mn-cs"/>
              </a:rPr>
              <a:t> </a:t>
            </a:r>
          </a:p>
          <a:p>
            <a:pPr lvl="0"/>
            <a:r>
              <a:rPr lang="en-US" sz="1800" kern="1200" dirty="0" err="1" smtClean="0">
                <a:solidFill>
                  <a:schemeClr val="tx1"/>
                </a:solidFill>
                <a:effectLst/>
                <a:latin typeface="+mn-lt"/>
                <a:ea typeface="+mn-ea"/>
                <a:cs typeface="+mn-cs"/>
              </a:rPr>
              <a:t>Superstorm</a:t>
            </a:r>
            <a:r>
              <a:rPr lang="en-US" sz="1800" kern="1200" dirty="0" smtClean="0">
                <a:solidFill>
                  <a:schemeClr val="tx1"/>
                </a:solidFill>
                <a:effectLst/>
                <a:latin typeface="+mn-lt"/>
                <a:ea typeface="+mn-ea"/>
                <a:cs typeface="+mn-cs"/>
              </a:rPr>
              <a:t> Sandy cost the American economy an estimated $65 billion dollars.  </a:t>
            </a:r>
          </a:p>
          <a:p>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12</a:t>
            </a:fld>
            <a:endParaRPr lang="en-US"/>
          </a:p>
        </p:txBody>
      </p:sp>
    </p:spTree>
    <p:extLst>
      <p:ext uri="{BB962C8B-B14F-4D97-AF65-F5344CB8AC3E}">
        <p14:creationId xmlns:p14="http://schemas.microsoft.com/office/powerpoint/2010/main" val="389512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Warwick, RI before 2010 floods</a:t>
            </a:r>
            <a:endParaRPr lang="en-US" dirty="0"/>
          </a:p>
        </p:txBody>
      </p:sp>
      <p:sp>
        <p:nvSpPr>
          <p:cNvPr id="4" name="Slide Number Placeholder 3"/>
          <p:cNvSpPr>
            <a:spLocks noGrp="1"/>
          </p:cNvSpPr>
          <p:nvPr>
            <p:ph type="sldNum" sz="quarter" idx="10"/>
          </p:nvPr>
        </p:nvSpPr>
        <p:spPr/>
        <p:txBody>
          <a:bodyPr/>
          <a:lstStyle/>
          <a:p>
            <a:fld id="{8FD83193-EF58-44CD-8A49-400549217A17}" type="slidenum">
              <a:rPr lang="en-US" smtClean="0"/>
              <a:pPr/>
              <a:t>13</a:t>
            </a:fld>
            <a:endParaRPr lang="en-US"/>
          </a:p>
        </p:txBody>
      </p:sp>
    </p:spTree>
    <p:extLst>
      <p:ext uri="{BB962C8B-B14F-4D97-AF65-F5344CB8AC3E}">
        <p14:creationId xmlns:p14="http://schemas.microsoft.com/office/powerpoint/2010/main" val="198550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Warwick after2010 floods</a:t>
            </a:r>
            <a:endParaRPr lang="en-US" dirty="0"/>
          </a:p>
        </p:txBody>
      </p:sp>
      <p:sp>
        <p:nvSpPr>
          <p:cNvPr id="4" name="Slide Number Placeholder 3"/>
          <p:cNvSpPr>
            <a:spLocks noGrp="1"/>
          </p:cNvSpPr>
          <p:nvPr>
            <p:ph type="sldNum" sz="quarter" idx="10"/>
          </p:nvPr>
        </p:nvSpPr>
        <p:spPr/>
        <p:txBody>
          <a:bodyPr/>
          <a:lstStyle/>
          <a:p>
            <a:fld id="{8FD83193-EF58-44CD-8A49-400549217A17}" type="slidenum">
              <a:rPr lang="en-US" smtClean="0"/>
              <a:pPr/>
              <a:t>14</a:t>
            </a:fld>
            <a:endParaRPr lang="en-US"/>
          </a:p>
        </p:txBody>
      </p:sp>
    </p:spTree>
    <p:extLst>
      <p:ext uri="{BB962C8B-B14F-4D97-AF65-F5344CB8AC3E}">
        <p14:creationId xmlns:p14="http://schemas.microsoft.com/office/powerpoint/2010/main" val="366974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Who is working on Climate Change?</a:t>
            </a:r>
          </a:p>
          <a:p>
            <a:endParaRPr lang="en-US" sz="1800" dirty="0" smtClean="0"/>
          </a:p>
          <a:p>
            <a:r>
              <a:rPr lang="en-US" sz="1800" dirty="0" smtClean="0"/>
              <a:t>Climate Change:  ALL GOVERNMENT</a:t>
            </a:r>
            <a:r>
              <a:rPr lang="en-US" sz="1800" baseline="0" dirty="0" smtClean="0"/>
              <a:t> EFFORT:</a:t>
            </a:r>
          </a:p>
          <a:p>
            <a:endParaRPr lang="en-US" sz="1800" baseline="0" dirty="0" smtClean="0"/>
          </a:p>
          <a:p>
            <a:r>
              <a:rPr lang="en-US" sz="1800" baseline="0" dirty="0" smtClean="0"/>
              <a:t>All levels of government are engaged on Climate Change– and need to be because it impacts all of us.  It’s a complicated problem with a lot of minds working at different levels– the challenge is to make connections and leverage resources to come up with sustainable solutions for local communities. </a:t>
            </a:r>
          </a:p>
          <a:p>
            <a:endParaRPr lang="en-US" sz="1800" baseline="0" dirty="0" smtClean="0"/>
          </a:p>
          <a:p>
            <a:r>
              <a:rPr lang="en-US" sz="1800" b="1" baseline="0" dirty="0" smtClean="0"/>
              <a:t>Federal Government:  </a:t>
            </a:r>
          </a:p>
          <a:p>
            <a:r>
              <a:rPr lang="en-US" sz="1800" baseline="0" dirty="0" smtClean="0"/>
              <a:t>3 Branches of </a:t>
            </a:r>
            <a:r>
              <a:rPr lang="en-US" sz="1800" baseline="0" dirty="0" err="1" smtClean="0"/>
              <a:t>Govt</a:t>
            </a:r>
            <a:endParaRPr lang="en-US" sz="1800" baseline="0" dirty="0" smtClean="0"/>
          </a:p>
          <a:p>
            <a:r>
              <a:rPr lang="en-US" sz="1800" baseline="0" dirty="0" smtClean="0"/>
              <a:t>White House</a:t>
            </a:r>
          </a:p>
          <a:p>
            <a:r>
              <a:rPr lang="en-US" sz="1800" baseline="0" dirty="0" smtClean="0"/>
              <a:t>EPA and other Agencies like EPA</a:t>
            </a:r>
          </a:p>
          <a:p>
            <a:endParaRPr lang="en-US" sz="1800" baseline="0" dirty="0" smtClean="0"/>
          </a:p>
          <a:p>
            <a:r>
              <a:rPr lang="en-US" sz="1800" b="1" baseline="0" dirty="0" smtClean="0"/>
              <a:t>State Government</a:t>
            </a:r>
          </a:p>
          <a:p>
            <a:r>
              <a:rPr lang="en-US" sz="1800" baseline="0" dirty="0" smtClean="0"/>
              <a:t>VT State </a:t>
            </a:r>
          </a:p>
          <a:p>
            <a:r>
              <a:rPr lang="en-US" sz="1800" baseline="0" dirty="0" smtClean="0"/>
              <a:t>VT Department of Environmental Conservation</a:t>
            </a:r>
          </a:p>
          <a:p>
            <a:endParaRPr lang="en-US" sz="1800" dirty="0" smtClean="0"/>
          </a:p>
          <a:p>
            <a:r>
              <a:rPr lang="en-US" sz="1800" b="1" dirty="0" smtClean="0"/>
              <a:t>Local Government</a:t>
            </a:r>
          </a:p>
          <a:p>
            <a:r>
              <a:rPr lang="en-US" sz="1800" dirty="0" smtClean="0"/>
              <a:t>City of Burlington, VT</a:t>
            </a:r>
          </a:p>
          <a:p>
            <a:endParaRPr lang="en-US" dirty="0"/>
          </a:p>
        </p:txBody>
      </p:sp>
      <p:sp>
        <p:nvSpPr>
          <p:cNvPr id="4" name="Slide Number Placeholder 3"/>
          <p:cNvSpPr>
            <a:spLocks noGrp="1"/>
          </p:cNvSpPr>
          <p:nvPr>
            <p:ph type="sldNum" sz="quarter" idx="10"/>
          </p:nvPr>
        </p:nvSpPr>
        <p:spPr/>
        <p:txBody>
          <a:bodyPr/>
          <a:lstStyle/>
          <a:p>
            <a:fld id="{47A8BCBA-8C44-4725-A390-18AF965BEC19}" type="slidenum">
              <a:rPr lang="en-US" smtClean="0"/>
              <a:pPr/>
              <a:t>15</a:t>
            </a:fld>
            <a:endParaRPr lang="en-US"/>
          </a:p>
        </p:txBody>
      </p:sp>
    </p:spTree>
    <p:extLst>
      <p:ext uri="{BB962C8B-B14F-4D97-AF65-F5344CB8AC3E}">
        <p14:creationId xmlns:p14="http://schemas.microsoft.com/office/powerpoint/2010/main" val="428995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EXECUTIVE BRANCH and EPA  </a:t>
            </a:r>
            <a:endParaRPr lang="en-US" sz="1800" dirty="0"/>
          </a:p>
          <a:p>
            <a:r>
              <a:rPr lang="en-US" sz="1800" dirty="0"/>
              <a:t> </a:t>
            </a:r>
          </a:p>
          <a:p>
            <a:pPr lvl="0"/>
            <a:r>
              <a:rPr lang="en-US" sz="1800" dirty="0"/>
              <a:t>We all know, the Northeast region from DC to Maine is increasingly vulnerable to heat waves, coastal and river flooding, and all the challenges that come with more extreme weather.   </a:t>
            </a:r>
          </a:p>
          <a:p>
            <a:r>
              <a:rPr lang="en-US" sz="1800" dirty="0"/>
              <a:t> </a:t>
            </a:r>
          </a:p>
          <a:p>
            <a:pPr lvl="0"/>
            <a:r>
              <a:rPr lang="en-US" sz="1800" b="1" dirty="0"/>
              <a:t>The costs of inaction are mounting and we are already paying a price-</a:t>
            </a:r>
            <a:r>
              <a:rPr lang="en-US" sz="1800" dirty="0"/>
              <a:t> Extreme conditions stress resources and hurt the economy </a:t>
            </a:r>
            <a:endParaRPr lang="en-US" sz="1800" dirty="0" smtClean="0"/>
          </a:p>
          <a:p>
            <a:pPr lvl="0"/>
            <a:endParaRPr lang="en-US" sz="1800" dirty="0" smtClean="0"/>
          </a:p>
          <a:p>
            <a:pPr lvl="0"/>
            <a:r>
              <a:rPr lang="en-US" sz="1800" dirty="0" smtClean="0"/>
              <a:t>Last </a:t>
            </a:r>
            <a:r>
              <a:rPr lang="en-US" sz="1800" dirty="0"/>
              <a:t>year </a:t>
            </a:r>
            <a:r>
              <a:rPr lang="en-US" sz="1800" dirty="0" smtClean="0"/>
              <a:t>there </a:t>
            </a:r>
            <a:r>
              <a:rPr lang="en-US" sz="1800" dirty="0"/>
              <a:t>were </a:t>
            </a:r>
            <a:r>
              <a:rPr lang="en-US" sz="1800" b="1" dirty="0"/>
              <a:t>11 different weather and climate disaster events </a:t>
            </a:r>
            <a:r>
              <a:rPr lang="en-US" sz="1800" dirty="0"/>
              <a:t>that resulted in a total of </a:t>
            </a:r>
            <a:r>
              <a:rPr lang="en-US" sz="1800" b="1" dirty="0"/>
              <a:t>more than $110 billion dollars</a:t>
            </a:r>
            <a:r>
              <a:rPr lang="en-US" sz="1800" dirty="0"/>
              <a:t> in estimated </a:t>
            </a:r>
            <a:r>
              <a:rPr lang="en-US" sz="1800" dirty="0" smtClean="0"/>
              <a:t>damages</a:t>
            </a:r>
            <a:endParaRPr lang="en-US" sz="1800" dirty="0"/>
          </a:p>
          <a:p>
            <a:r>
              <a:rPr lang="en-US" sz="1800" dirty="0"/>
              <a:t> </a:t>
            </a:r>
          </a:p>
          <a:p>
            <a:pPr lvl="0"/>
            <a:r>
              <a:rPr lang="en-US" sz="1800" dirty="0" smtClean="0"/>
              <a:t>Weather events have a </a:t>
            </a:r>
            <a:r>
              <a:rPr lang="en-US" sz="1800" dirty="0"/>
              <a:t>negative effect on GDP and economic growth, </a:t>
            </a:r>
            <a:r>
              <a:rPr lang="en-US" sz="1800" dirty="0" smtClean="0"/>
              <a:t>look at last winter</a:t>
            </a:r>
          </a:p>
          <a:p>
            <a:pPr lvl="0"/>
            <a:r>
              <a:rPr lang="en-US" sz="1800" dirty="0" smtClean="0"/>
              <a:t>	</a:t>
            </a:r>
            <a:r>
              <a:rPr lang="en-US" sz="1800" dirty="0"/>
              <a:t> </a:t>
            </a:r>
          </a:p>
          <a:p>
            <a:pPr lvl="0"/>
            <a:r>
              <a:rPr lang="en-US" sz="1800" dirty="0" smtClean="0"/>
              <a:t>we </a:t>
            </a:r>
            <a:r>
              <a:rPr lang="en-US" sz="1800" dirty="0"/>
              <a:t>have to plan ahead. </a:t>
            </a:r>
          </a:p>
          <a:p>
            <a:r>
              <a:rPr lang="en-US" sz="1800" dirty="0"/>
              <a:t> </a:t>
            </a:r>
          </a:p>
          <a:p>
            <a:pPr lvl="0"/>
            <a:r>
              <a:rPr lang="en-US" sz="1800" dirty="0"/>
              <a:t>At the federal level that means committing to both mitigation and adaptation efforts.  </a:t>
            </a:r>
          </a:p>
          <a:p>
            <a:r>
              <a:rPr lang="en-US" sz="1800" dirty="0"/>
              <a:t> </a:t>
            </a:r>
          </a:p>
          <a:p>
            <a:pPr lvl="0"/>
            <a:r>
              <a:rPr lang="en-US" sz="1800" dirty="0"/>
              <a:t>President Obama and Administrator McCarthy are dedicating to action on Climate Change.  The President outlined his plans for both mitigation and adaptation in the </a:t>
            </a:r>
            <a:r>
              <a:rPr lang="en-US" sz="1800" b="1" dirty="0"/>
              <a:t>Climate Action Plan</a:t>
            </a:r>
            <a:r>
              <a:rPr lang="en-US" sz="1800" dirty="0"/>
              <a:t>—something we are taking major steps on.</a:t>
            </a:r>
          </a:p>
          <a:p>
            <a:endParaRPr lang="en-US" sz="1800" dirty="0" smtClean="0"/>
          </a:p>
          <a:p>
            <a:r>
              <a:rPr lang="en-US" sz="1800" b="1" dirty="0" smtClean="0"/>
              <a:t>The Climate Action Plan looks</a:t>
            </a:r>
            <a:r>
              <a:rPr lang="en-US" sz="1800" b="1" baseline="0" dirty="0" smtClean="0"/>
              <a:t> at multiple angles of Climate Change that I’m going to talk to you about today.</a:t>
            </a:r>
          </a:p>
          <a:p>
            <a:endParaRPr lang="en-US" sz="1800" b="1" baseline="0" dirty="0" smtClean="0"/>
          </a:p>
          <a:p>
            <a:r>
              <a:rPr lang="en-US" sz="1800" b="1" baseline="0" dirty="0" smtClean="0"/>
              <a:t>Reducing our carbon footprint on both large and small scales is a big part of the Climate Action Plan</a:t>
            </a:r>
            <a:endParaRPr lang="en-US" sz="1800" b="1" dirty="0"/>
          </a:p>
        </p:txBody>
      </p:sp>
      <p:sp>
        <p:nvSpPr>
          <p:cNvPr id="4" name="Slide Number Placeholder 3"/>
          <p:cNvSpPr>
            <a:spLocks noGrp="1"/>
          </p:cNvSpPr>
          <p:nvPr>
            <p:ph type="sldNum" sz="quarter" idx="10"/>
          </p:nvPr>
        </p:nvSpPr>
        <p:spPr/>
        <p:txBody>
          <a:bodyPr/>
          <a:lstStyle/>
          <a:p>
            <a:fld id="{590367AA-D4AB-47FA-B4A9-E4B115105F70}" type="slidenum">
              <a:rPr lang="en-US" smtClean="0"/>
              <a:pPr/>
              <a:t>16</a:t>
            </a:fld>
            <a:endParaRPr lang="en-US"/>
          </a:p>
        </p:txBody>
      </p:sp>
    </p:spTree>
    <p:extLst>
      <p:ext uri="{BB962C8B-B14F-4D97-AF65-F5344CB8AC3E}">
        <p14:creationId xmlns:p14="http://schemas.microsoft.com/office/powerpoint/2010/main" val="17868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Reducing Carbon Pollution and Accelerating</a:t>
            </a:r>
            <a:r>
              <a:rPr lang="en-US" baseline="0" dirty="0" smtClean="0"/>
              <a:t> Clean Energy</a:t>
            </a:r>
          </a:p>
          <a:p>
            <a:endParaRPr lang="en-US" baseline="0" dirty="0" smtClean="0"/>
          </a:p>
          <a:p>
            <a:r>
              <a:rPr lang="en-US" baseline="0" dirty="0" smtClean="0"/>
              <a:t>Reducing our carbon footprint while improving energy efficiency and tightening systems</a:t>
            </a:r>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17</a:t>
            </a:fld>
            <a:endParaRPr lang="en-US"/>
          </a:p>
        </p:txBody>
      </p:sp>
    </p:spTree>
    <p:extLst>
      <p:ext uri="{BB962C8B-B14F-4D97-AF65-F5344CB8AC3E}">
        <p14:creationId xmlns:p14="http://schemas.microsoft.com/office/powerpoint/2010/main" val="193225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b="1" dirty="0"/>
              <a:t>(Clean Power Plan</a:t>
            </a:r>
            <a:r>
              <a:rPr lang="en-US" sz="1800" b="1" dirty="0" smtClean="0"/>
              <a:t>):  targeting the largest source of GHG first</a:t>
            </a:r>
            <a:endParaRPr lang="en-US" sz="1800" dirty="0"/>
          </a:p>
          <a:p>
            <a:pPr lvl="0"/>
            <a:r>
              <a:rPr lang="en-US" sz="1800" dirty="0"/>
              <a:t>On June 2, EPA proposed the first national guidelines to cut carbon pollution from existing power plants. </a:t>
            </a:r>
          </a:p>
          <a:p>
            <a:r>
              <a:rPr lang="en-US" sz="1800" b="1" dirty="0"/>
              <a:t> </a:t>
            </a:r>
            <a:endParaRPr lang="en-US" sz="1800" dirty="0"/>
          </a:p>
          <a:p>
            <a:pPr lvl="0"/>
            <a:r>
              <a:rPr lang="en-US" sz="1800" dirty="0"/>
              <a:t>Power plants are the largest concentrated source of carbon dioxide emissions in the United States.</a:t>
            </a:r>
          </a:p>
          <a:p>
            <a:r>
              <a:rPr lang="en-US" sz="1800" b="1" dirty="0"/>
              <a:t> </a:t>
            </a:r>
            <a:endParaRPr lang="en-US" sz="1800" dirty="0"/>
          </a:p>
          <a:p>
            <a:pPr lvl="0"/>
            <a:r>
              <a:rPr lang="en-US" sz="1800" dirty="0"/>
              <a:t>Nationwide, by 2030, this rule would achieve CO2 emission reductions from the power sector of approximately 30 percent from 2005 levels, while starting to make significant reductions in 2020.  </a:t>
            </a:r>
          </a:p>
          <a:p>
            <a:r>
              <a:rPr lang="en-US" sz="1800" dirty="0"/>
              <a:t> </a:t>
            </a:r>
          </a:p>
          <a:p>
            <a:pPr lvl="0"/>
            <a:r>
              <a:rPr lang="en-US" sz="1800" dirty="0"/>
              <a:t>In the proposed rule, EPA establishes goals for states for CO2 emissions reductions, and it is up to the states to come up with plans for meeting those goals.</a:t>
            </a:r>
          </a:p>
        </p:txBody>
      </p:sp>
      <p:sp>
        <p:nvSpPr>
          <p:cNvPr id="4" name="Slide Number Placeholder 3"/>
          <p:cNvSpPr>
            <a:spLocks noGrp="1"/>
          </p:cNvSpPr>
          <p:nvPr>
            <p:ph type="sldNum" sz="quarter" idx="10"/>
          </p:nvPr>
        </p:nvSpPr>
        <p:spPr/>
        <p:txBody>
          <a:bodyPr/>
          <a:lstStyle/>
          <a:p>
            <a:fld id="{525422F8-2400-4EFF-B652-3E0594845A57}" type="slidenum">
              <a:rPr lang="en-US" smtClean="0"/>
              <a:pPr/>
              <a:t>18</a:t>
            </a:fld>
            <a:endParaRPr lang="en-US" dirty="0"/>
          </a:p>
        </p:txBody>
      </p:sp>
    </p:spTree>
    <p:extLst>
      <p:ext uri="{BB962C8B-B14F-4D97-AF65-F5344CB8AC3E}">
        <p14:creationId xmlns:p14="http://schemas.microsoft.com/office/powerpoint/2010/main" val="11337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Clean Power Plan focuses on four building blocks as strategies for states to achieve reductions goals</a:t>
            </a:r>
          </a:p>
          <a:p>
            <a:pPr marL="228600" indent="-228600">
              <a:buFont typeface="+mj-lt"/>
              <a:buAutoNum type="arabicPeriod"/>
            </a:pPr>
            <a:r>
              <a:rPr lang="en-US" dirty="0" smtClean="0"/>
              <a:t>Make fossil fuel power</a:t>
            </a:r>
            <a:r>
              <a:rPr lang="en-US" baseline="0" dirty="0" smtClean="0"/>
              <a:t> more efficient</a:t>
            </a:r>
          </a:p>
          <a:p>
            <a:pPr marL="228600" indent="-228600">
              <a:buFont typeface="+mj-lt"/>
              <a:buAutoNum type="arabicPeriod"/>
            </a:pPr>
            <a:r>
              <a:rPr lang="en-US" baseline="0" dirty="0" smtClean="0"/>
              <a:t>Use lower emitting power sources</a:t>
            </a:r>
          </a:p>
          <a:p>
            <a:pPr marL="228600" indent="-228600">
              <a:buFont typeface="+mj-lt"/>
              <a:buAutoNum type="arabicPeriod"/>
            </a:pPr>
            <a:r>
              <a:rPr lang="en-US" baseline="0" dirty="0" smtClean="0"/>
              <a:t>Build more zero/low emitting energy sources</a:t>
            </a:r>
          </a:p>
          <a:p>
            <a:pPr marL="228600" indent="-228600">
              <a:buFont typeface="+mj-lt"/>
              <a:buAutoNum type="arabicPeriod"/>
            </a:pPr>
            <a:r>
              <a:rPr lang="en-US" baseline="0" dirty="0" smtClean="0"/>
              <a:t>Be more efficient with electricity</a:t>
            </a:r>
          </a:p>
          <a:p>
            <a:pPr marL="228600" indent="-228600">
              <a:buFont typeface="+mj-lt"/>
              <a:buAutoNum type="arabicPeriod"/>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C4F8D869-1FC7-4A73-88AA-2A1202385DF8}" type="slidenum">
              <a:rPr lang="en-US" smtClean="0"/>
              <a:pPr/>
              <a:t>19</a:t>
            </a:fld>
            <a:endParaRPr lang="en-US"/>
          </a:p>
        </p:txBody>
      </p:sp>
    </p:spTree>
    <p:extLst>
      <p:ext uri="{BB962C8B-B14F-4D97-AF65-F5344CB8AC3E}">
        <p14:creationId xmlns:p14="http://schemas.microsoft.com/office/powerpoint/2010/main" val="19663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Success of Environmental Policy through the years:  Specifically New England Success (ACADIA Nat’l Park)</a:t>
            </a:r>
          </a:p>
          <a:p>
            <a:endParaRPr lang="en-US" sz="1800" dirty="0" smtClean="0"/>
          </a:p>
          <a:p>
            <a:r>
              <a:rPr lang="en-US" sz="1800" kern="1200" dirty="0" smtClean="0">
                <a:solidFill>
                  <a:schemeClr val="tx1"/>
                </a:solidFill>
                <a:effectLst/>
                <a:latin typeface="+mn-lt"/>
                <a:ea typeface="+mn-ea"/>
                <a:cs typeface="+mn-cs"/>
              </a:rPr>
              <a:t>For 40 years, EPA has carried out a mission to protect the air we breathe, to safeguard the water that flows through our communities and into our homes, to ban unsafe chemicals and pesticides, and to care for the land where we build neighborhoods, schools and businesses.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Boston Globe Columnist, Tom Kane talked about environmentalism in the United</a:t>
            </a:r>
            <a:r>
              <a:rPr lang="en-US" sz="1800" kern="1200" baseline="0" dirty="0" smtClean="0">
                <a:solidFill>
                  <a:schemeClr val="tx1"/>
                </a:solidFill>
                <a:effectLst/>
                <a:latin typeface="+mn-lt"/>
                <a:ea typeface="+mn-ea"/>
                <a:cs typeface="+mn-cs"/>
              </a:rPr>
              <a:t> States in one of his columns.</a:t>
            </a:r>
          </a:p>
          <a:p>
            <a:r>
              <a:rPr lang="en-US" sz="1800" kern="1200" baseline="0" dirty="0" smtClean="0">
                <a:solidFill>
                  <a:schemeClr val="tx1"/>
                </a:solidFill>
                <a:effectLst/>
                <a:latin typeface="+mn-lt"/>
                <a:ea typeface="+mn-ea"/>
                <a:cs typeface="+mn-cs"/>
              </a:rPr>
              <a:t>He referenced two environmental movements thus far:  </a:t>
            </a:r>
          </a:p>
          <a:p>
            <a:endParaRPr lang="en-US" sz="18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800" kern="1200" baseline="0" dirty="0" smtClean="0">
                <a:solidFill>
                  <a:schemeClr val="tx1"/>
                </a:solidFill>
                <a:effectLst/>
                <a:latin typeface="+mn-lt"/>
                <a:ea typeface="+mn-ea"/>
                <a:cs typeface="+mn-cs"/>
              </a:rPr>
              <a:t>The era of environmental conservation under Teddy Roosevelt </a:t>
            </a:r>
            <a:r>
              <a:rPr lang="en-US" sz="1800" b="1" kern="1200" baseline="0" dirty="0" smtClean="0">
                <a:solidFill>
                  <a:schemeClr val="tx1"/>
                </a:solidFill>
                <a:effectLst/>
                <a:latin typeface="+mn-lt"/>
                <a:ea typeface="+mn-ea"/>
                <a:cs typeface="+mn-cs"/>
              </a:rPr>
              <a:t>NEXT SLIDE</a:t>
            </a: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2</a:t>
            </a:fld>
            <a:endParaRPr lang="en-US"/>
          </a:p>
        </p:txBody>
      </p:sp>
    </p:spTree>
    <p:extLst>
      <p:ext uri="{BB962C8B-B14F-4D97-AF65-F5344CB8AC3E}">
        <p14:creationId xmlns:p14="http://schemas.microsoft.com/office/powerpoint/2010/main" val="201803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Strategy EPA used to calculate the state goal:  figure</a:t>
            </a:r>
            <a:r>
              <a:rPr lang="en-US" sz="1800" baseline="0" dirty="0" smtClean="0"/>
              <a:t> out where states are on the spectrum and how we get to a</a:t>
            </a:r>
            <a:r>
              <a:rPr lang="en-US" sz="1800" b="1" baseline="0" dirty="0" smtClean="0"/>
              <a:t> national goal of 30% reductions </a:t>
            </a:r>
            <a:endParaRPr lang="en-US" sz="1800" b="1" dirty="0" smtClean="0"/>
          </a:p>
          <a:p>
            <a:endParaRPr lang="en-US" dirty="0" smtClean="0"/>
          </a:p>
          <a:p>
            <a:r>
              <a:rPr lang="en-US" dirty="0" smtClean="0"/>
              <a:t>EPA’s proposed guidelines work by setting state goals that reduce a state’s carbon intensity rate, or ‘pollution to power ratio’ over time.  </a:t>
            </a:r>
          </a:p>
          <a:p>
            <a:endParaRPr lang="en-US" dirty="0" smtClean="0"/>
          </a:p>
          <a:p>
            <a:r>
              <a:rPr lang="en-US" b="1" dirty="0" smtClean="0"/>
              <a:t>To set these state specific goals, EPA looked at all the great work that states,</a:t>
            </a:r>
            <a:r>
              <a:rPr lang="en-US" b="1" baseline="0" dirty="0" smtClean="0"/>
              <a:t> cities and utilities are already doing to lower carbon pollution from the power sector.  We also gathered publically available data for each state, from 2012, which is the most current info available.</a:t>
            </a:r>
          </a:p>
          <a:p>
            <a:endParaRPr lang="en-US" b="1" baseline="0" dirty="0" smtClean="0"/>
          </a:p>
          <a:p>
            <a:r>
              <a:rPr lang="en-US" b="1" baseline="0" dirty="0" smtClean="0"/>
              <a:t>This was the starting point, then EPA looked ahead to see what could reasonably be accomplished by 2030.  We took the energy and emissions data for each state and plugged it into the formula to be fair to all states.  </a:t>
            </a:r>
          </a:p>
          <a:p>
            <a:endParaRPr lang="en-US" b="1" baseline="0" dirty="0" smtClean="0"/>
          </a:p>
          <a:p>
            <a:r>
              <a:rPr lang="en-US" b="1" baseline="0" dirty="0" smtClean="0"/>
              <a:t>Bottom line:  </a:t>
            </a:r>
            <a:r>
              <a:rPr lang="en-US" b="0" baseline="0" dirty="0" smtClean="0"/>
              <a:t>states have a huge amount of</a:t>
            </a:r>
            <a:r>
              <a:rPr lang="en-US" b="1" baseline="0" dirty="0" smtClean="0"/>
              <a:t> flexibility.  </a:t>
            </a:r>
          </a:p>
          <a:p>
            <a:endParaRPr lang="en-US" baseline="0" dirty="0" smtClean="0"/>
          </a:p>
          <a:p>
            <a:r>
              <a:rPr lang="en-US" baseline="0" dirty="0" smtClean="0"/>
              <a:t>It’s really up to the states to make the program work in a way that suits them best.  Which is exactly how the Clean Air Act envisioned this program should work.  </a:t>
            </a:r>
          </a:p>
        </p:txBody>
      </p:sp>
      <p:sp>
        <p:nvSpPr>
          <p:cNvPr id="4" name="Slide Number Placeholder 3"/>
          <p:cNvSpPr>
            <a:spLocks noGrp="1"/>
          </p:cNvSpPr>
          <p:nvPr>
            <p:ph type="sldNum" sz="quarter" idx="10"/>
          </p:nvPr>
        </p:nvSpPr>
        <p:spPr/>
        <p:txBody>
          <a:bodyPr/>
          <a:lstStyle/>
          <a:p>
            <a:fld id="{C4F8D869-1FC7-4A73-88AA-2A1202385DF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2219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800" b="1" dirty="0" smtClean="0"/>
              <a:t>New England States Already</a:t>
            </a:r>
            <a:r>
              <a:rPr lang="en-US" sz="1800" b="1" baseline="0" dirty="0" smtClean="0"/>
              <a:t> Invested in CO2 Emissions</a:t>
            </a:r>
            <a:endParaRPr lang="en-US" sz="1800" dirty="0" smtClean="0"/>
          </a:p>
          <a:p>
            <a:pPr lvl="0"/>
            <a:r>
              <a:rPr lang="en-US" sz="1800" dirty="0" smtClean="0"/>
              <a:t>It’s </a:t>
            </a:r>
            <a:r>
              <a:rPr lang="en-US" sz="1800" dirty="0"/>
              <a:t>important to mention here that many states and local governments are already invested in programs to meet CO2 emissions reductions.  </a:t>
            </a:r>
          </a:p>
          <a:p>
            <a:r>
              <a:rPr lang="en-US" sz="1800" dirty="0"/>
              <a:t> </a:t>
            </a:r>
          </a:p>
          <a:p>
            <a:pPr lvl="0"/>
            <a:r>
              <a:rPr lang="en-US" sz="1800" dirty="0"/>
              <a:t>Look at New England—our states and local governments have signed onto a </a:t>
            </a:r>
            <a:r>
              <a:rPr lang="en-US" sz="1800" u="sng" dirty="0"/>
              <a:t>significant</a:t>
            </a:r>
            <a:r>
              <a:rPr lang="en-US" sz="1800" dirty="0"/>
              <a:t> number of programs to work on </a:t>
            </a:r>
            <a:r>
              <a:rPr lang="en-US" sz="1800" dirty="0" smtClean="0"/>
              <a:t>the </a:t>
            </a:r>
            <a:r>
              <a:rPr lang="en-US" sz="1800" dirty="0"/>
              <a:t>four building blocks</a:t>
            </a:r>
          </a:p>
          <a:p>
            <a:r>
              <a:rPr lang="en-US" sz="1800" dirty="0"/>
              <a:t> </a:t>
            </a:r>
          </a:p>
          <a:p>
            <a:pPr lvl="0"/>
            <a:r>
              <a:rPr lang="en-US" sz="1800" dirty="0"/>
              <a:t>Programs like RGGI and Renewable Portfolio Standards.  These sorts of programs are all part of an all of the above energy strategy to look at overall emissions across states and across regions.  </a:t>
            </a:r>
          </a:p>
          <a:p>
            <a:endParaRPr lang="en-US" sz="1800" dirty="0"/>
          </a:p>
          <a:p>
            <a:pPr defTabSz="931774">
              <a:defRPr/>
            </a:pPr>
            <a:r>
              <a:rPr lang="en-US" sz="1800" dirty="0"/>
              <a:t>As you can see, New England and a lot of the country will be building on the programs and progress we have already seen here. </a:t>
            </a:r>
            <a:r>
              <a:rPr lang="en-US" sz="1800" dirty="0" smtClean="0"/>
              <a:t>  In</a:t>
            </a:r>
            <a:r>
              <a:rPr lang="en-US" sz="1800" baseline="0" dirty="0" smtClean="0"/>
              <a:t> fact, there is potential to export our capability to implement strong programs and new technologies in other parts of the country.</a:t>
            </a:r>
          </a:p>
          <a:p>
            <a:pPr defTabSz="931774">
              <a:defRPr/>
            </a:pPr>
            <a:endParaRPr lang="en-US" sz="1800" baseline="0" dirty="0" smtClean="0"/>
          </a:p>
          <a:p>
            <a:pPr defTabSz="931774">
              <a:defRPr/>
            </a:pPr>
            <a:r>
              <a:rPr lang="en-US" sz="1800" b="1" baseline="0" dirty="0" smtClean="0"/>
              <a:t>NEXT SLIDE:  WHAT DO THE DOTS ON THE MAP MEAN…</a:t>
            </a:r>
            <a:endParaRPr lang="en-US" sz="1800" b="1"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21</a:t>
            </a:fld>
            <a:endParaRPr lang="en-US" dirty="0"/>
          </a:p>
        </p:txBody>
      </p:sp>
    </p:spTree>
    <p:extLst>
      <p:ext uri="{BB962C8B-B14F-4D97-AF65-F5344CB8AC3E}">
        <p14:creationId xmlns:p14="http://schemas.microsoft.com/office/powerpoint/2010/main" val="181423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dirty="0" smtClean="0"/>
              <a:t>What’s happening in New England:  Emissions Down, GDP Up</a:t>
            </a:r>
          </a:p>
          <a:p>
            <a:pPr defTabSz="931774">
              <a:defRPr/>
            </a:pPr>
            <a:endParaRPr lang="en-US" sz="1800" dirty="0" smtClean="0"/>
          </a:p>
          <a:p>
            <a:pPr defTabSz="931774">
              <a:defRPr/>
            </a:pPr>
            <a:r>
              <a:rPr lang="en-US" sz="1800" dirty="0" smtClean="0"/>
              <a:t>For </a:t>
            </a:r>
            <a:r>
              <a:rPr lang="en-US" sz="1800" dirty="0"/>
              <a:t>us, reducing CO2 emissions has been a success.  In New England, we have seen the economy grow as CO2 emissions decreased.  That is a sweet spot that we are looking to replicate across the country.  We don’t have to choose between environmental health and the economy</a:t>
            </a:r>
            <a:r>
              <a:rPr lang="en-US" sz="1800" dirty="0" smtClean="0"/>
              <a:t>.</a:t>
            </a:r>
          </a:p>
          <a:p>
            <a:pPr defTabSz="931774">
              <a:defRPr/>
            </a:pPr>
            <a:endParaRPr lang="en-US" sz="1800" dirty="0" smtClean="0"/>
          </a:p>
          <a:p>
            <a:pPr defTabSz="931774">
              <a:defRPr/>
            </a:pPr>
            <a:r>
              <a:rPr lang="en-US" sz="1800" baseline="0" dirty="0" smtClean="0"/>
              <a:t>Another huge piece of this is competitiveness</a:t>
            </a:r>
          </a:p>
          <a:p>
            <a:pPr defTabSz="931774">
              <a:defRPr/>
            </a:pPr>
            <a:endParaRPr lang="en-US" sz="1800" baseline="0" dirty="0" smtClean="0"/>
          </a:p>
          <a:p>
            <a:pPr marL="285750" indent="-285750" defTabSz="931774">
              <a:buFont typeface="Arial" panose="020B0604020202020204" pitchFamily="34" charset="0"/>
              <a:buChar char="•"/>
              <a:defRPr/>
            </a:pPr>
            <a:r>
              <a:rPr lang="en-US" sz="1800" baseline="0" dirty="0" smtClean="0"/>
              <a:t>New England has been working on refining programs and improving energy efficiency for over a decade</a:t>
            </a:r>
          </a:p>
          <a:p>
            <a:pPr marL="0" indent="0" defTabSz="931774">
              <a:buFont typeface="Arial" panose="020B0604020202020204" pitchFamily="34" charset="0"/>
              <a:buNone/>
              <a:defRPr/>
            </a:pPr>
            <a:endParaRPr lang="en-US" sz="1800" baseline="0" dirty="0" smtClean="0"/>
          </a:p>
          <a:p>
            <a:pPr marL="285750" indent="-285750" defTabSz="931774">
              <a:buFont typeface="Arial" panose="020B0604020202020204" pitchFamily="34" charset="0"/>
              <a:buChar char="•"/>
              <a:defRPr/>
            </a:pPr>
            <a:r>
              <a:rPr lang="en-US" sz="1800" baseline="0" dirty="0" smtClean="0"/>
              <a:t>Our focus means opportunity now to export expertise</a:t>
            </a:r>
          </a:p>
          <a:p>
            <a:pPr marL="0" indent="0" defTabSz="931774">
              <a:buFont typeface="Arial" panose="020B0604020202020204" pitchFamily="34" charset="0"/>
              <a:buNone/>
              <a:defRPr/>
            </a:pPr>
            <a:endParaRPr lang="en-US" sz="1800" baseline="0" dirty="0" smtClean="0"/>
          </a:p>
          <a:p>
            <a:pPr marL="285750" indent="-285750" defTabSz="931774">
              <a:buFont typeface="Arial" panose="020B0604020202020204" pitchFamily="34" charset="0"/>
              <a:buChar char="•"/>
              <a:defRPr/>
            </a:pPr>
            <a:r>
              <a:rPr lang="en-US" sz="1800" baseline="0" dirty="0" smtClean="0"/>
              <a:t>Investment in innovation/clean tech:  example </a:t>
            </a:r>
            <a:r>
              <a:rPr lang="en-US" sz="1800" baseline="0" dirty="0" err="1" smtClean="0"/>
              <a:t>greentown</a:t>
            </a:r>
            <a:r>
              <a:rPr lang="en-US" sz="1800" baseline="0" dirty="0" smtClean="0"/>
              <a:t> labs</a:t>
            </a:r>
          </a:p>
          <a:p>
            <a:pPr marL="285750" indent="-285750" defTabSz="931774">
              <a:buFont typeface="Arial" panose="020B0604020202020204" pitchFamily="34" charset="0"/>
              <a:buChar char="•"/>
              <a:defRPr/>
            </a:pPr>
            <a:endParaRPr lang="en-US" sz="1800" baseline="0" dirty="0" smtClean="0"/>
          </a:p>
          <a:p>
            <a:pPr marL="285750" indent="-285750" defTabSz="931774">
              <a:buFont typeface="Arial" panose="020B0604020202020204" pitchFamily="34" charset="0"/>
              <a:buChar char="•"/>
              <a:defRPr/>
            </a:pPr>
            <a:endParaRPr lang="en-US" sz="1800" baseline="0" dirty="0" smtClean="0"/>
          </a:p>
          <a:p>
            <a:pPr defTabSz="931774">
              <a:defRPr/>
            </a:pPr>
            <a:endParaRPr lang="en-US" sz="1800" baseline="0" dirty="0" smtClean="0"/>
          </a:p>
          <a:p>
            <a:pPr defTabSz="931774">
              <a:defRPr/>
            </a:pPr>
            <a:endParaRPr lang="en-US" sz="1800" dirty="0"/>
          </a:p>
          <a:p>
            <a:endParaRPr lang="en-US" sz="1800" dirty="0"/>
          </a:p>
        </p:txBody>
      </p:sp>
      <p:sp>
        <p:nvSpPr>
          <p:cNvPr id="4" name="Slide Number Placeholder 3"/>
          <p:cNvSpPr>
            <a:spLocks noGrp="1"/>
          </p:cNvSpPr>
          <p:nvPr>
            <p:ph type="sldNum" sz="quarter" idx="10"/>
          </p:nvPr>
        </p:nvSpPr>
        <p:spPr/>
        <p:txBody>
          <a:bodyPr/>
          <a:lstStyle/>
          <a:p>
            <a:fld id="{590367AA-D4AB-47FA-B4A9-E4B115105F70}" type="slidenum">
              <a:rPr lang="en-US" smtClean="0"/>
              <a:pPr/>
              <a:t>22</a:t>
            </a:fld>
            <a:endParaRPr lang="en-US"/>
          </a:p>
        </p:txBody>
      </p:sp>
    </p:spTree>
    <p:extLst>
      <p:ext uri="{BB962C8B-B14F-4D97-AF65-F5344CB8AC3E}">
        <p14:creationId xmlns:p14="http://schemas.microsoft.com/office/powerpoint/2010/main" val="292306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sz="1800" b="1" dirty="0" smtClean="0"/>
              <a:t>All</a:t>
            </a:r>
            <a:r>
              <a:rPr lang="en-US" sz="1800" b="1" baseline="0" dirty="0" smtClean="0"/>
              <a:t> of the Above Energy Strategy:  Transportation:  second largest GHG source</a:t>
            </a:r>
            <a:endParaRPr lang="en-US" sz="1800" b="1" dirty="0" smtClean="0"/>
          </a:p>
          <a:p>
            <a:pPr lvl="0"/>
            <a:endParaRPr lang="en-US" sz="1800" dirty="0" smtClean="0"/>
          </a:p>
          <a:p>
            <a:pPr lvl="0"/>
            <a:r>
              <a:rPr lang="en-US" sz="1800" dirty="0" smtClean="0"/>
              <a:t>Now</a:t>
            </a:r>
            <a:r>
              <a:rPr lang="en-US" sz="1800" dirty="0"/>
              <a:t>, the Clean Power Plan is a big step forward to seeing real reductions in the power sector nationwide.  But if we go back to the slide showing the other major polluters of Greenhouse Gases….we notice the transportation sector is a close second behind power plants.</a:t>
            </a:r>
          </a:p>
          <a:p>
            <a:r>
              <a:rPr lang="en-US" sz="1800" dirty="0"/>
              <a:t> </a:t>
            </a:r>
          </a:p>
          <a:p>
            <a:pPr lvl="0"/>
            <a:r>
              <a:rPr lang="en-US" sz="1800" dirty="0"/>
              <a:t>And this is a sector we have made huge strides in.  EPA and National Highway Safety Administration have put in place historic greenhouse gas standards and fuel economy standards for cars and light duty trucks.  </a:t>
            </a:r>
          </a:p>
          <a:p>
            <a:r>
              <a:rPr lang="en-US" sz="1800" dirty="0"/>
              <a:t> </a:t>
            </a:r>
          </a:p>
          <a:p>
            <a:pPr lvl="0"/>
            <a:r>
              <a:rPr lang="en-US" sz="1800" dirty="0"/>
              <a:t>A couple of months ago, the President also directed EPA and DOT to improve efficiency for heavy-duty trucks as well.  </a:t>
            </a:r>
          </a:p>
          <a:p>
            <a:r>
              <a:rPr lang="en-US" sz="1800" dirty="0"/>
              <a:t> </a:t>
            </a:r>
          </a:p>
          <a:p>
            <a:pPr lvl="0"/>
            <a:r>
              <a:rPr lang="en-US" sz="1800" dirty="0"/>
              <a:t>Fuel efficiency is energy efficiency—transportation consumes approximately </a:t>
            </a:r>
            <a:r>
              <a:rPr lang="en-US" sz="1800" b="1" dirty="0"/>
              <a:t>28 percent of the nation’s energy, and of that 60 percent is used by personal vehicles</a:t>
            </a:r>
            <a:r>
              <a:rPr lang="en-US" sz="1800" dirty="0"/>
              <a:t>.  </a:t>
            </a:r>
          </a:p>
        </p:txBody>
      </p:sp>
      <p:sp>
        <p:nvSpPr>
          <p:cNvPr id="4" name="Slide Number Placeholder 3"/>
          <p:cNvSpPr>
            <a:spLocks noGrp="1"/>
          </p:cNvSpPr>
          <p:nvPr>
            <p:ph type="sldNum" sz="quarter" idx="10"/>
          </p:nvPr>
        </p:nvSpPr>
        <p:spPr/>
        <p:txBody>
          <a:bodyPr/>
          <a:lstStyle/>
          <a:p>
            <a:fld id="{525422F8-2400-4EFF-B652-3E0594845A57}" type="slidenum">
              <a:rPr lang="en-US" smtClean="0"/>
              <a:pPr/>
              <a:t>23</a:t>
            </a:fld>
            <a:endParaRPr lang="en-US" dirty="0"/>
          </a:p>
        </p:txBody>
      </p:sp>
    </p:spTree>
    <p:extLst>
      <p:ext uri="{BB962C8B-B14F-4D97-AF65-F5344CB8AC3E}">
        <p14:creationId xmlns:p14="http://schemas.microsoft.com/office/powerpoint/2010/main" val="248621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smtClean="0"/>
              <a:t>FUEL</a:t>
            </a:r>
            <a:r>
              <a:rPr lang="en-US" sz="1800" b="1" baseline="0" dirty="0" smtClean="0"/>
              <a:t> STANDARDS</a:t>
            </a:r>
          </a:p>
          <a:p>
            <a:pPr lvl="0"/>
            <a:endParaRPr lang="en-US" sz="1800" dirty="0" smtClean="0"/>
          </a:p>
          <a:p>
            <a:pPr lvl="0"/>
            <a:r>
              <a:rPr lang="en-US" sz="1800" dirty="0" smtClean="0"/>
              <a:t>Our </a:t>
            </a:r>
            <a:r>
              <a:rPr lang="en-US" sz="1800" dirty="0"/>
              <a:t>new standards will double the distance we go on a gallon of gas.  </a:t>
            </a:r>
          </a:p>
          <a:p>
            <a:r>
              <a:rPr lang="en-US" sz="1800" dirty="0"/>
              <a:t> </a:t>
            </a:r>
          </a:p>
          <a:p>
            <a:pPr lvl="0"/>
            <a:r>
              <a:rPr lang="en-US" sz="1800" dirty="0"/>
              <a:t>They will slash 6 billion tons of carbon pollution by 2025.  That’s as much as the US emitted all together in 2010.  </a:t>
            </a:r>
          </a:p>
          <a:p>
            <a:r>
              <a:rPr lang="en-US" sz="1800" dirty="0"/>
              <a:t> </a:t>
            </a:r>
          </a:p>
          <a:p>
            <a:pPr lvl="0"/>
            <a:r>
              <a:rPr lang="en-US" sz="1800" dirty="0"/>
              <a:t>American families will save up to $8,000 dollars at the pump over the life of their cars.  </a:t>
            </a:r>
          </a:p>
          <a:p>
            <a:r>
              <a:rPr lang="en-US" sz="1800" dirty="0"/>
              <a:t> </a:t>
            </a:r>
          </a:p>
          <a:p>
            <a:pPr lvl="0"/>
            <a:r>
              <a:rPr lang="en-US" sz="1800" dirty="0"/>
              <a:t>In 2011, we exported almost 33% more cars than we did in 2009—a clear sign of a healthy industry. </a:t>
            </a:r>
            <a:endParaRPr lang="en-US" sz="1800" dirty="0" smtClean="0"/>
          </a:p>
          <a:p>
            <a:pPr lvl="0"/>
            <a:endParaRPr lang="en-US" sz="1800" dirty="0" smtClean="0"/>
          </a:p>
          <a:p>
            <a:pPr lvl="0"/>
            <a:r>
              <a:rPr lang="en-US" sz="1800" dirty="0" smtClean="0"/>
              <a:t>Since </a:t>
            </a:r>
            <a:r>
              <a:rPr lang="en-US" sz="1800" dirty="0"/>
              <a:t>Chrysler and GM emerged from bankruptcy, the auto industry has added nearly 250,000 jobs, the best period of job growth in over a decade. </a:t>
            </a:r>
          </a:p>
          <a:p>
            <a:r>
              <a:rPr lang="en-US" sz="1800" dirty="0"/>
              <a:t> </a:t>
            </a:r>
            <a:endParaRPr lang="en-US" sz="1800" dirty="0" smtClean="0"/>
          </a:p>
          <a:p>
            <a:r>
              <a:rPr lang="en-US" sz="1800" dirty="0" smtClean="0"/>
              <a:t>New England is pushing </a:t>
            </a:r>
            <a:r>
              <a:rPr lang="en-US" sz="1800" dirty="0"/>
              <a:t>the envelope on our action to become less dependent on fossil fuels across multiple sectors.</a:t>
            </a:r>
          </a:p>
          <a:p>
            <a:r>
              <a:rPr lang="en-US" sz="1800" dirty="0"/>
              <a:t> </a:t>
            </a:r>
          </a:p>
          <a:p>
            <a:r>
              <a:rPr lang="en-US" sz="1800" dirty="0"/>
              <a:t> </a:t>
            </a:r>
          </a:p>
        </p:txBody>
      </p:sp>
      <p:sp>
        <p:nvSpPr>
          <p:cNvPr id="4" name="Slide Number Placeholder 3"/>
          <p:cNvSpPr>
            <a:spLocks noGrp="1"/>
          </p:cNvSpPr>
          <p:nvPr>
            <p:ph type="sldNum" sz="quarter" idx="10"/>
          </p:nvPr>
        </p:nvSpPr>
        <p:spPr/>
        <p:txBody>
          <a:bodyPr/>
          <a:lstStyle/>
          <a:p>
            <a:fld id="{590367AA-D4AB-47FA-B4A9-E4B115105F70}" type="slidenum">
              <a:rPr lang="en-US" smtClean="0"/>
              <a:pPr/>
              <a:t>24</a:t>
            </a:fld>
            <a:endParaRPr lang="en-US"/>
          </a:p>
        </p:txBody>
      </p:sp>
    </p:spTree>
    <p:extLst>
      <p:ext uri="{BB962C8B-B14F-4D97-AF65-F5344CB8AC3E}">
        <p14:creationId xmlns:p14="http://schemas.microsoft.com/office/powerpoint/2010/main" val="3939556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Light Duty Vehicle Standards</a:t>
            </a:r>
          </a:p>
          <a:p>
            <a:endParaRPr lang="en-US" sz="1800" dirty="0" smtClean="0"/>
          </a:p>
          <a:p>
            <a:r>
              <a:rPr lang="en-US" sz="1800" dirty="0" smtClean="0"/>
              <a:t>AND</a:t>
            </a:r>
          </a:p>
          <a:p>
            <a:endParaRPr lang="en-US" sz="1800" dirty="0" smtClean="0"/>
          </a:p>
          <a:p>
            <a:r>
              <a:rPr lang="en-US" sz="1800" dirty="0" smtClean="0"/>
              <a:t>Heavy</a:t>
            </a:r>
            <a:r>
              <a:rPr lang="en-US" sz="1800" baseline="0" dirty="0" smtClean="0"/>
              <a:t> Duty Vehicle Standards</a:t>
            </a:r>
          </a:p>
          <a:p>
            <a:endParaRPr lang="en-US" sz="1800" baseline="0" dirty="0" smtClean="0"/>
          </a:p>
          <a:p>
            <a:endParaRPr lang="en-US" sz="1800" baseline="0" dirty="0" smtClean="0"/>
          </a:p>
          <a:p>
            <a:pPr lvl="0"/>
            <a:r>
              <a:rPr lang="en-US" sz="1800" kern="1200" dirty="0" smtClean="0">
                <a:solidFill>
                  <a:schemeClr val="tx1"/>
                </a:solidFill>
                <a:effectLst/>
                <a:latin typeface="+mn-lt"/>
                <a:ea typeface="+mn-ea"/>
                <a:cs typeface="+mn-cs"/>
              </a:rPr>
              <a:t>EPA and National Highway Safety Administration have put in place historic greenhouse gas standards and fuel economy standards for cars and light duty trucks.  </a:t>
            </a:r>
          </a:p>
          <a:p>
            <a:r>
              <a:rPr lang="en-US" sz="1800" kern="1200" dirty="0" smtClean="0">
                <a:solidFill>
                  <a:schemeClr val="tx1"/>
                </a:solidFill>
                <a:effectLst/>
                <a:latin typeface="+mn-lt"/>
                <a:ea typeface="+mn-ea"/>
                <a:cs typeface="+mn-cs"/>
              </a:rPr>
              <a:t> </a:t>
            </a:r>
          </a:p>
          <a:p>
            <a:pPr lvl="0"/>
            <a:r>
              <a:rPr lang="en-US" sz="1800" kern="1200" dirty="0" smtClean="0">
                <a:solidFill>
                  <a:schemeClr val="tx1"/>
                </a:solidFill>
                <a:effectLst/>
                <a:latin typeface="+mn-lt"/>
                <a:ea typeface="+mn-ea"/>
                <a:cs typeface="+mn-cs"/>
              </a:rPr>
              <a:t>This year the President also directed EPA and DOT to improve efficiency for heavy-duty trucks as well.  </a:t>
            </a:r>
          </a:p>
          <a:p>
            <a:r>
              <a:rPr lang="en-US"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Fuel efficiency is energy efficiency—transportation consumes approximately </a:t>
            </a:r>
            <a:r>
              <a:rPr lang="en-US" sz="1800" b="1" kern="1200" dirty="0" smtClean="0">
                <a:solidFill>
                  <a:schemeClr val="tx1"/>
                </a:solidFill>
                <a:effectLst/>
                <a:latin typeface="+mn-lt"/>
                <a:ea typeface="+mn-ea"/>
                <a:cs typeface="+mn-cs"/>
              </a:rPr>
              <a:t>28 percent of the nation’s energy, and of that 60 percent is used by personal vehicles</a:t>
            </a:r>
            <a:r>
              <a:rPr lang="en-US" sz="1800" kern="1200" dirty="0" smtClean="0">
                <a:solidFill>
                  <a:schemeClr val="tx1"/>
                </a:solidFill>
                <a:effectLst/>
                <a:latin typeface="+mn-lt"/>
                <a:ea typeface="+mn-ea"/>
                <a:cs typeface="+mn-cs"/>
              </a:rPr>
              <a:t>.</a:t>
            </a:r>
          </a:p>
          <a:p>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&lt;&lt;&lt;BEGIN</a:t>
            </a:r>
            <a:r>
              <a:rPr lang="en-US" sz="1800" kern="1200" baseline="0" dirty="0" smtClean="0">
                <a:solidFill>
                  <a:schemeClr val="tx1"/>
                </a:solidFill>
                <a:effectLst/>
                <a:latin typeface="+mn-lt"/>
                <a:ea typeface="+mn-ea"/>
                <a:cs typeface="+mn-cs"/>
              </a:rPr>
              <a:t> TRANSITIONING TO Program efforts to reduce energy waste in businesses and homes:  energy star, net zero…)&gt;&gt;&gt;</a:t>
            </a:r>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25</a:t>
            </a:fld>
            <a:endParaRPr lang="en-US"/>
          </a:p>
        </p:txBody>
      </p:sp>
    </p:spTree>
    <p:extLst>
      <p:ext uri="{BB962C8B-B14F-4D97-AF65-F5344CB8AC3E}">
        <p14:creationId xmlns:p14="http://schemas.microsoft.com/office/powerpoint/2010/main" val="20710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379FED5-BA12-442A-AF94-08101601A448}" type="slidenum">
              <a:rPr lang="en-US" smtClean="0"/>
              <a:pPr/>
              <a:t>26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z="1800" b="1" kern="1200" baseline="0" dirty="0" smtClean="0">
                <a:solidFill>
                  <a:schemeClr val="tx1"/>
                </a:solidFill>
                <a:latin typeface="Arial" pitchFamily="34" charset="0"/>
                <a:ea typeface="+mn-ea"/>
                <a:cs typeface="Arial" pitchFamily="34" charset="0"/>
              </a:rPr>
              <a:t>Smaller scale transportation program that directly impacts you as food manufacturers and </a:t>
            </a:r>
            <a:r>
              <a:rPr lang="en-US" sz="1800" b="1" kern="1200" baseline="0" dirty="0" err="1" smtClean="0">
                <a:solidFill>
                  <a:schemeClr val="tx1"/>
                </a:solidFill>
                <a:latin typeface="Arial" pitchFamily="34" charset="0"/>
                <a:ea typeface="+mn-ea"/>
                <a:cs typeface="Arial" pitchFamily="34" charset="0"/>
              </a:rPr>
              <a:t>reltailers</a:t>
            </a:r>
            <a:endParaRPr lang="en-US" sz="1800" b="1" kern="1200" baseline="0" dirty="0" smtClean="0">
              <a:solidFill>
                <a:schemeClr val="tx1"/>
              </a:solidFill>
              <a:latin typeface="Arial" pitchFamily="34" charset="0"/>
              <a:ea typeface="+mn-ea"/>
              <a:cs typeface="Arial" pitchFamily="34" charset="0"/>
            </a:endParaRPr>
          </a:p>
          <a:p>
            <a:endParaRPr lang="en-US" sz="1800" kern="1200" baseline="0" dirty="0" smtClean="0">
              <a:solidFill>
                <a:schemeClr val="tx1"/>
              </a:solidFill>
              <a:latin typeface="Arial" pitchFamily="34" charset="0"/>
              <a:ea typeface="+mn-ea"/>
              <a:cs typeface="Arial" pitchFamily="34" charset="0"/>
            </a:endParaRPr>
          </a:p>
          <a:p>
            <a:endParaRPr lang="en-US" sz="1800" kern="1200" baseline="0" dirty="0" smtClean="0">
              <a:solidFill>
                <a:schemeClr val="tx1"/>
              </a:solidFill>
              <a:latin typeface="Arial" pitchFamily="34" charset="0"/>
              <a:ea typeface="+mn-ea"/>
              <a:cs typeface="Arial" pitchFamily="34" charset="0"/>
            </a:endParaRPr>
          </a:p>
          <a:p>
            <a:r>
              <a:rPr lang="en-US" sz="1800" kern="1200" baseline="0" dirty="0" smtClean="0">
                <a:solidFill>
                  <a:schemeClr val="tx1"/>
                </a:solidFill>
                <a:latin typeface="Arial" pitchFamily="34" charset="0"/>
                <a:ea typeface="+mn-ea"/>
                <a:cs typeface="Arial" pitchFamily="34" charset="0"/>
              </a:rPr>
              <a:t>I want to just mention a </a:t>
            </a:r>
            <a:r>
              <a:rPr lang="en-US" sz="1800" b="1" kern="1200" baseline="0" dirty="0" smtClean="0">
                <a:solidFill>
                  <a:schemeClr val="tx1"/>
                </a:solidFill>
                <a:latin typeface="Arial" pitchFamily="34" charset="0"/>
                <a:ea typeface="+mn-ea"/>
                <a:cs typeface="Arial" pitchFamily="34" charset="0"/>
              </a:rPr>
              <a:t>voluntary EPA program for freight fuel efficiency </a:t>
            </a:r>
            <a:r>
              <a:rPr lang="en-US" sz="1800" kern="1200" baseline="0" dirty="0" smtClean="0">
                <a:solidFill>
                  <a:schemeClr val="tx1"/>
                </a:solidFill>
                <a:latin typeface="Arial" pitchFamily="34" charset="0"/>
                <a:ea typeface="+mn-ea"/>
                <a:cs typeface="Arial" pitchFamily="34" charset="0"/>
              </a:rPr>
              <a:t>that’s been going strong for 10 years, and has been termed by the great minds in MIT’s Center for Transportation &amp; Logistics as “</a:t>
            </a:r>
            <a:r>
              <a:rPr lang="en-US" sz="1800" dirty="0" smtClean="0">
                <a:latin typeface="Arial" panose="020B0604020202020204" pitchFamily="34" charset="0"/>
                <a:cs typeface="Arial" panose="020B0604020202020204" pitchFamily="34" charset="0"/>
              </a:rPr>
              <a:t>the Gold standard for freight carbon tools.”  The Food</a:t>
            </a:r>
            <a:r>
              <a:rPr lang="en-US" sz="1800" baseline="0" dirty="0" smtClean="0">
                <a:latin typeface="Arial" panose="020B0604020202020204" pitchFamily="34" charset="0"/>
                <a:cs typeface="Arial" panose="020B0604020202020204" pitchFamily="34" charset="0"/>
              </a:rPr>
              <a:t> Marking Institute is an Affiliate in the program, and m</a:t>
            </a:r>
            <a:r>
              <a:rPr lang="en-US" sz="1800" dirty="0" smtClean="0">
                <a:latin typeface="Arial" panose="020B0604020202020204" pitchFamily="34" charset="0"/>
                <a:cs typeface="Arial" panose="020B0604020202020204" pitchFamily="34" charset="0"/>
              </a:rPr>
              <a:t>any of you are </a:t>
            </a:r>
            <a:r>
              <a:rPr lang="en-US" sz="1800" b="1" dirty="0" smtClean="0">
                <a:latin typeface="Arial" panose="020B0604020202020204" pitchFamily="34" charset="0"/>
                <a:cs typeface="Arial" panose="020B0604020202020204" pitchFamily="34" charset="0"/>
              </a:rPr>
              <a:t>partners in SmartWay already-- Wal-Mart,</a:t>
            </a:r>
            <a:r>
              <a:rPr lang="en-US" sz="1800" b="1" baseline="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Delhaize, </a:t>
            </a:r>
            <a:r>
              <a:rPr lang="en-US" sz="1800" b="1" dirty="0" err="1" smtClean="0">
                <a:latin typeface="Arial" panose="020B0604020202020204" pitchFamily="34" charset="0"/>
                <a:cs typeface="Arial" panose="020B0604020202020204" pitchFamily="34" charset="0"/>
              </a:rPr>
              <a:t>Stop&amp;Shop</a:t>
            </a:r>
            <a:r>
              <a:rPr lang="en-US" sz="1800" b="1" dirty="0" smtClean="0">
                <a:latin typeface="Arial" panose="020B0604020202020204" pitchFamily="34" charset="0"/>
                <a:cs typeface="Arial" panose="020B0604020202020204" pitchFamily="34" charset="0"/>
              </a:rPr>
              <a:t>,</a:t>
            </a:r>
            <a:r>
              <a:rPr lang="en-US" sz="1800" b="1" baseline="0" dirty="0" smtClean="0">
                <a:latin typeface="Arial" panose="020B0604020202020204" pitchFamily="34" charset="0"/>
                <a:cs typeface="Arial" panose="020B0604020202020204" pitchFamily="34" charset="0"/>
              </a:rPr>
              <a:t> H-E-B, Safeway, Giant Eagle...</a:t>
            </a:r>
            <a:r>
              <a:rPr lang="en-US" sz="1800" b="1" dirty="0" smtClean="0">
                <a:latin typeface="Arial" panose="020B0604020202020204" pitchFamily="34" charset="0"/>
                <a:cs typeface="Arial" panose="020B0604020202020204" pitchFamily="34" charset="0"/>
              </a:rPr>
              <a:t>. I</a:t>
            </a:r>
            <a:r>
              <a:rPr lang="en-US" sz="1800" b="1" baseline="0" dirty="0" smtClean="0">
                <a:latin typeface="Arial" panose="020B0604020202020204" pitchFamily="34" charset="0"/>
                <a:cs typeface="Arial" panose="020B0604020202020204" pitchFamily="34" charset="0"/>
              </a:rPr>
              <a:t> could go on.</a:t>
            </a:r>
            <a:endParaRPr lang="en-US" sz="1800" b="1" kern="1200" baseline="0" dirty="0" smtClean="0">
              <a:solidFill>
                <a:schemeClr val="tx1"/>
              </a:solidFill>
              <a:latin typeface="Arial" pitchFamily="34" charset="0"/>
              <a:ea typeface="+mn-ea"/>
              <a:cs typeface="Arial" pitchFamily="34" charset="0"/>
            </a:endParaRPr>
          </a:p>
          <a:p>
            <a:endParaRPr lang="en-US" sz="1800" kern="1200" baseline="0" dirty="0" smtClean="0">
              <a:solidFill>
                <a:schemeClr val="tx1"/>
              </a:solidFill>
              <a:latin typeface="Arial" pitchFamily="34" charset="0"/>
              <a:ea typeface="+mn-ea"/>
              <a:cs typeface="Arial" pitchFamily="34" charset="0"/>
            </a:endParaRPr>
          </a:p>
          <a:p>
            <a:r>
              <a:rPr lang="en-US" sz="1800" kern="1200" baseline="0" dirty="0" smtClean="0">
                <a:solidFill>
                  <a:schemeClr val="tx1"/>
                </a:solidFill>
                <a:latin typeface="Arial" pitchFamily="34" charset="0"/>
                <a:ea typeface="+mn-ea"/>
                <a:cs typeface="Arial" pitchFamily="34" charset="0"/>
              </a:rPr>
              <a:t>So why does EPA care about </a:t>
            </a:r>
            <a:r>
              <a:rPr lang="en-US" sz="1800" b="1" kern="1200" baseline="0" dirty="0" smtClean="0">
                <a:solidFill>
                  <a:schemeClr val="tx1"/>
                </a:solidFill>
                <a:latin typeface="Arial" pitchFamily="34" charset="0"/>
                <a:ea typeface="+mn-ea"/>
                <a:cs typeface="Arial" pitchFamily="34" charset="0"/>
              </a:rPr>
              <a:t>transportation supply chains</a:t>
            </a:r>
            <a:r>
              <a:rPr lang="en-US" sz="1800" kern="1200" baseline="0" dirty="0" smtClean="0">
                <a:solidFill>
                  <a:schemeClr val="tx1"/>
                </a:solidFill>
                <a:latin typeface="Arial" pitchFamily="34" charset="0"/>
                <a:ea typeface="+mn-ea"/>
                <a:cs typeface="Arial" pitchFamily="34" charset="0"/>
              </a:rPr>
              <a:t>?</a:t>
            </a:r>
          </a:p>
          <a:p>
            <a:endParaRPr lang="en-US" sz="1800" kern="1200" baseline="0" dirty="0" smtClean="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800" kern="1200" baseline="0" dirty="0" smtClean="0">
                <a:solidFill>
                  <a:schemeClr val="tx1"/>
                </a:solidFill>
                <a:latin typeface="Arial" pitchFamily="34" charset="0"/>
                <a:ea typeface="+mn-ea"/>
                <a:cs typeface="Arial" pitchFamily="34" charset="0"/>
              </a:rPr>
              <a:t>Freight accounts for about 1/16</a:t>
            </a:r>
            <a:r>
              <a:rPr lang="en-US" sz="1800" kern="1200" baseline="30000" dirty="0" smtClean="0">
                <a:solidFill>
                  <a:schemeClr val="tx1"/>
                </a:solidFill>
                <a:latin typeface="Arial" pitchFamily="34" charset="0"/>
                <a:ea typeface="+mn-ea"/>
                <a:cs typeface="Arial" pitchFamily="34" charset="0"/>
              </a:rPr>
              <a:t>th</a:t>
            </a:r>
            <a:r>
              <a:rPr lang="en-US" sz="1800" kern="1200" baseline="0" dirty="0" smtClean="0">
                <a:solidFill>
                  <a:schemeClr val="tx1"/>
                </a:solidFill>
                <a:latin typeface="Arial" pitchFamily="34" charset="0"/>
                <a:ea typeface="+mn-ea"/>
                <a:cs typeface="Arial" pitchFamily="34" charset="0"/>
              </a:rPr>
              <a:t> of all U.S. GHG emissions.  That’s not huge, but it’s a segment we can do something about.</a:t>
            </a:r>
          </a:p>
          <a:p>
            <a:pPr marL="0" indent="0">
              <a:buFont typeface="Arial" panose="020B0604020202020204" pitchFamily="34" charset="0"/>
              <a:buNone/>
            </a:pPr>
            <a:endParaRPr lang="en-US" sz="1800" kern="1200" baseline="0" dirty="0" smtClean="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800" kern="1200" baseline="0" dirty="0" smtClean="0">
                <a:solidFill>
                  <a:schemeClr val="tx1"/>
                </a:solidFill>
                <a:latin typeface="Arial" pitchFamily="34" charset="0"/>
                <a:ea typeface="+mn-ea"/>
                <a:cs typeface="Arial" pitchFamily="34" charset="0"/>
              </a:rPr>
              <a:t>Since 1990, the rate of growth of GHG emissions from freight sources has been twice as fast as that for passenger travel (31.4 percent vs. 15.7 percent).</a:t>
            </a:r>
          </a:p>
          <a:p>
            <a:pPr marL="0" indent="0">
              <a:buFont typeface="Arial" panose="020B0604020202020204" pitchFamily="34" charset="0"/>
              <a:buNone/>
            </a:pPr>
            <a:endParaRPr lang="en-US" sz="1800" kern="1200" baseline="0" dirty="0" smtClean="0">
              <a:solidFill>
                <a:schemeClr val="tx1"/>
              </a:solidFill>
              <a:latin typeface="Arial" pitchFamily="34" charset="0"/>
              <a:ea typeface="+mn-ea"/>
              <a:cs typeface="Arial" pitchFamily="34" charset="0"/>
            </a:endParaRPr>
          </a:p>
          <a:p>
            <a:pPr marL="285750" marR="0" lvl="2"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kern="1200" baseline="0" dirty="0" smtClean="0">
                <a:solidFill>
                  <a:schemeClr val="tx1"/>
                </a:solidFill>
                <a:latin typeface="Arial" pitchFamily="34" charset="0"/>
                <a:ea typeface="+mn-ea"/>
                <a:cs typeface="Arial" pitchFamily="34" charset="0"/>
              </a:rPr>
              <a:t>Freight is a cornerstone of the US </a:t>
            </a:r>
            <a:r>
              <a:rPr lang="en-US" sz="1800" b="0" kern="1200" baseline="0" dirty="0" smtClean="0">
                <a:solidFill>
                  <a:schemeClr val="tx1"/>
                </a:solidFill>
                <a:latin typeface="Arial" pitchFamily="34" charset="0"/>
                <a:ea typeface="+mn-ea"/>
                <a:cs typeface="Arial" pitchFamily="34" charset="0"/>
              </a:rPr>
              <a:t>economy– t</a:t>
            </a:r>
            <a:r>
              <a:rPr lang="en-US" sz="1800" b="0" dirty="0" smtClean="0">
                <a:latin typeface="Arial" pitchFamily="34" charset="0"/>
                <a:cs typeface="Arial" pitchFamily="34" charset="0"/>
              </a:rPr>
              <a:t>ransportation logistics costs $836 billion </a:t>
            </a:r>
            <a:r>
              <a:rPr lang="en-US" sz="1800" dirty="0" smtClean="0">
                <a:latin typeface="Arial" pitchFamily="34" charset="0"/>
                <a:cs typeface="Arial" pitchFamily="34" charset="0"/>
              </a:rPr>
              <a:t>(5.4% of GDP)–</a:t>
            </a:r>
            <a:r>
              <a:rPr lang="en-US" sz="1800" baseline="0" dirty="0" smtClean="0">
                <a:latin typeface="Arial" pitchFamily="34" charset="0"/>
                <a:cs typeface="Arial" pitchFamily="34" charset="0"/>
              </a:rPr>
              <a:t> so controlling fuel costs can help both shippers and carriers reduce budget uncertainty.</a:t>
            </a:r>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val="46359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9B1D836-193E-4EB7-8927-66149B4C3B48}" type="slidenum">
              <a:rPr lang="en-US" smtClean="0">
                <a:latin typeface="Arial" pitchFamily="34" charset="0"/>
              </a:rPr>
              <a:pPr/>
              <a:t>27</a:t>
            </a:fld>
            <a:endParaRPr lang="en-US" smtClean="0">
              <a:latin typeface="Arial" pitchFamily="34" charset="0"/>
            </a:endParaRPr>
          </a:p>
        </p:txBody>
      </p:sp>
      <p:sp>
        <p:nvSpPr>
          <p:cNvPr id="2355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946" tIns="46474" rIns="92946" bIns="46474" anchor="b"/>
          <a:lstStyle/>
          <a:p>
            <a:pPr algn="r" defTabSz="930275"/>
            <a:fld id="{55912C19-A55A-4577-9162-F8790E04FEF2}" type="slidenum">
              <a:rPr lang="en-US" sz="1200"/>
              <a:pPr algn="r" defTabSz="930275"/>
              <a:t>27</a:t>
            </a:fld>
            <a:endParaRPr lang="en-US"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xfrm>
            <a:off x="228600" y="4183063"/>
            <a:ext cx="6553200" cy="4884737"/>
          </a:xfrm>
          <a:noFill/>
          <a:ln/>
        </p:spPr>
        <p:txBody>
          <a:bodyPr/>
          <a:lstStyle/>
          <a:p>
            <a:pPr>
              <a:buClr>
                <a:srgbClr val="01A164"/>
              </a:buClr>
            </a:pPr>
            <a:r>
              <a:rPr lang="en-US" sz="1800" dirty="0" smtClean="0">
                <a:latin typeface="Arial" pitchFamily="34" charset="0"/>
                <a:cs typeface="Arial" panose="020B0604020202020204" pitchFamily="34" charset="0"/>
              </a:rPr>
              <a:t>What drives the shippers and carriers</a:t>
            </a:r>
            <a:r>
              <a:rPr lang="en-US" sz="1800" baseline="0" dirty="0" smtClean="0">
                <a:latin typeface="Arial" panose="020B0604020202020204" pitchFamily="34" charset="0"/>
                <a:cs typeface="Arial" panose="020B0604020202020204" pitchFamily="34" charset="0"/>
              </a:rPr>
              <a:t> toward EPA’s SmartWay Transport partnership?</a:t>
            </a:r>
          </a:p>
          <a:p>
            <a:pPr>
              <a:buClr>
                <a:srgbClr val="01A164"/>
              </a:buClr>
            </a:pPr>
            <a:endParaRPr lang="en-US" sz="1800" baseline="0" dirty="0" smtClean="0">
              <a:latin typeface="Arial" panose="020B0604020202020204" pitchFamily="34" charset="0"/>
              <a:cs typeface="Arial" panose="020B0604020202020204" pitchFamily="34" charset="0"/>
            </a:endParaRPr>
          </a:p>
          <a:p>
            <a:pPr marL="285750" indent="-285750">
              <a:buClr>
                <a:srgbClr val="01A164"/>
              </a:buClr>
              <a:buFont typeface="Arial" pitchFamily="34" charset="0"/>
              <a:buChar char="•"/>
            </a:pPr>
            <a:r>
              <a:rPr lang="en-US" sz="1800" baseline="0" dirty="0" smtClean="0">
                <a:latin typeface="Arial" panose="020B0604020202020204" pitchFamily="34" charset="0"/>
                <a:cs typeface="Arial" panose="020B0604020202020204" pitchFamily="34" charset="0"/>
              </a:rPr>
              <a:t>The win-win potential of </a:t>
            </a:r>
            <a:r>
              <a:rPr lang="en-US" sz="1800" b="1" baseline="0" dirty="0" smtClean="0">
                <a:latin typeface="Arial" panose="020B0604020202020204" pitchFamily="34" charset="0"/>
                <a:cs typeface="Arial" panose="020B0604020202020204" pitchFamily="34" charset="0"/>
              </a:rPr>
              <a:t>shrinking their carbon footprints by learning new ways to save transportation costs</a:t>
            </a:r>
            <a:r>
              <a:rPr lang="en-US" sz="1800" baseline="0" dirty="0" smtClean="0">
                <a:latin typeface="Arial" panose="020B0604020202020204" pitchFamily="34" charset="0"/>
                <a:cs typeface="Arial" panose="020B0604020202020204" pitchFamily="34" charset="0"/>
              </a:rPr>
              <a: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aseline="0" dirty="0" smtClean="0">
                <a:latin typeface="Arial" panose="020B0604020202020204" pitchFamily="34" charset="0"/>
                <a:cs typeface="Arial" panose="020B0604020202020204" pitchFamily="34" charset="0"/>
              </a:rPr>
              <a:t>Tools that allow partners to benchmark, improve, and report on their progress to EPA and international carbon accounting programs.  (For example,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SmartWay is used for Scope 3 reporting to the Green House Gas Protocol’s corporate standard.</a:t>
            </a:r>
            <a:endParaRPr lang="en-US" sz="1800" dirty="0" smtClean="0">
              <a:latin typeface="Arial" pitchFamily="34" charset="0"/>
              <a:cs typeface="Arial" panose="020B0604020202020204" pitchFamily="34" charset="0"/>
            </a:endParaRPr>
          </a:p>
          <a:p>
            <a:pPr marL="285750" indent="-285750">
              <a:buFont typeface="Arial" pitchFamily="34" charset="0"/>
              <a:buChar char="•"/>
            </a:pPr>
            <a:r>
              <a:rPr lang="en-US" sz="1800" baseline="0" dirty="0" smtClean="0">
                <a:latin typeface="Arial" panose="020B0604020202020204" pitchFamily="34" charset="0"/>
                <a:cs typeface="Arial" panose="020B0604020202020204" pitchFamily="34" charset="0"/>
              </a:rPr>
              <a:t>Getting helping finding business partners, technologies and strategies that can help them improve.</a:t>
            </a:r>
          </a:p>
          <a:p>
            <a:pPr marL="285750" indent="-285750">
              <a:buClr>
                <a:srgbClr val="01A164"/>
              </a:buClr>
              <a:buFont typeface="Arial" pitchFamily="34" charset="0"/>
              <a:buChar char="•"/>
            </a:pPr>
            <a:r>
              <a:rPr lang="en-US" sz="1800" baseline="0" dirty="0" smtClean="0">
                <a:latin typeface="Arial" panose="020B0604020202020204" pitchFamily="34" charset="0"/>
                <a:cs typeface="Arial" panose="020B0604020202020204" pitchFamily="34" charset="0"/>
              </a:rPr>
              <a:t>Being recognized as a good corporate citizen by a data-driven, peer-supported program.</a:t>
            </a:r>
          </a:p>
          <a:p>
            <a:pPr eaLnBrk="1" hangingPunct="1"/>
            <a:endParaRPr lang="en-US" sz="1800" dirty="0" smtClean="0">
              <a:latin typeface="Arial" pitchFamily="34" charset="0"/>
              <a:cs typeface="Arial" panose="020B0604020202020204" pitchFamily="34" charset="0"/>
            </a:endParaRPr>
          </a:p>
          <a:p>
            <a:pPr eaLnBrk="1" hangingPunct="1"/>
            <a:r>
              <a:rPr lang="en-US" sz="1800" b="1" dirty="0" smtClean="0">
                <a:latin typeface="Arial" pitchFamily="34" charset="0"/>
                <a:cs typeface="Arial" panose="020B0604020202020204" pitchFamily="34" charset="0"/>
              </a:rPr>
              <a:t>Shippers</a:t>
            </a:r>
            <a:r>
              <a:rPr lang="en-US" sz="1800" dirty="0" smtClean="0">
                <a:latin typeface="Arial" pitchFamily="34" charset="0"/>
                <a:cs typeface="Arial" panose="020B0604020202020204" pitchFamily="34" charset="0"/>
              </a:rPr>
              <a:t> are at the top of the SmartWay food chain.  SmartWay helps them find fuel-efficient carriers,</a:t>
            </a:r>
            <a:r>
              <a:rPr lang="en-US" sz="1800" baseline="0" dirty="0" smtClean="0">
                <a:latin typeface="Arial" panose="020B0604020202020204" pitchFamily="34" charset="0"/>
                <a:cs typeface="Arial" panose="020B0604020202020204" pitchFamily="34" charset="0"/>
              </a:rPr>
              <a:t> and figure out ways to make their whole transportation supply chain more efficient.</a:t>
            </a:r>
          </a:p>
          <a:p>
            <a:pPr eaLnBrk="1" hangingPunct="1"/>
            <a:endParaRPr lang="en-US" sz="1800" dirty="0" smtClean="0">
              <a:latin typeface="Arial" panose="020B0604020202020204" pitchFamily="34" charset="0"/>
              <a:cs typeface="Arial" panose="020B0604020202020204" pitchFamily="34" charset="0"/>
            </a:endParaRPr>
          </a:p>
          <a:p>
            <a:pPr eaLnBrk="1" hangingPunct="1"/>
            <a:r>
              <a:rPr lang="en-US" sz="1800" b="1" dirty="0" smtClean="0">
                <a:latin typeface="Arial" panose="020B0604020202020204" pitchFamily="34" charset="0"/>
                <a:cs typeface="Arial" panose="020B0604020202020204" pitchFamily="34" charset="0"/>
              </a:rPr>
              <a:t>Carriers</a:t>
            </a:r>
            <a:r>
              <a:rPr lang="en-US" sz="1800" dirty="0" smtClean="0">
                <a:latin typeface="Arial" panose="020B0604020202020204" pitchFamily="34" charset="0"/>
                <a:cs typeface="Arial" panose="020B0604020202020204" pitchFamily="34" charset="0"/>
              </a:rPr>
              <a:t> are the meat and potatoes of SmartWay.  EPA shows them</a:t>
            </a:r>
            <a:r>
              <a:rPr lang="en-US" sz="1800" baseline="0" dirty="0" smtClean="0">
                <a:latin typeface="Arial" panose="020B0604020202020204" pitchFamily="34" charset="0"/>
                <a:cs typeface="Arial" panose="020B0604020202020204" pitchFamily="34" charset="0"/>
              </a:rPr>
              <a:t> technologies and strategies that can</a:t>
            </a:r>
            <a:r>
              <a:rPr lang="en-US" sz="1800" dirty="0" smtClean="0">
                <a:latin typeface="Arial" panose="020B0604020202020204" pitchFamily="34" charset="0"/>
                <a:cs typeface="Arial" panose="020B0604020202020204" pitchFamily="34" charset="0"/>
              </a:rPr>
              <a:t> save them money, and earn shippers’ business.</a:t>
            </a:r>
          </a:p>
          <a:p>
            <a:pPr eaLnBrk="1" hangingPunct="1"/>
            <a:endParaRPr lang="en-US" sz="1800" dirty="0" smtClean="0">
              <a:latin typeface="Arial" panose="020B0604020202020204" pitchFamily="34" charset="0"/>
              <a:cs typeface="Arial" panose="020B0604020202020204" pitchFamily="34" charset="0"/>
            </a:endParaRPr>
          </a:p>
          <a:p>
            <a:pPr eaLnBrk="1" hangingPunct="1"/>
            <a:r>
              <a:rPr lang="en-US" sz="1800" b="1" dirty="0" smtClean="0">
                <a:latin typeface="Arial" panose="020B0604020202020204" pitchFamily="34" charset="0"/>
                <a:cs typeface="Arial" panose="020B0604020202020204" pitchFamily="34" charset="0"/>
              </a:rPr>
              <a:t>Logistics</a:t>
            </a:r>
            <a:r>
              <a:rPr lang="en-US" sz="1800" dirty="0" smtClean="0">
                <a:latin typeface="Arial" panose="020B0604020202020204" pitchFamily="34" charset="0"/>
                <a:cs typeface="Arial" panose="020B0604020202020204" pitchFamily="34" charset="0"/>
              </a:rPr>
              <a:t> partners (3PLs,</a:t>
            </a:r>
            <a:r>
              <a:rPr lang="en-US" sz="1800" baseline="0" dirty="0" smtClean="0">
                <a:latin typeface="Arial" panose="020B0604020202020204" pitchFamily="34" charset="0"/>
                <a:cs typeface="Arial" panose="020B0604020202020204" pitchFamily="34" charset="0"/>
              </a:rPr>
              <a:t> etc) can help shipper clients reduce emissions by designing the right mix of fuel-efficient, cost effective carriers.  EPA helps them find those carriers, and incentivize those they already use to improve.</a:t>
            </a:r>
          </a:p>
          <a:p>
            <a:pPr eaLnBrk="1" hangingPunct="1"/>
            <a:endParaRPr lang="en-US" sz="1800" dirty="0" smtClean="0">
              <a:latin typeface="Arial" panose="020B0604020202020204" pitchFamily="34" charset="0"/>
              <a:cs typeface="Arial" panose="020B0604020202020204" pitchFamily="34" charset="0"/>
            </a:endParaRPr>
          </a:p>
          <a:p>
            <a:pPr eaLnBrk="1" hangingPunct="1"/>
            <a:r>
              <a:rPr lang="en-US" sz="1800" b="1" dirty="0" smtClean="0">
                <a:latin typeface="Arial" panose="020B0604020202020204" pitchFamily="34" charset="0"/>
                <a:cs typeface="Arial" panose="020B0604020202020204" pitchFamily="34" charset="0"/>
              </a:rPr>
              <a:t>EPA</a:t>
            </a:r>
            <a:r>
              <a:rPr lang="en-US" sz="1800" dirty="0" smtClean="0">
                <a:latin typeface="Arial" panose="020B0604020202020204" pitchFamily="34" charset="0"/>
                <a:cs typeface="Arial" panose="020B0604020202020204" pitchFamily="34" charset="0"/>
              </a:rPr>
              <a:t> supplies the platform: accurate, fine-grained accounting tools;</a:t>
            </a:r>
            <a:r>
              <a:rPr lang="en-US" sz="1800" baseline="0" dirty="0" smtClean="0">
                <a:latin typeface="Arial" panose="020B0604020202020204" pitchFamily="34" charset="0"/>
                <a:cs typeface="Arial" panose="020B0604020202020204" pitchFamily="34" charset="0"/>
              </a:rPr>
              <a:t> a level, open</a:t>
            </a:r>
            <a:r>
              <a:rPr lang="en-US" sz="1800" dirty="0" smtClean="0">
                <a:latin typeface="Arial" panose="020B0604020202020204" pitchFamily="34" charset="0"/>
                <a:cs typeface="Arial" panose="020B0604020202020204" pitchFamily="34" charset="0"/>
              </a:rPr>
              <a:t> playing field; equipment testing and certification; and public recognition for </a:t>
            </a:r>
            <a:r>
              <a:rPr lang="en-US" sz="1800" baseline="0" dirty="0" smtClean="0">
                <a:latin typeface="Arial" panose="020B0604020202020204" pitchFamily="34" charset="0"/>
                <a:cs typeface="Arial" panose="020B0604020202020204" pitchFamily="34" charset="0"/>
              </a:rPr>
              <a:t>accomplishments</a:t>
            </a:r>
            <a:r>
              <a:rPr lang="en-US" sz="1800" dirty="0" smtClean="0">
                <a:latin typeface="Arial" panose="020B0604020202020204" pitchFamily="34" charset="0"/>
                <a:cs typeface="Arial" panose="020B0604020202020204" pitchFamily="34" charset="0"/>
              </a:rPr>
              <a:t>.</a:t>
            </a:r>
          </a:p>
          <a:p>
            <a:pPr eaLnBrk="1" hangingPunct="1"/>
            <a:endParaRPr lang="en-US" sz="1800" dirty="0" smtClean="0">
              <a:latin typeface="Arial" panose="020B0604020202020204" pitchFamily="34" charset="0"/>
              <a:cs typeface="Arial" panose="020B0604020202020204" pitchFamily="34" charset="0"/>
            </a:endParaRPr>
          </a:p>
          <a:p>
            <a:pPr eaLnBrk="1" hangingPunct="1"/>
            <a:r>
              <a:rPr lang="en-US" sz="1800" b="1" dirty="0" smtClean="0">
                <a:latin typeface="Arial" panose="020B0604020202020204" pitchFamily="34" charset="0"/>
                <a:cs typeface="Arial" panose="020B0604020202020204" pitchFamily="34" charset="0"/>
              </a:rPr>
              <a:t>Affiliates</a:t>
            </a:r>
            <a:r>
              <a:rPr lang="en-US" sz="1800" b="0" dirty="0" smtClean="0">
                <a:latin typeface="Arial" panose="020B0604020202020204" pitchFamily="34" charset="0"/>
                <a:cs typeface="Arial" panose="020B0604020202020204" pitchFamily="34" charset="0"/>
              </a:rPr>
              <a:t> like trade associations bring</a:t>
            </a:r>
            <a:r>
              <a:rPr lang="en-US" sz="1800" b="0" baseline="0" dirty="0" smtClean="0">
                <a:latin typeface="Arial" panose="020B0604020202020204" pitchFamily="34" charset="0"/>
                <a:cs typeface="Arial" panose="020B0604020202020204" pitchFamily="34" charset="0"/>
              </a:rPr>
              <a:t> this value to their members, with help from EPA.</a:t>
            </a:r>
            <a:endParaRPr lang="en-US"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120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6172199" cy="4575175"/>
          </a:xfrm>
        </p:spPr>
        <p:txBody>
          <a:bodyPr>
            <a:noAutofit/>
          </a:bodyPr>
          <a:lstStyle/>
          <a:p>
            <a:r>
              <a:rPr lang="en-US" sz="1800" dirty="0" smtClean="0">
                <a:latin typeface="Arial" panose="020B0604020202020204" pitchFamily="34" charset="0"/>
                <a:cs typeface="Arial" panose="020B0604020202020204" pitchFamily="34" charset="0"/>
              </a:rPr>
              <a:t>SmartWay has been going strong for 10 years and </a:t>
            </a:r>
            <a:r>
              <a:rPr lang="en-US" sz="1800" b="1" dirty="0" smtClean="0">
                <a:latin typeface="Arial" panose="020B0604020202020204" pitchFamily="34" charset="0"/>
                <a:cs typeface="Arial" panose="020B0604020202020204" pitchFamily="34" charset="0"/>
              </a:rPr>
              <a:t>racking up savings.  These are savings that increase</a:t>
            </a:r>
            <a:r>
              <a:rPr lang="en-US" sz="1800" b="1" baseline="0" dirty="0" smtClean="0">
                <a:latin typeface="Arial" panose="020B0604020202020204" pitchFamily="34" charset="0"/>
                <a:cs typeface="Arial" panose="020B0604020202020204" pitchFamily="34" charset="0"/>
              </a:rPr>
              <a:t> year-over-year as existing partners help each other improve, and new partners join.</a:t>
            </a:r>
            <a:endParaRPr lang="en-US" sz="1800" b="1"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Because SmartWay was designed by industry </a:t>
            </a:r>
            <a:r>
              <a:rPr lang="en-US" sz="1800" u="sng" dirty="0" smtClean="0">
                <a:latin typeface="Arial" pitchFamily="34" charset="0"/>
                <a:cs typeface="Arial" panose="020B0604020202020204" pitchFamily="34" charset="0"/>
              </a:rPr>
              <a:t>and</a:t>
            </a:r>
            <a:r>
              <a:rPr lang="en-US" sz="1800" baseline="0" dirty="0" smtClean="0">
                <a:latin typeface="Arial" pitchFamily="34" charset="0"/>
                <a:cs typeface="Arial" panose="020B0604020202020204" pitchFamily="34" charset="0"/>
              </a:rPr>
              <a:t> EPA, the dynamics are market-based.  It’s a very efficient program in terms of EPA and partner resources.  Charter &amp; leading partners stay involved in growing, evolving &amp; promoting SmartWay.</a:t>
            </a:r>
          </a:p>
          <a:p>
            <a:endParaRPr lang="en-US" sz="1800" baseline="0" dirty="0" smtClean="0">
              <a:latin typeface="Arial" pitchFamily="34" charset="0"/>
              <a:cs typeface="Arial" panose="020B0604020202020204" pitchFamily="34" charset="0"/>
            </a:endParaRPr>
          </a:p>
          <a:p>
            <a:r>
              <a:rPr lang="en-US" sz="1800" baseline="0" dirty="0" smtClean="0">
                <a:latin typeface="Arial" pitchFamily="34" charset="0"/>
                <a:cs typeface="Arial" panose="020B0604020202020204" pitchFamily="34" charset="0"/>
              </a:rPr>
              <a:t>Among </a:t>
            </a:r>
            <a:r>
              <a:rPr lang="en-US" sz="1800" baseline="0" dirty="0" err="1" smtClean="0">
                <a:latin typeface="Arial" panose="020B0604020202020204" pitchFamily="34" charset="0"/>
                <a:cs typeface="Arial" panose="020B0604020202020204" pitchFamily="34" charset="0"/>
              </a:rPr>
              <a:t>SmartWay’s</a:t>
            </a:r>
            <a:r>
              <a:rPr lang="en-US" sz="1800" baseline="0" dirty="0" smtClean="0">
                <a:latin typeface="Arial" panose="020B0604020202020204" pitchFamily="34" charset="0"/>
                <a:cs typeface="Arial" panose="020B0604020202020204" pitchFamily="34" charset="0"/>
              </a:rPr>
              <a:t> 3000+ partners in the US and Canada are 250 Shippers and 500 Logistics providers.</a:t>
            </a:r>
          </a:p>
          <a:p>
            <a:endParaRPr lang="en-US" sz="1800" baseline="0" dirty="0" smtClean="0">
              <a:latin typeface="Arial" panose="020B0604020202020204" pitchFamily="34" charset="0"/>
              <a:cs typeface="Arial" panose="020B0604020202020204" pitchFamily="34" charset="0"/>
            </a:endParaRPr>
          </a:p>
          <a:p>
            <a:r>
              <a:rPr lang="en-US" sz="1800" baseline="0" dirty="0" smtClean="0">
                <a:latin typeface="Arial" panose="020B0604020202020204" pitchFamily="34" charset="0"/>
                <a:cs typeface="Arial" panose="020B0604020202020204" pitchFamily="34" charset="0"/>
              </a:rPr>
              <a:t>If your company isn’t already a partner, you need to be.  Speak to one of the FMI contacts for SmartWay– Patrick Walsh, VP for Supply Chains and Chief Business Development Officer, or Jeanne </a:t>
            </a:r>
            <a:r>
              <a:rPr lang="en-US" sz="1800" baseline="0" dirty="0" err="1" smtClean="0">
                <a:latin typeface="Arial" panose="020B0604020202020204" pitchFamily="34" charset="0"/>
                <a:cs typeface="Arial" panose="020B0604020202020204" pitchFamily="34" charset="0"/>
              </a:rPr>
              <a:t>vonZastrow</a:t>
            </a:r>
            <a:r>
              <a:rPr lang="en-US" sz="1800" baseline="0" dirty="0" smtClean="0">
                <a:latin typeface="Arial" panose="020B0604020202020204" pitchFamily="34" charset="0"/>
                <a:cs typeface="Arial" panose="020B0604020202020204" pitchFamily="34" charset="0"/>
              </a:rPr>
              <a:t>, Senior Director of Sustainability.  Or I can direct you to Abby Swaine, EPA NE’s lead liaison to the national program.</a:t>
            </a:r>
          </a:p>
        </p:txBody>
      </p:sp>
      <p:sp>
        <p:nvSpPr>
          <p:cNvPr id="4" name="Slide Number Placeholder 3"/>
          <p:cNvSpPr>
            <a:spLocks noGrp="1"/>
          </p:cNvSpPr>
          <p:nvPr>
            <p:ph type="sldNum" sz="quarter" idx="10"/>
          </p:nvPr>
        </p:nvSpPr>
        <p:spPr/>
        <p:txBody>
          <a:bodyPr/>
          <a:lstStyle/>
          <a:p>
            <a:pPr>
              <a:defRPr/>
            </a:pPr>
            <a:fld id="{D9377E56-5072-4A08-8351-B43D67C1BFAA}" type="slidenum">
              <a:rPr lang="en-US" smtClean="0"/>
              <a:pPr>
                <a:defRPr/>
              </a:pPr>
              <a:t>28</a:t>
            </a:fld>
            <a:endParaRPr lang="en-US"/>
          </a:p>
        </p:txBody>
      </p:sp>
    </p:spTree>
    <p:extLst>
      <p:ext uri="{BB962C8B-B14F-4D97-AF65-F5344CB8AC3E}">
        <p14:creationId xmlns:p14="http://schemas.microsoft.com/office/powerpoint/2010/main" val="317788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SMARTWAY WAS A GREAT TRANSITION INTO</a:t>
            </a:r>
            <a:r>
              <a:rPr lang="en-US" sz="1800" b="1" baseline="0" dirty="0" smtClean="0"/>
              <a:t> THIS NEXT SECTION OF MY TALK</a:t>
            </a:r>
          </a:p>
          <a:p>
            <a:endParaRPr lang="en-US" sz="1800" baseline="0" dirty="0" smtClean="0"/>
          </a:p>
          <a:p>
            <a:r>
              <a:rPr lang="en-US" sz="1800" dirty="0" smtClean="0"/>
              <a:t>It’s important to recognize that we need an</a:t>
            </a:r>
            <a:r>
              <a:rPr lang="en-US" sz="1800" baseline="0" dirty="0" smtClean="0"/>
              <a:t> </a:t>
            </a:r>
            <a:r>
              <a:rPr lang="en-US" sz="1800" b="1" baseline="0" dirty="0" smtClean="0"/>
              <a:t>ALL OF THE ABOVE ENERGY STRATEGY, and promoting sustainable approaches in business practices</a:t>
            </a:r>
          </a:p>
          <a:p>
            <a:endParaRPr lang="en-US" sz="1800" baseline="0" dirty="0" smtClean="0"/>
          </a:p>
          <a:p>
            <a:r>
              <a:rPr lang="en-US" sz="1800" baseline="0" dirty="0" smtClean="0"/>
              <a:t>EPA has a number of programs working on energy reduction, recovery and overall sustainability to reduce waste and improve efficiency while helping curb our carbon footprint</a:t>
            </a:r>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29</a:t>
            </a:fld>
            <a:endParaRPr lang="en-US"/>
          </a:p>
        </p:txBody>
      </p:sp>
    </p:spTree>
    <p:extLst>
      <p:ext uri="{BB962C8B-B14F-4D97-AF65-F5344CB8AC3E}">
        <p14:creationId xmlns:p14="http://schemas.microsoft.com/office/powerpoint/2010/main" val="377726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kern="1200" baseline="0" dirty="0" smtClean="0">
                <a:solidFill>
                  <a:schemeClr val="tx1"/>
                </a:solidFill>
                <a:effectLst/>
                <a:latin typeface="+mn-lt"/>
                <a:ea typeface="+mn-ea"/>
                <a:cs typeface="+mn-cs"/>
              </a:rPr>
              <a:t>Second movement:  </a:t>
            </a:r>
            <a:r>
              <a:rPr lang="en-US" sz="1800" b="1" kern="1200" baseline="0" dirty="0" smtClean="0">
                <a:solidFill>
                  <a:schemeClr val="tx1"/>
                </a:solidFill>
                <a:effectLst/>
                <a:latin typeface="+mn-lt"/>
                <a:ea typeface="+mn-ea"/>
                <a:cs typeface="+mn-cs"/>
              </a:rPr>
              <a:t>the reaction to degradation and poisoning (Silent Spring Era):  (NYC Haze, </a:t>
            </a:r>
            <a:r>
              <a:rPr lang="en-US" sz="1800" b="1" kern="1200" baseline="0" dirty="0" err="1" smtClean="0">
                <a:solidFill>
                  <a:schemeClr val="tx1"/>
                </a:solidFill>
                <a:effectLst/>
                <a:latin typeface="+mn-lt"/>
                <a:ea typeface="+mn-ea"/>
                <a:cs typeface="+mn-cs"/>
              </a:rPr>
              <a:t>Documerica</a:t>
            </a:r>
            <a:r>
              <a:rPr lang="en-US" sz="1800" b="1" kern="1200" baseline="0" dirty="0" smtClean="0">
                <a:solidFill>
                  <a:schemeClr val="tx1"/>
                </a:solidFill>
                <a:effectLst/>
                <a:latin typeface="+mn-lt"/>
                <a:ea typeface="+mn-ea"/>
                <a:cs typeface="+mn-cs"/>
              </a:rPr>
              <a:t> photo)</a:t>
            </a: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800" kern="1200" baseline="0" dirty="0" smtClean="0">
                <a:solidFill>
                  <a:schemeClr val="tx1"/>
                </a:solidFill>
                <a:effectLst/>
                <a:latin typeface="+mn-lt"/>
                <a:ea typeface="+mn-ea"/>
                <a:cs typeface="+mn-cs"/>
              </a:rPr>
              <a:t>It’s clear that there is a constant wave of negativity around environmental regulation, but if you consider where we came from, it’s even more clear that we have improved the health of our environment significantly.</a:t>
            </a: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800" kern="1200" baseline="0" dirty="0" smtClean="0">
                <a:solidFill>
                  <a:schemeClr val="tx1"/>
                </a:solidFill>
                <a:effectLst/>
                <a:latin typeface="+mn-lt"/>
                <a:ea typeface="+mn-ea"/>
                <a:cs typeface="+mn-cs"/>
              </a:rPr>
              <a:t>It’s even hard to imagine some of the environmental horrors of only a few decades ago:  rivers running colors, thick smog and haze covering cities, unregulated factories where workers were exposed to toxic chemicals…etc.</a:t>
            </a:r>
          </a:p>
          <a:p>
            <a:pPr marL="0" indent="0">
              <a:buFont typeface="Arial" panose="020B0604020202020204" pitchFamily="34" charset="0"/>
              <a:buNone/>
            </a:pPr>
            <a:endParaRPr lang="en-US" sz="18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800" kern="1200" baseline="0" dirty="0" smtClean="0">
                <a:solidFill>
                  <a:schemeClr val="tx1"/>
                </a:solidFill>
                <a:effectLst/>
                <a:latin typeface="+mn-lt"/>
                <a:ea typeface="+mn-ea"/>
                <a:cs typeface="+mn-cs"/>
              </a:rPr>
              <a:t>Today, the challenge of climate change dominates our focus.  It’s a different kind of challenge.  One that threatens not only the health of our environment and our people, but also our economic well being, and generally our way of life.</a:t>
            </a:r>
          </a:p>
          <a:p>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3</a:t>
            </a:fld>
            <a:endParaRPr lang="en-US"/>
          </a:p>
        </p:txBody>
      </p:sp>
    </p:spTree>
    <p:extLst>
      <p:ext uri="{BB962C8B-B14F-4D97-AF65-F5344CB8AC3E}">
        <p14:creationId xmlns:p14="http://schemas.microsoft.com/office/powerpoint/2010/main" val="1056028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Cutting Energy Waste in Homes, Businesses and Factories</a:t>
            </a:r>
            <a:r>
              <a:rPr lang="en-US" sz="1800" dirty="0" smtClean="0"/>
              <a:t>:</a:t>
            </a:r>
          </a:p>
          <a:p>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An important part of EPA’s Clean Power Plan and the President’s Climate Action Plan is cutting energy waste. States will have the option to use demand-side energy efficiency measures in their 111(d) plans and the President has set a goal to become at least 20 percent more energy efficient by 2020. I have no doubt that voluntary programs like ENERGY STAR will help both the federal government and states reach our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lvl="0"/>
            <a:r>
              <a:rPr lang="en-US" sz="1800" kern="1200" dirty="0" smtClean="0">
                <a:solidFill>
                  <a:schemeClr val="tx1"/>
                </a:solidFill>
                <a:effectLst/>
                <a:latin typeface="+mn-lt"/>
                <a:ea typeface="+mn-ea"/>
                <a:cs typeface="+mn-cs"/>
              </a:rPr>
              <a:t>Over the last 20 years, with help from </a:t>
            </a:r>
            <a:r>
              <a:rPr lang="en-US" sz="1800" b="1" kern="1200" dirty="0" smtClean="0">
                <a:solidFill>
                  <a:schemeClr val="tx1"/>
                </a:solidFill>
                <a:effectLst/>
                <a:latin typeface="+mn-lt"/>
                <a:ea typeface="+mn-ea"/>
                <a:cs typeface="+mn-cs"/>
              </a:rPr>
              <a:t>ENERGY STAR, American families and businesses have saved 297 billion dollars on utility bills and prevented more than 2.1 billion metric tons of greenhouse gas emissions. </a:t>
            </a:r>
          </a:p>
          <a:p>
            <a:pPr lvl="0"/>
            <a:endParaRPr lang="en-US" sz="1800" b="1" kern="1200" dirty="0" smtClean="0">
              <a:solidFill>
                <a:schemeClr val="tx1"/>
              </a:solidFill>
              <a:effectLst/>
              <a:latin typeface="+mn-lt"/>
              <a:ea typeface="+mn-ea"/>
              <a:cs typeface="+mn-cs"/>
            </a:endParaRPr>
          </a:p>
          <a:p>
            <a:pPr lvl="0"/>
            <a:r>
              <a:rPr lang="en-US" sz="1800" kern="1200" dirty="0" smtClean="0">
                <a:solidFill>
                  <a:schemeClr val="tx1"/>
                </a:solidFill>
                <a:effectLst/>
                <a:latin typeface="+mn-lt"/>
                <a:ea typeface="+mn-ea"/>
                <a:cs typeface="+mn-cs"/>
              </a:rPr>
              <a:t>Those are some impressive stats! And we’ll be continuing our efforts to save energy and reduce greenhouse gas pollution under the President’s plan:</a:t>
            </a:r>
          </a:p>
          <a:p>
            <a:pPr lvl="0"/>
            <a:endParaRPr lang="en-US" sz="1800" kern="1200" dirty="0" smtClean="0">
              <a:solidFill>
                <a:schemeClr val="tx1"/>
              </a:solidFill>
              <a:effectLst/>
              <a:latin typeface="+mn-lt"/>
              <a:ea typeface="+mn-ea"/>
              <a:cs typeface="+mn-cs"/>
            </a:endParaRPr>
          </a:p>
          <a:p>
            <a:pPr lvl="1"/>
            <a:r>
              <a:rPr lang="en-US" sz="1800" kern="1200" dirty="0" smtClean="0">
                <a:solidFill>
                  <a:schemeClr val="tx1"/>
                </a:solidFill>
                <a:effectLst/>
                <a:latin typeface="+mn-lt"/>
                <a:ea typeface="+mn-ea"/>
                <a:cs typeface="+mn-cs"/>
              </a:rPr>
              <a:t>One example is that ENERGY STAR just added a new specification for clothes dryers earlier this month. This is important because dryers are one of the most energy-intensive home appliances. ENERGY STAR certified clothes dryers will use approximately 20% less energy than what is required by the minimum efficiency standards.</a:t>
            </a:r>
          </a:p>
          <a:p>
            <a:pPr lvl="1"/>
            <a:endParaRPr lang="en-US" sz="1800" kern="1200" dirty="0" smtClean="0">
              <a:solidFill>
                <a:schemeClr val="tx1"/>
              </a:solidFill>
              <a:effectLst/>
              <a:latin typeface="+mn-lt"/>
              <a:ea typeface="+mn-ea"/>
              <a:cs typeface="+mn-cs"/>
            </a:endParaRPr>
          </a:p>
          <a:p>
            <a:pPr lvl="1"/>
            <a:r>
              <a:rPr lang="en-US" sz="1800" kern="1200" dirty="0" smtClean="0">
                <a:solidFill>
                  <a:schemeClr val="tx1"/>
                </a:solidFill>
                <a:effectLst/>
                <a:latin typeface="+mn-lt"/>
                <a:ea typeface="+mn-ea"/>
                <a:cs typeface="+mn-cs"/>
              </a:rPr>
              <a:t>Energy STAR is also supporting interagency efforts to increase efficiency of multifamily housing</a:t>
            </a:r>
          </a:p>
          <a:p>
            <a:pPr lvl="1"/>
            <a:endParaRPr lang="en-US" sz="1800" kern="1200" dirty="0" smtClean="0">
              <a:solidFill>
                <a:schemeClr val="tx1"/>
              </a:solidFill>
              <a:effectLst/>
              <a:latin typeface="+mn-lt"/>
              <a:ea typeface="+mn-ea"/>
              <a:cs typeface="+mn-cs"/>
            </a:endParaRPr>
          </a:p>
          <a:p>
            <a:pPr lvl="2"/>
            <a:r>
              <a:rPr lang="en-US" sz="1800" kern="1200" dirty="0" smtClean="0">
                <a:solidFill>
                  <a:schemeClr val="tx1"/>
                </a:solidFill>
                <a:effectLst/>
                <a:latin typeface="+mn-lt"/>
                <a:ea typeface="+mn-ea"/>
                <a:cs typeface="+mn-cs"/>
              </a:rPr>
              <a:t>As a result of EPA’s partnership with Fannie Mae, they collected the first of its kind energy and water data for multifamily buildings, which EPA is using to create an ENERGY STAR 1-100 score to be released in the fall.  EPA will continue to work to bring energy efficiency to the multifamily market with Fannie Mae, HUD and Freddie Mac and other leaders.</a:t>
            </a:r>
          </a:p>
          <a:p>
            <a:pPr lvl="2"/>
            <a:endParaRPr lang="en-US" sz="1800" kern="1200" dirty="0" smtClean="0">
              <a:solidFill>
                <a:schemeClr val="tx1"/>
              </a:solidFill>
              <a:effectLst/>
              <a:latin typeface="+mn-lt"/>
              <a:ea typeface="+mn-ea"/>
              <a:cs typeface="+mn-cs"/>
            </a:endParaRPr>
          </a:p>
          <a:p>
            <a:pPr lvl="1"/>
            <a:r>
              <a:rPr lang="en-US" sz="1800" kern="1200" dirty="0" smtClean="0">
                <a:solidFill>
                  <a:schemeClr val="tx1"/>
                </a:solidFill>
                <a:effectLst/>
                <a:latin typeface="+mn-lt"/>
                <a:ea typeface="+mn-ea"/>
                <a:cs typeface="+mn-cs"/>
              </a:rPr>
              <a:t>In addition, Energy STAR is also:</a:t>
            </a:r>
          </a:p>
          <a:p>
            <a:pPr lvl="1"/>
            <a:endParaRPr lang="en-US" sz="1800" kern="1200" dirty="0" smtClean="0">
              <a:solidFill>
                <a:schemeClr val="tx1"/>
              </a:solidFill>
              <a:effectLst/>
              <a:latin typeface="+mn-lt"/>
              <a:ea typeface="+mn-ea"/>
              <a:cs typeface="+mn-cs"/>
            </a:endParaRPr>
          </a:p>
          <a:p>
            <a:pPr lvl="2"/>
            <a:r>
              <a:rPr lang="en-US" sz="1800" kern="1200" dirty="0" smtClean="0">
                <a:solidFill>
                  <a:schemeClr val="tx1"/>
                </a:solidFill>
                <a:effectLst/>
                <a:latin typeface="+mn-lt"/>
                <a:ea typeface="+mn-ea"/>
                <a:cs typeface="+mn-cs"/>
              </a:rPr>
              <a:t>Facilitating home energy improvements</a:t>
            </a:r>
          </a:p>
          <a:p>
            <a:pPr lvl="2"/>
            <a:r>
              <a:rPr lang="en-US" sz="1800" kern="1200" dirty="0" smtClean="0">
                <a:solidFill>
                  <a:schemeClr val="tx1"/>
                </a:solidFill>
                <a:effectLst/>
                <a:latin typeface="+mn-lt"/>
                <a:ea typeface="+mn-ea"/>
                <a:cs typeface="+mn-cs"/>
              </a:rPr>
              <a:t>Promoting EPA’s Portfolio Manager Tool and develop and deliver other tools and support</a:t>
            </a:r>
          </a:p>
          <a:p>
            <a:pPr lvl="2"/>
            <a:r>
              <a:rPr lang="en-US" sz="1800" kern="1200" dirty="0" smtClean="0">
                <a:solidFill>
                  <a:schemeClr val="tx1"/>
                </a:solidFill>
                <a:effectLst/>
                <a:latin typeface="+mn-lt"/>
                <a:ea typeface="+mn-ea"/>
                <a:cs typeface="+mn-cs"/>
              </a:rPr>
              <a:t>Encouraging combined heat and power projects (CHP), and </a:t>
            </a:r>
          </a:p>
          <a:p>
            <a:pPr lvl="2"/>
            <a:r>
              <a:rPr lang="en-US" sz="1800" kern="1200" dirty="0" smtClean="0">
                <a:solidFill>
                  <a:schemeClr val="tx1"/>
                </a:solidFill>
                <a:effectLst/>
                <a:latin typeface="+mn-lt"/>
                <a:ea typeface="+mn-ea"/>
                <a:cs typeface="+mn-cs"/>
              </a:rPr>
              <a:t>Providing technical and market expertise to state and local governments to help advance climate and energy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30</a:t>
            </a:fld>
            <a:endParaRPr lang="en-US"/>
          </a:p>
        </p:txBody>
      </p:sp>
    </p:spTree>
    <p:extLst>
      <p:ext uri="{BB962C8B-B14F-4D97-AF65-F5344CB8AC3E}">
        <p14:creationId xmlns:p14="http://schemas.microsoft.com/office/powerpoint/2010/main" val="1639201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sz="1800" b="1" kern="1200" dirty="0" smtClean="0">
                <a:solidFill>
                  <a:schemeClr val="tx1"/>
                </a:solidFill>
                <a:effectLst/>
                <a:latin typeface="+mn-lt"/>
                <a:ea typeface="+mn-ea"/>
                <a:cs typeface="+mn-cs"/>
              </a:rPr>
              <a:t>Cutting Methane and HFCs, being creative about energy use</a:t>
            </a:r>
          </a:p>
          <a:p>
            <a:pPr lvl="0"/>
            <a:endParaRPr lang="en-US" sz="1800" kern="1200" dirty="0" smtClean="0">
              <a:solidFill>
                <a:schemeClr val="tx1"/>
              </a:solidFill>
              <a:effectLst/>
              <a:latin typeface="+mn-lt"/>
              <a:ea typeface="+mn-ea"/>
              <a:cs typeface="+mn-cs"/>
            </a:endParaRPr>
          </a:p>
          <a:p>
            <a:pPr lvl="0"/>
            <a:r>
              <a:rPr lang="en-US" sz="1800" kern="1200" dirty="0" smtClean="0">
                <a:solidFill>
                  <a:schemeClr val="tx1"/>
                </a:solidFill>
                <a:effectLst/>
                <a:latin typeface="+mn-lt"/>
                <a:ea typeface="+mn-ea"/>
                <a:cs typeface="+mn-cs"/>
              </a:rPr>
              <a:t>The President’s plan also calls for EPA to help cut methane and HFCs, two potent greenhouse gases. </a:t>
            </a:r>
          </a:p>
          <a:p>
            <a:pPr lvl="0"/>
            <a:r>
              <a:rPr lang="en-US" sz="1800" kern="1200" dirty="0" smtClean="0">
                <a:solidFill>
                  <a:schemeClr val="tx1"/>
                </a:solidFill>
                <a:effectLst/>
                <a:latin typeface="+mn-lt"/>
                <a:ea typeface="+mn-ea"/>
                <a:cs typeface="+mn-cs"/>
              </a:rPr>
              <a:t>Recognizing the need for an all-of-the-above approach to develop homegrown energy, along with the need for commonsense steps to cut carbon pollution, the President released a Strategy to Reduce Methane Emissions that maps out steps to measure and reduce emissions of this potent greenhouse gas.  </a:t>
            </a:r>
          </a:p>
          <a:p>
            <a:pPr lvl="0"/>
            <a:r>
              <a:rPr lang="en-US" sz="1800" kern="1200" dirty="0" smtClean="0">
                <a:solidFill>
                  <a:schemeClr val="tx1"/>
                </a:solidFill>
                <a:effectLst/>
                <a:latin typeface="+mn-lt"/>
                <a:ea typeface="+mn-ea"/>
                <a:cs typeface="+mn-cs"/>
              </a:rPr>
              <a:t>The strategy builds on progress to date and takes steps to further cut methane emissions from landfills, coal mining, and agriculture, and oil and gas systems through cost-effective voluntary actions and commonsense standards.</a:t>
            </a:r>
          </a:p>
          <a:p>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Agriculture:</a:t>
            </a:r>
            <a:r>
              <a:rPr lang="en-US" sz="1800" kern="1200" dirty="0" smtClean="0">
                <a:solidFill>
                  <a:schemeClr val="tx1"/>
                </a:solidFill>
                <a:effectLst/>
                <a:latin typeface="+mn-lt"/>
                <a:ea typeface="+mn-ea"/>
                <a:cs typeface="+mn-cs"/>
              </a:rPr>
              <a:t> In partnership with the dairy industry, USDA, EPA and DOE will soon release a “Biogas Roadmap” outlining strategies to accelerate adoption of methane digesters and other cost-effective technologies to reduce U.S. dairy sector methane pollution by 25 percent by 2020.</a:t>
            </a:r>
          </a:p>
          <a:p>
            <a:endParaRPr lang="en-US" sz="1800" kern="1200" dirty="0" smtClean="0">
              <a:solidFill>
                <a:schemeClr val="tx1"/>
              </a:solidFill>
              <a:latin typeface="+mn-lt"/>
              <a:ea typeface="+mn-ea"/>
              <a:cs typeface="+mn-cs"/>
            </a:endParaRPr>
          </a:p>
          <a:p>
            <a:endParaRPr lang="en-US" sz="1800" kern="1200" baseline="0" dirty="0" smtClean="0">
              <a:solidFill>
                <a:schemeClr val="tx1"/>
              </a:solidFill>
              <a:latin typeface="+mn-lt"/>
              <a:ea typeface="+mn-ea"/>
              <a:cs typeface="+mn-cs"/>
            </a:endParaRPr>
          </a:p>
          <a:p>
            <a:r>
              <a:rPr lang="en-US" sz="1800" b="1" kern="1200" baseline="0" dirty="0" smtClean="0">
                <a:solidFill>
                  <a:schemeClr val="tx1"/>
                </a:solidFill>
                <a:latin typeface="+mn-lt"/>
                <a:ea typeface="+mn-ea"/>
                <a:cs typeface="+mn-cs"/>
              </a:rPr>
              <a:t>BEING CREATIVE</a:t>
            </a:r>
          </a:p>
          <a:p>
            <a:r>
              <a:rPr lang="en-US" sz="1800" b="1" kern="1200" baseline="0" dirty="0" smtClean="0">
                <a:solidFill>
                  <a:schemeClr val="tx1"/>
                </a:solidFill>
                <a:latin typeface="+mn-lt"/>
                <a:ea typeface="+mn-ea"/>
                <a:cs typeface="+mn-cs"/>
              </a:rPr>
              <a:t>Picture:  Deer Island:  </a:t>
            </a:r>
            <a:r>
              <a:rPr lang="en-US" sz="1800" kern="1200" baseline="0" dirty="0" smtClean="0">
                <a:solidFill>
                  <a:schemeClr val="tx1"/>
                </a:solidFill>
                <a:latin typeface="+mn-lt"/>
                <a:ea typeface="+mn-ea"/>
                <a:cs typeface="+mn-cs"/>
              </a:rPr>
              <a:t>uses methane to generate 60% of the energy used at the entire facility.</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We have to Assess Vulnerability</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Critical</a:t>
            </a:r>
            <a:r>
              <a:rPr lang="en-US" sz="1800" kern="1200" baseline="0" dirty="0" smtClean="0">
                <a:solidFill>
                  <a:schemeClr val="tx1"/>
                </a:solidFill>
                <a:latin typeface="+mn-lt"/>
                <a:ea typeface="+mn-ea"/>
                <a:cs typeface="+mn-cs"/>
              </a:rPr>
              <a:t> Infrastructure is a big vulnerability, especially for the east coast</a:t>
            </a:r>
            <a:endParaRPr lang="en-US" sz="18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4CB623A-9A80-4FDA-B97B-9CC7AF524196}"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86142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smtClean="0"/>
              <a:t>GreenChill</a:t>
            </a:r>
            <a:endParaRPr lang="en-US" sz="1800" b="1" dirty="0" smtClean="0"/>
          </a:p>
          <a:p>
            <a:endParaRPr lang="en-US" sz="1800" b="1" dirty="0" smtClean="0"/>
          </a:p>
          <a:p>
            <a:r>
              <a:rPr lang="en-US" sz="1800" dirty="0" err="1" smtClean="0"/>
              <a:t>GreenChill</a:t>
            </a:r>
            <a:r>
              <a:rPr lang="en-US" sz="1800" dirty="0" smtClean="0"/>
              <a:t> is an EPA Partnership with food retailers to reduce refrigerant emissions and decrease their impact on the ozone layer and climate change.</a:t>
            </a:r>
          </a:p>
          <a:p>
            <a:r>
              <a:rPr lang="en-US" sz="1800" b="1" dirty="0" err="1" smtClean="0"/>
              <a:t>GreenChill</a:t>
            </a:r>
            <a:r>
              <a:rPr lang="en-US" sz="1800" b="1" dirty="0" smtClean="0"/>
              <a:t> works to help food retailers:</a:t>
            </a:r>
          </a:p>
          <a:p>
            <a:endParaRPr lang="en-US" sz="1800" b="1" dirty="0" smtClean="0"/>
          </a:p>
          <a:p>
            <a:r>
              <a:rPr lang="en-US" sz="1800" dirty="0" smtClean="0"/>
              <a:t>Transition to environmentally friendlier refrigerants;</a:t>
            </a:r>
          </a:p>
          <a:p>
            <a:r>
              <a:rPr lang="en-US" sz="1800" dirty="0" smtClean="0"/>
              <a:t>Lower refrigerant charge sizes and eliminate leaks; and</a:t>
            </a:r>
          </a:p>
          <a:p>
            <a:r>
              <a:rPr lang="en-US" sz="1800" dirty="0" smtClean="0"/>
              <a:t>Adopt green refrigeration technologies and best environmental practices.</a:t>
            </a:r>
          </a:p>
          <a:p>
            <a:endParaRPr lang="en-US" sz="1800" dirty="0" smtClean="0"/>
          </a:p>
          <a:p>
            <a:r>
              <a:rPr lang="en-US" sz="1800" b="1" dirty="0" smtClean="0"/>
              <a:t>The </a:t>
            </a:r>
            <a:r>
              <a:rPr lang="en-US" sz="1800" b="1" dirty="0" err="1" smtClean="0"/>
              <a:t>GreenChill</a:t>
            </a:r>
            <a:r>
              <a:rPr lang="en-US" sz="1800" b="1" dirty="0" smtClean="0"/>
              <a:t> Partnership has three main programs that help food retailers reduce their refrigerant emissions:</a:t>
            </a:r>
          </a:p>
          <a:p>
            <a:r>
              <a:rPr lang="en-US" sz="1800" dirty="0" smtClean="0"/>
              <a:t>The Food Retailer Corporate Emissions Reduction Program</a:t>
            </a:r>
          </a:p>
          <a:p>
            <a:r>
              <a:rPr lang="en-US" sz="1800" dirty="0" smtClean="0"/>
              <a:t>The Store Certification Program for Advanced Refrigeration</a:t>
            </a:r>
          </a:p>
          <a:p>
            <a:r>
              <a:rPr lang="en-US" sz="1800" dirty="0" smtClean="0"/>
              <a:t>The Advanced Refrigeration Promotion Program</a:t>
            </a:r>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32</a:t>
            </a:fld>
            <a:endParaRPr lang="en-US"/>
          </a:p>
        </p:txBody>
      </p:sp>
    </p:spTree>
    <p:extLst>
      <p:ext uri="{BB962C8B-B14F-4D97-AF65-F5344CB8AC3E}">
        <p14:creationId xmlns:p14="http://schemas.microsoft.com/office/powerpoint/2010/main" val="1470997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a:defRPr/>
            </a:pPr>
            <a:r>
              <a:rPr lang="en-US" sz="1800" b="1" dirty="0" smtClean="0"/>
              <a:t>Cutting domestic greenhouse gases</a:t>
            </a:r>
          </a:p>
          <a:p>
            <a:pPr>
              <a:defRPr/>
            </a:pPr>
            <a:endParaRPr lang="en-US" sz="1800" dirty="0" smtClean="0"/>
          </a:p>
          <a:p>
            <a:pPr>
              <a:defRPr/>
            </a:pPr>
            <a:endParaRPr lang="en-US" sz="1800" dirty="0" smtClean="0"/>
          </a:p>
          <a:p>
            <a:pPr>
              <a:defRPr/>
            </a:pPr>
            <a:r>
              <a:rPr lang="en-US" sz="1800" dirty="0" smtClean="0"/>
              <a:t>Wasted food contributes twice as much GHG as air traffic</a:t>
            </a:r>
          </a:p>
          <a:p>
            <a:pPr>
              <a:defRPr/>
            </a:pPr>
            <a:endParaRPr lang="en-US" sz="1800" dirty="0" smtClean="0"/>
          </a:p>
          <a:p>
            <a:pPr>
              <a:defRPr/>
            </a:pPr>
            <a:r>
              <a:rPr lang="en-US" sz="1800" dirty="0" smtClean="0"/>
              <a:t>Food wastage is equivalent to twice the amount of GHG emissions from US road traffic in 2010</a:t>
            </a:r>
          </a:p>
          <a:p>
            <a:pPr>
              <a:defRPr/>
            </a:pPr>
            <a:endParaRPr lang="en-US" sz="1800" dirty="0" smtClean="0"/>
          </a:p>
          <a:p>
            <a:pPr>
              <a:defRPr/>
            </a:pPr>
            <a:r>
              <a:rPr lang="en-US" sz="1800" dirty="0" smtClean="0"/>
              <a:t>From farm to fork to landfill, food contributes 14%</a:t>
            </a:r>
            <a:r>
              <a:rPr lang="en-US" sz="1800" baseline="0" dirty="0" smtClean="0"/>
              <a:t> of our total domestic greenhouse gas emissions</a:t>
            </a:r>
            <a:endParaRPr lang="en-US" sz="1800" dirty="0" smtClean="0"/>
          </a:p>
          <a:p>
            <a:pPr>
              <a:defRPr/>
            </a:pPr>
            <a:endParaRPr lang="en-US" sz="1800" dirty="0" smtClean="0"/>
          </a:p>
          <a:p>
            <a:pPr>
              <a:defRPr/>
            </a:pPr>
            <a:r>
              <a:rPr lang="en-US" sz="1800" dirty="0" smtClean="0"/>
              <a:t>Food scraps can be used to generate renewable energy, enhance soil as a fertilizer and feed animals</a:t>
            </a:r>
          </a:p>
          <a:p>
            <a:pPr>
              <a:defRPr/>
            </a:pPr>
            <a:r>
              <a:rPr lang="en-US" sz="1800" dirty="0" smtClean="0"/>
              <a:t>Diverting food waste from landfills conserves landfill space and reduces methane.</a:t>
            </a:r>
          </a:p>
          <a:p>
            <a:pPr>
              <a:defRPr/>
            </a:pPr>
            <a:endParaRPr lang="en-US" sz="1800" dirty="0" smtClean="0"/>
          </a:p>
          <a:p>
            <a:r>
              <a:rPr lang="en-US" sz="1800" kern="1200" dirty="0" smtClean="0">
                <a:solidFill>
                  <a:schemeClr val="tx1"/>
                </a:solidFill>
                <a:effectLst/>
                <a:latin typeface="+mn-lt"/>
                <a:ea typeface="+mn-ea"/>
                <a:cs typeface="+mn-cs"/>
              </a:rPr>
              <a:t>Nationally, according to EPA’s </a:t>
            </a:r>
            <a:r>
              <a:rPr lang="en-US" sz="1800" u="sng" kern="1200" dirty="0" smtClean="0">
                <a:solidFill>
                  <a:schemeClr val="tx1"/>
                </a:solidFill>
                <a:effectLst/>
                <a:latin typeface="+mn-lt"/>
                <a:ea typeface="+mn-ea"/>
                <a:cs typeface="+mn-cs"/>
                <a:hlinkClick r:id="rId3"/>
              </a:rPr>
              <a:t>Municipal Characterization Report</a:t>
            </a:r>
            <a:r>
              <a:rPr lang="en-US" sz="1800" kern="1200" dirty="0" smtClean="0">
                <a:solidFill>
                  <a:schemeClr val="tx1"/>
                </a:solidFill>
                <a:effectLst/>
                <a:latin typeface="+mn-lt"/>
                <a:ea typeface="+mn-ea"/>
                <a:cs typeface="+mn-cs"/>
              </a:rPr>
              <a:t>  </a:t>
            </a:r>
            <a:r>
              <a:rPr lang="en-US" sz="1800" b="1" kern="1200" dirty="0" smtClean="0">
                <a:solidFill>
                  <a:schemeClr val="tx1"/>
                </a:solidFill>
                <a:effectLst/>
                <a:latin typeface="+mn-lt"/>
                <a:ea typeface="+mn-ea"/>
                <a:cs typeface="+mn-cs"/>
              </a:rPr>
              <a:t>Americans are wasting more than 36 million tons of food per year,</a:t>
            </a:r>
          </a:p>
          <a:p>
            <a:endParaRPr lang="en-US" sz="1800" b="1"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96%</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of which is thrown away into landfills or incinerators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a:t>
            </a:r>
            <a:r>
              <a:rPr lang="en-US" sz="1800" u="sng" kern="1200" dirty="0" smtClean="0">
                <a:solidFill>
                  <a:schemeClr val="tx1"/>
                </a:solidFill>
                <a:effectLst/>
                <a:latin typeface="+mn-lt"/>
                <a:ea typeface="+mn-ea"/>
                <a:cs typeface="+mn-cs"/>
                <a:hlinkClick r:id="rId4"/>
              </a:rPr>
              <a:t>National Resource Defense Council</a:t>
            </a:r>
            <a:r>
              <a:rPr lang="en-US" sz="1800" kern="1200" dirty="0" smtClean="0">
                <a:solidFill>
                  <a:schemeClr val="tx1"/>
                </a:solidFill>
                <a:effectLst/>
                <a:latin typeface="+mn-lt"/>
                <a:ea typeface="+mn-ea"/>
                <a:cs typeface="+mn-cs"/>
              </a:rPr>
              <a:t> estimates that this translates into a loss of </a:t>
            </a:r>
            <a:r>
              <a:rPr lang="en-US" sz="1800" b="1" kern="1200" dirty="0" smtClean="0">
                <a:solidFill>
                  <a:schemeClr val="tx1"/>
                </a:solidFill>
                <a:effectLst/>
                <a:latin typeface="+mn-lt"/>
                <a:ea typeface="+mn-ea"/>
                <a:cs typeface="+mn-cs"/>
              </a:rPr>
              <a:t>approximately $165 billion annually</a:t>
            </a:r>
            <a:r>
              <a:rPr lang="en-US" sz="1800" kern="1200" dirty="0" smtClean="0">
                <a:solidFill>
                  <a:schemeClr val="tx1"/>
                </a:solidFill>
                <a:effectLst/>
                <a:latin typeface="+mn-lt"/>
                <a:ea typeface="+mn-ea"/>
                <a:cs typeface="+mn-cs"/>
              </a:rPr>
              <a:t>.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At the same time, </a:t>
            </a:r>
            <a:r>
              <a:rPr lang="en-US" sz="1800" b="1" kern="1200" dirty="0" smtClean="0">
                <a:solidFill>
                  <a:schemeClr val="tx1"/>
                </a:solidFill>
                <a:effectLst/>
                <a:latin typeface="+mn-lt"/>
                <a:ea typeface="+mn-ea"/>
                <a:cs typeface="+mn-cs"/>
              </a:rPr>
              <a:t>14.9 percent of households in the U.S. were food insecure in 2011</a:t>
            </a:r>
            <a:r>
              <a:rPr lang="en-US" sz="1800" kern="1200" dirty="0" smtClean="0">
                <a:solidFill>
                  <a:schemeClr val="tx1"/>
                </a:solidFill>
                <a:effectLst/>
                <a:latin typeface="+mn-lt"/>
                <a:ea typeface="+mn-ea"/>
                <a:cs typeface="+mn-cs"/>
              </a:rPr>
              <a:t>, meaning they did not know where their next meal would come from.  </a:t>
            </a:r>
          </a:p>
          <a:p>
            <a:pPr>
              <a:defRPr/>
            </a:pPr>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AE3E79-3424-492A-BBA1-30609ECE4C3C}" type="slidenum">
              <a:rPr lang="en-US" sz="1200"/>
              <a:pPr/>
              <a:t>33</a:t>
            </a:fld>
            <a:endParaRPr lang="en-US" sz="1200"/>
          </a:p>
        </p:txBody>
      </p:sp>
    </p:spTree>
    <p:extLst>
      <p:ext uri="{BB962C8B-B14F-4D97-AF65-F5344CB8AC3E}">
        <p14:creationId xmlns:p14="http://schemas.microsoft.com/office/powerpoint/2010/main" val="518823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800" baseline="0" dirty="0" smtClean="0"/>
              <a:t>Financially, wasted food costs America more than $100 billion annually </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Food Recovery Challenge Program:  </a:t>
            </a:r>
            <a:r>
              <a:rPr lang="en-US" sz="1800" kern="1200" dirty="0" smtClean="0">
                <a:solidFill>
                  <a:schemeClr val="tx1"/>
                </a:solidFill>
                <a:effectLst/>
                <a:latin typeface="+mn-lt"/>
                <a:ea typeface="+mn-ea"/>
                <a:cs typeface="+mn-cs"/>
              </a:rPr>
              <a:t>a national initiative aimed at encouraging businesses and institutions to actively participate in food waste prevention, surplus food donation and food waste diversion from landfill or incineration.   EPA’s Food Recovery Challenge targets College and Universities, Supermarkets, Wholesale/Membership Clubs, Healthcare Facilities, Hospitality and venues that traditionally manage large quantities of food and food waste. </a:t>
            </a:r>
          </a:p>
          <a:p>
            <a:endParaRPr lang="en-US" sz="1800" baseline="0" dirty="0" smtClean="0"/>
          </a:p>
          <a:p>
            <a:endParaRPr lang="en-US" sz="1800" baseline="0" dirty="0" smtClean="0"/>
          </a:p>
          <a:p>
            <a:r>
              <a:rPr lang="en-US" sz="1800" baseline="0" dirty="0" smtClean="0"/>
              <a:t>BJ’s Wholesalers just joined this program</a:t>
            </a:r>
          </a:p>
          <a:p>
            <a:pPr marL="171450" indent="-171450">
              <a:buFont typeface="Arial" panose="020B0604020202020204" pitchFamily="34" charset="0"/>
              <a:buChar char="•"/>
            </a:pPr>
            <a:endParaRPr lang="en-US" sz="1800" baseline="0" dirty="0" smtClean="0"/>
          </a:p>
        </p:txBody>
      </p:sp>
      <p:sp>
        <p:nvSpPr>
          <p:cNvPr id="4" name="Slide Number Placeholder 3"/>
          <p:cNvSpPr>
            <a:spLocks noGrp="1"/>
          </p:cNvSpPr>
          <p:nvPr>
            <p:ph type="sldNum" sz="quarter" idx="10"/>
          </p:nvPr>
        </p:nvSpPr>
        <p:spPr/>
        <p:txBody>
          <a:bodyPr/>
          <a:lstStyle/>
          <a:p>
            <a:fld id="{C4F8D869-1FC7-4A73-88AA-2A1202385DF8}" type="slidenum">
              <a:rPr lang="en-US" smtClean="0"/>
              <a:pPr/>
              <a:t>34</a:t>
            </a:fld>
            <a:endParaRPr lang="en-US"/>
          </a:p>
        </p:txBody>
      </p:sp>
    </p:spTree>
    <p:extLst>
      <p:ext uri="{BB962C8B-B14F-4D97-AF65-F5344CB8AC3E}">
        <p14:creationId xmlns:p14="http://schemas.microsoft.com/office/powerpoint/2010/main" val="367871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Now,</a:t>
            </a:r>
            <a:r>
              <a:rPr lang="en-US" sz="1800" baseline="0" dirty="0" smtClean="0"/>
              <a:t> I want to close by coming full circle here.  We started today talking about some of the risk involved with climate change.  EPA is committed to addressing this challenge by reducing our carbon footprint from a variety of sectors, as I’ve demonstrated today.</a:t>
            </a:r>
          </a:p>
          <a:p>
            <a:endParaRPr lang="en-US" sz="1800" baseline="0" dirty="0" smtClean="0"/>
          </a:p>
          <a:p>
            <a:r>
              <a:rPr lang="en-US" sz="1800" baseline="0" dirty="0" smtClean="0"/>
              <a:t>EPA is also committed to adapting to some of the changes we are already seeing.  That is illustrated by the White House announcement on food resilience as part of the Climate Adaptation Initiative and Climate Data Initiative.  </a:t>
            </a:r>
            <a:endParaRPr lang="en-US" sz="1800" dirty="0" smtClean="0"/>
          </a:p>
          <a:p>
            <a:endParaRPr lang="en-US" sz="1800" dirty="0" smtClean="0"/>
          </a:p>
          <a:p>
            <a:r>
              <a:rPr lang="en-US" sz="1800" dirty="0" smtClean="0"/>
              <a:t>It means empowering the agriculture sector to understand</a:t>
            </a:r>
            <a:r>
              <a:rPr lang="en-US" sz="1800" baseline="0" dirty="0" smtClean="0"/>
              <a:t> vulnerability, and improve resilience by investing in and working on programs like some of the ones I’ve described today.  </a:t>
            </a:r>
            <a:endParaRPr lang="en-US" sz="1800" dirty="0" smtClean="0"/>
          </a:p>
          <a:p>
            <a:endParaRPr lang="en-US" dirty="0" smtClean="0"/>
          </a:p>
        </p:txBody>
      </p:sp>
      <p:sp>
        <p:nvSpPr>
          <p:cNvPr id="4" name="Slide Number Placeholder 3"/>
          <p:cNvSpPr>
            <a:spLocks noGrp="1"/>
          </p:cNvSpPr>
          <p:nvPr>
            <p:ph type="sldNum" sz="quarter" idx="10"/>
          </p:nvPr>
        </p:nvSpPr>
        <p:spPr/>
        <p:txBody>
          <a:bodyPr/>
          <a:lstStyle/>
          <a:p>
            <a:fld id="{C4F8D869-1FC7-4A73-88AA-2A1202385DF8}" type="slidenum">
              <a:rPr lang="en-US" smtClean="0"/>
              <a:pPr/>
              <a:t>35</a:t>
            </a:fld>
            <a:endParaRPr lang="en-US"/>
          </a:p>
        </p:txBody>
      </p:sp>
    </p:spTree>
    <p:extLst>
      <p:ext uri="{BB962C8B-B14F-4D97-AF65-F5344CB8AC3E}">
        <p14:creationId xmlns:p14="http://schemas.microsoft.com/office/powerpoint/2010/main" val="599152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F8D869-1FC7-4A73-88AA-2A1202385DF8}" type="slidenum">
              <a:rPr lang="en-US" smtClean="0"/>
              <a:pPr/>
              <a:t>36</a:t>
            </a:fld>
            <a:endParaRPr lang="en-US"/>
          </a:p>
        </p:txBody>
      </p:sp>
    </p:spTree>
    <p:extLst>
      <p:ext uri="{BB962C8B-B14F-4D97-AF65-F5344CB8AC3E}">
        <p14:creationId xmlns:p14="http://schemas.microsoft.com/office/powerpoint/2010/main" val="262189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POLLUTED BOSTON HARBOR</a:t>
            </a:r>
          </a:p>
          <a:p>
            <a:endParaRPr lang="en-US" sz="1600" dirty="0" smtClean="0"/>
          </a:p>
          <a:p>
            <a:r>
              <a:rPr lang="en-US" sz="1600" i="1" dirty="0" smtClean="0"/>
              <a:t>Message:  Boston Harbor used to be one of the dirtiest harbors in America:  the Aspen Institute referred to it has having ‘disturbing environmental conditions.’  </a:t>
            </a:r>
            <a:endParaRPr lang="en-US" sz="1600" dirty="0" smtClean="0"/>
          </a:p>
          <a:p>
            <a:pPr lvl="1"/>
            <a:endParaRPr lang="en-US" sz="1600" dirty="0" smtClean="0"/>
          </a:p>
          <a:p>
            <a:pPr lvl="1">
              <a:buFont typeface="Arial" pitchFamily="34" charset="0"/>
              <a:buChar char="•"/>
            </a:pPr>
            <a:r>
              <a:rPr lang="en-US" sz="1600" dirty="0" smtClean="0"/>
              <a:t>Raw sewage was dumped into the waters openly and freely</a:t>
            </a:r>
          </a:p>
          <a:p>
            <a:endParaRPr lang="en-US" dirty="0"/>
          </a:p>
        </p:txBody>
      </p:sp>
      <p:sp>
        <p:nvSpPr>
          <p:cNvPr id="4" name="Slide Number Placeholder 3"/>
          <p:cNvSpPr>
            <a:spLocks noGrp="1"/>
          </p:cNvSpPr>
          <p:nvPr>
            <p:ph type="sldNum" sz="quarter" idx="10"/>
          </p:nvPr>
        </p:nvSpPr>
        <p:spPr/>
        <p:txBody>
          <a:bodyPr/>
          <a:lstStyle/>
          <a:p>
            <a:fld id="{488D7933-B6F7-4455-976E-64A59499B7A5}" type="slidenum">
              <a:rPr lang="en-US" smtClean="0"/>
              <a:pPr/>
              <a:t>4</a:t>
            </a:fld>
            <a:endParaRPr lang="en-US"/>
          </a:p>
        </p:txBody>
      </p:sp>
    </p:spTree>
    <p:extLst>
      <p:ext uri="{BB962C8B-B14F-4D97-AF65-F5344CB8AC3E}">
        <p14:creationId xmlns:p14="http://schemas.microsoft.com/office/powerpoint/2010/main" val="295798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BOSTON HARBOR TODAY</a:t>
            </a:r>
          </a:p>
          <a:p>
            <a:endParaRPr lang="en-US" sz="1600" dirty="0" smtClean="0"/>
          </a:p>
          <a:p>
            <a:r>
              <a:rPr lang="en-US" sz="1600" i="1" dirty="0" smtClean="0"/>
              <a:t>Message:  Today regulations and massive cleanup efforts have managed to make the harbor swimmable again.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488D7933-B6F7-4455-976E-64A59499B7A5}" type="slidenum">
              <a:rPr lang="en-US" smtClean="0"/>
              <a:pPr/>
              <a:t>5</a:t>
            </a:fld>
            <a:endParaRPr lang="en-US"/>
          </a:p>
        </p:txBody>
      </p:sp>
    </p:spTree>
    <p:extLst>
      <p:ext uri="{BB962C8B-B14F-4D97-AF65-F5344CB8AC3E}">
        <p14:creationId xmlns:p14="http://schemas.microsoft.com/office/powerpoint/2010/main" val="226136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CLIMATE CHANGE:</a:t>
            </a:r>
            <a:r>
              <a:rPr lang="en-US" sz="1800" baseline="0" dirty="0" smtClean="0"/>
              <a:t>  </a:t>
            </a:r>
            <a:r>
              <a:rPr lang="en-US" sz="1800" dirty="0" smtClean="0"/>
              <a:t>NEW</a:t>
            </a:r>
            <a:r>
              <a:rPr lang="en-US" sz="1800" baseline="0" dirty="0" smtClean="0"/>
              <a:t> AGE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The systems we have built our lives on depend on stability.  We are going to see instability in our economic, political and environmental systems because of Climate Change.   </a:t>
            </a:r>
            <a:endParaRPr lang="en-US" sz="1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6</a:t>
            </a:fld>
            <a:endParaRPr lang="en-US"/>
          </a:p>
        </p:txBody>
      </p:sp>
    </p:spTree>
    <p:extLst>
      <p:ext uri="{BB962C8B-B14F-4D97-AF65-F5344CB8AC3E}">
        <p14:creationId xmlns:p14="http://schemas.microsoft.com/office/powerpoint/2010/main" val="418281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Economic Uncertainty:</a:t>
            </a:r>
          </a:p>
          <a:p>
            <a:endParaRPr lang="en-US" sz="1800" dirty="0" smtClean="0"/>
          </a:p>
          <a:p>
            <a:r>
              <a:rPr lang="en-US" sz="1800" dirty="0" smtClean="0"/>
              <a:t>Risky Business</a:t>
            </a:r>
          </a:p>
          <a:p>
            <a:endParaRPr lang="en-US" sz="1800" dirty="0" smtClean="0">
              <a:solidFill>
                <a:schemeClr val="bg1">
                  <a:lumMod val="85000"/>
                </a:schemeClr>
              </a:solidFill>
            </a:endParaRPr>
          </a:p>
          <a:p>
            <a:r>
              <a:rPr lang="en-US" sz="1800" dirty="0" smtClean="0">
                <a:solidFill>
                  <a:schemeClr val="bg1">
                    <a:lumMod val="85000"/>
                  </a:schemeClr>
                </a:solidFill>
              </a:rPr>
              <a:t>…viewing climate change in terms of risk assessment and risk management </a:t>
            </a:r>
            <a:r>
              <a:rPr lang="en-US" sz="1800" b="1" dirty="0" smtClean="0">
                <a:solidFill>
                  <a:schemeClr val="bg1">
                    <a:lumMod val="85000"/>
                  </a:schemeClr>
                </a:solidFill>
              </a:rPr>
              <a:t>makes clear to me that taking a cautiously conservative stance — that is, waiting for more information before acting — is actually taking a very radical risk.</a:t>
            </a:r>
            <a:r>
              <a:rPr lang="en-US" sz="1800" dirty="0" smtClean="0">
                <a:solidFill>
                  <a:schemeClr val="bg1">
                    <a:lumMod val="85000"/>
                  </a:schemeClr>
                </a:solidFill>
              </a:rPr>
              <a:t> We’ll never know enough to resolve all of the uncertainties. But we know enough to recognize that we must act now.”</a:t>
            </a:r>
          </a:p>
          <a:p>
            <a:endParaRPr lang="en-US" sz="1800" dirty="0" smtClean="0"/>
          </a:p>
          <a:p>
            <a:endParaRPr lang="en-US" sz="1800" dirty="0" smtClean="0"/>
          </a:p>
          <a:p>
            <a:endParaRPr lang="en-US" sz="1800" i="1"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7</a:t>
            </a:fld>
            <a:endParaRPr lang="en-US"/>
          </a:p>
        </p:txBody>
      </p:sp>
    </p:spTree>
    <p:extLst>
      <p:ext uri="{BB962C8B-B14F-4D97-AF65-F5344CB8AC3E}">
        <p14:creationId xmlns:p14="http://schemas.microsoft.com/office/powerpoint/2010/main" val="33310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Here you can see </a:t>
            </a:r>
            <a:r>
              <a:rPr lang="en-US" sz="1800" b="1" dirty="0" smtClean="0"/>
              <a:t>political,</a:t>
            </a:r>
            <a:r>
              <a:rPr lang="en-US" sz="1800" b="1" baseline="0" dirty="0" smtClean="0"/>
              <a:t> economic and environmental impacts</a:t>
            </a:r>
          </a:p>
          <a:p>
            <a:endParaRPr lang="en-US" sz="1800" baseline="0" dirty="0" smtClean="0"/>
          </a:p>
          <a:p>
            <a:r>
              <a:rPr lang="en-US" sz="1800" baseline="0" dirty="0" smtClean="0"/>
              <a:t>Water shortages, lower crop yields, food shortages, wildfires, health problems, flood damage, coastal erosion, species loss</a:t>
            </a:r>
          </a:p>
          <a:p>
            <a:endParaRPr lang="en-US" sz="1800" baseline="0" dirty="0" smtClean="0"/>
          </a:p>
          <a:p>
            <a:r>
              <a:rPr lang="en-US" sz="1800" b="1" baseline="0" dirty="0" smtClean="0"/>
              <a:t>Economic Risk</a:t>
            </a:r>
          </a:p>
          <a:p>
            <a:endParaRPr lang="en-US" sz="1800" baseline="0" dirty="0" smtClean="0"/>
          </a:p>
          <a:p>
            <a:r>
              <a:rPr lang="en-US" sz="1800" baseline="0" dirty="0" smtClean="0"/>
              <a:t>Message:  </a:t>
            </a:r>
            <a:r>
              <a:rPr lang="en-US" sz="1800" b="1" baseline="0" dirty="0" smtClean="0"/>
              <a:t>Climate Change leads to uncertainty </a:t>
            </a:r>
            <a:r>
              <a:rPr lang="en-US" sz="1800" baseline="0" dirty="0" smtClean="0"/>
              <a:t>in our economic system.  Uncertainty is risk…</a:t>
            </a:r>
          </a:p>
          <a:p>
            <a:endParaRPr lang="en-US" sz="1800" baseline="0" dirty="0" smtClean="0"/>
          </a:p>
          <a:p>
            <a:endParaRPr lang="en-US" sz="1800" baseline="0" dirty="0" smtClean="0"/>
          </a:p>
          <a:p>
            <a:r>
              <a:rPr lang="en-US" sz="1800" baseline="0" dirty="0" smtClean="0"/>
              <a:t>Henry Paulson Op Ed:  (points)</a:t>
            </a:r>
            <a:endParaRPr lang="en-US" sz="1800" dirty="0" smtClean="0"/>
          </a:p>
          <a:p>
            <a:r>
              <a:rPr lang="en-US" sz="1800" i="1" dirty="0" smtClean="0"/>
              <a:t>-For too many years, we failed to rein in the excesses building up in the nation’s financial markets. When the credit bubble burst in 2008, the damage was devastating</a:t>
            </a:r>
          </a:p>
          <a:p>
            <a:endParaRPr lang="en-US" sz="1800" i="1" dirty="0" smtClean="0"/>
          </a:p>
          <a:p>
            <a:r>
              <a:rPr lang="en-US" sz="1800" i="1" dirty="0" smtClean="0"/>
              <a:t>-We’re making the same mistake today with </a:t>
            </a:r>
            <a:r>
              <a:rPr lang="en-US" sz="1800" i="1" dirty="0" smtClean="0">
                <a:hlinkClick r:id="rId3" tooltip="Recent and archival news about global warming."/>
              </a:rPr>
              <a:t>climate change</a:t>
            </a:r>
            <a:r>
              <a:rPr lang="en-US" sz="1800" i="1" dirty="0" smtClean="0"/>
              <a:t>. We’re staring down a climate bubble that poses enormous risks to both our environment and economy. The warning signs are clear and growing more urgent as the risks go unchecked.</a:t>
            </a:r>
          </a:p>
          <a:p>
            <a:endParaRPr lang="en-US" sz="1800" i="1" dirty="0" smtClean="0"/>
          </a:p>
          <a:p>
            <a:r>
              <a:rPr lang="en-US" sz="1800" i="1" dirty="0" smtClean="0"/>
              <a:t>Comparison:  We are building up excesses (debt in 2008, greenhouse gas emissions that are trapping heat now). Our government policies are flawed (incentivizing us to borrow too much to finance homes then, and encouraging the overuse of carbon-based fuels now). Our experts (financial experts then, climate scientists now) try to understand what they see and to model possible futures. And the outsize risks have the potential to be tremendously damaging (to a globalized economy then, and the global climate now).</a:t>
            </a:r>
          </a:p>
          <a:p>
            <a:endParaRPr lang="en-US" sz="1800" i="1" dirty="0" smtClean="0"/>
          </a:p>
          <a:p>
            <a:r>
              <a:rPr lang="en-US" sz="1800" i="1" dirty="0" smtClean="0"/>
              <a:t>Bottom</a:t>
            </a:r>
            <a:r>
              <a:rPr lang="en-US" sz="1800" i="1" baseline="0" dirty="0" smtClean="0"/>
              <a:t> line:  </a:t>
            </a:r>
            <a:r>
              <a:rPr lang="en-US" sz="1800" i="1" dirty="0" smtClean="0"/>
              <a:t>the decisions we’re making today — to continue along a path that’s almost entirely carbon-dependent — are locking us in for long-term consequences that we will not be able to change but only adapt to, at enormous cost.</a:t>
            </a:r>
          </a:p>
          <a:p>
            <a:endParaRPr lang="en-US" sz="1800"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8</a:t>
            </a:fld>
            <a:endParaRPr lang="en-US"/>
          </a:p>
        </p:txBody>
      </p:sp>
    </p:spTree>
    <p:extLst>
      <p:ext uri="{BB962C8B-B14F-4D97-AF65-F5344CB8AC3E}">
        <p14:creationId xmlns:p14="http://schemas.microsoft.com/office/powerpoint/2010/main" val="277484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Food Risk</a:t>
            </a:r>
          </a:p>
          <a:p>
            <a:endParaRPr lang="en-US" dirty="0" smtClean="0"/>
          </a:p>
          <a:p>
            <a:r>
              <a:rPr lang="en-US" dirty="0" smtClean="0"/>
              <a:t>Agriculture is an important sector of the U.S. economy. In addition to providing us with much of our food, the crops, livestock, and seafood that are grown, raised, and caught in the United States contribute at least </a:t>
            </a:r>
            <a:r>
              <a:rPr lang="en-US" b="1" dirty="0" smtClean="0"/>
              <a:t>$200 billion to the economy each year.</a:t>
            </a:r>
          </a:p>
          <a:p>
            <a:endParaRPr lang="en-US" dirty="0" smtClean="0"/>
          </a:p>
          <a:p>
            <a:r>
              <a:rPr lang="en-US" b="1" dirty="0" smtClean="0"/>
              <a:t>Agriculture and fisheries are highly dependent on specific climate conditions.</a:t>
            </a:r>
            <a:r>
              <a:rPr lang="en-US" dirty="0" smtClean="0"/>
              <a:t> Trying to understand the overall effect of climate change on our food supply can be difficult. Increases in temperature and carbon dioxide (CO</a:t>
            </a:r>
            <a:r>
              <a:rPr lang="en-US" baseline="-25000" dirty="0" smtClean="0"/>
              <a:t>2</a:t>
            </a:r>
            <a:r>
              <a:rPr lang="en-US" dirty="0" smtClean="0"/>
              <a:t>) can be beneficial for some crops in some places. But to realize these benefits, nutrient levels, soil moisture, water availability, and other conditions must also be met. Changes in the frequency and severity of droughts and floods could pose challenges for farmers and ranchers. Meanwhile, warmer water temperatures are likely to cause the habitat ranges of many fish and shellfish species to shift, which could disrupt </a:t>
            </a:r>
            <a:r>
              <a:rPr lang="en-US" dirty="0" smtClean="0">
                <a:hlinkClick r:id="rId3" action="ppaction://hlinkfile"/>
              </a:rPr>
              <a:t>ecosystems</a:t>
            </a:r>
            <a:r>
              <a:rPr lang="en-US" dirty="0" smtClean="0"/>
              <a:t>. Overall, climate change could make it more difficult to grow crops, raise animals, and catch fish in the same ways and same places as we have done in the past. The effects of climate change also need to be considered along with other evolving factors that affect agricultural production, such as changes in farming practices and technology.</a:t>
            </a:r>
            <a:endParaRPr lang="en-US" dirty="0"/>
          </a:p>
        </p:txBody>
      </p:sp>
      <p:sp>
        <p:nvSpPr>
          <p:cNvPr id="4" name="Slide Number Placeholder 3"/>
          <p:cNvSpPr>
            <a:spLocks noGrp="1"/>
          </p:cNvSpPr>
          <p:nvPr>
            <p:ph type="sldNum" sz="quarter" idx="10"/>
          </p:nvPr>
        </p:nvSpPr>
        <p:spPr/>
        <p:txBody>
          <a:bodyPr/>
          <a:lstStyle/>
          <a:p>
            <a:fld id="{C4F8D869-1FC7-4A73-88AA-2A1202385DF8}" type="slidenum">
              <a:rPr lang="en-US" smtClean="0"/>
              <a:pPr/>
              <a:t>9</a:t>
            </a:fld>
            <a:endParaRPr lang="en-US"/>
          </a:p>
        </p:txBody>
      </p:sp>
    </p:spTree>
    <p:extLst>
      <p:ext uri="{BB962C8B-B14F-4D97-AF65-F5344CB8AC3E}">
        <p14:creationId xmlns:p14="http://schemas.microsoft.com/office/powerpoint/2010/main" val="269724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02E811-37E1-45BF-947E-C8B2B13A4C55}"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226097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E811-37E1-45BF-947E-C8B2B13A4C55}"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313047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E811-37E1-45BF-947E-C8B2B13A4C55}"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3120088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47023E4F-35C0-4936-8068-422A35C64BDF}" type="datetime1">
              <a:rPr lang="en-US">
                <a:solidFill>
                  <a:srgbClr val="000000"/>
                </a:solidFill>
              </a:rPr>
              <a:pPr>
                <a:defRPr/>
              </a:pPr>
              <a:t>8/20/2014</a:t>
            </a:fld>
            <a:endParaRPr lang="en-US" dirty="0">
              <a:solidFill>
                <a:srgbClr val="000000"/>
              </a:solidFill>
            </a:endParaRPr>
          </a:p>
        </p:txBody>
      </p:sp>
      <p:sp>
        <p:nvSpPr>
          <p:cNvPr id="7" name="Rectangle 6"/>
          <p:cNvSpPr>
            <a:spLocks noGrp="1" noChangeArrowheads="1"/>
          </p:cNvSpPr>
          <p:nvPr>
            <p:ph type="ftr" sz="quarter" idx="11"/>
          </p:nvPr>
        </p:nvSpPr>
        <p:spPr>
          <a:xfrm>
            <a:off x="3556000" y="6248400"/>
            <a:ext cx="5080000" cy="457200"/>
          </a:xfrm>
        </p:spPr>
        <p:txBody>
          <a:bodyPr/>
          <a:lstStyle>
            <a:lvl1pPr>
              <a:defRPr sz="1400" dirty="0" smtClean="0"/>
            </a:lvl1pPr>
          </a:lstStyle>
          <a:p>
            <a:pPr>
              <a:defRPr/>
            </a:pPr>
            <a:r>
              <a:rPr lang="en-US">
                <a:solidFill>
                  <a:srgbClr val="000000"/>
                </a:solidFill>
              </a:rPr>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CFD01D2F-2EEB-45B6-93CC-3DC2859277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623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E811-37E1-45BF-947E-C8B2B13A4C55}"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139708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2E811-37E1-45BF-947E-C8B2B13A4C55}"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252238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2E811-37E1-45BF-947E-C8B2B13A4C55}"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110288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2E811-37E1-45BF-947E-C8B2B13A4C55}"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374978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02E811-37E1-45BF-947E-C8B2B13A4C55}"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100014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2E811-37E1-45BF-947E-C8B2B13A4C55}"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102286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2E811-37E1-45BF-947E-C8B2B13A4C55}"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209176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2E811-37E1-45BF-947E-C8B2B13A4C55}"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74044-A037-4A81-A197-C2982DBDA673}" type="slidenum">
              <a:rPr lang="en-US" smtClean="0"/>
              <a:pPr/>
              <a:t>‹#›</a:t>
            </a:fld>
            <a:endParaRPr lang="en-US"/>
          </a:p>
        </p:txBody>
      </p:sp>
    </p:spTree>
    <p:extLst>
      <p:ext uri="{BB962C8B-B14F-4D97-AF65-F5344CB8AC3E}">
        <p14:creationId xmlns:p14="http://schemas.microsoft.com/office/powerpoint/2010/main" val="417815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2E811-37E1-45BF-947E-C8B2B13A4C55}" type="datetimeFigureOut">
              <a:rPr lang="en-US" smtClean="0"/>
              <a:pPr/>
              <a:t>8/20/2014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4044-A037-4A81-A197-C2982DBDA673}" type="slidenum">
              <a:rPr lang="en-US" smtClean="0"/>
              <a:pPr/>
              <a:t>‹#›</a:t>
            </a:fld>
            <a:endParaRPr lang="en-US"/>
          </a:p>
        </p:txBody>
      </p:sp>
    </p:spTree>
    <p:extLst>
      <p:ext uri="{BB962C8B-B14F-4D97-AF65-F5344CB8AC3E}">
        <p14:creationId xmlns:p14="http://schemas.microsoft.com/office/powerpoint/2010/main" val="105188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3"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fld id="{A8822DDD-53A6-4049-8008-E07C455EE198}" type="datetime1">
              <a:rPr lang="en-US">
                <a:solidFill>
                  <a:srgbClr val="000000"/>
                </a:solidFill>
              </a:rPr>
              <a:pPr eaLnBrk="0" fontAlgn="base" hangingPunct="0">
                <a:spcBef>
                  <a:spcPct val="0"/>
                </a:spcBef>
                <a:spcAft>
                  <a:spcPct val="0"/>
                </a:spcAft>
                <a:defRPr/>
              </a:pPr>
              <a:t>8/20/2014</a:t>
            </a:fld>
            <a:endParaRPr lang="en-US">
              <a:solidFill>
                <a:srgbClr val="000000"/>
              </a:solidFill>
            </a:endParaRPr>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eaLnBrk="0" fontAlgn="base" hangingPunct="0">
              <a:spcBef>
                <a:spcPct val="0"/>
              </a:spcBef>
              <a:spcAft>
                <a:spcPct val="0"/>
              </a:spcAft>
              <a:defRPr/>
            </a:pPr>
            <a:r>
              <a:rPr lang="en-US">
                <a:solidFill>
                  <a:srgbClr val="000000"/>
                </a:solidFill>
              </a:rPr>
              <a:t>U.S. Environmental Protection Agency</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88B47953-C4A2-4711-A4FD-D130FA9B7BEC}"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18650383"/>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5.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jpeg"/><Relationship Id="rId4" Type="http://schemas.openxmlformats.org/officeDocument/2006/relationships/image" Target="../media/image15.pn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flickr.com/photos/22746515@N02/"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www.europeanceo.com/" TargetMode="External"/><Relationship Id="rId4" Type="http://schemas.openxmlformats.org/officeDocument/2006/relationships/hyperlink" Target="http://www.flickr.com/photos/rawhead/43763126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276350" y="1905000"/>
            <a:ext cx="7772400" cy="1905000"/>
          </a:xfrm>
        </p:spPr>
        <p:txBody>
          <a:bodyPr/>
          <a:lstStyle/>
          <a:p>
            <a:pPr algn="l" eaLnBrk="1" hangingPunct="1"/>
            <a:r>
              <a:rPr lang="en-US" sz="4000" dirty="0" smtClean="0">
                <a:solidFill>
                  <a:schemeClr val="tx1"/>
                </a:solidFill>
                <a:latin typeface="Calibri" panose="020F0502020204030204" pitchFamily="34" charset="0"/>
                <a:cs typeface="Calibri" panose="020F0502020204030204" pitchFamily="34" charset="0"/>
              </a:rPr>
              <a:t>Climate Change:</a:t>
            </a:r>
            <a:br>
              <a:rPr lang="en-US" sz="4000" dirty="0" smtClean="0">
                <a:solidFill>
                  <a:schemeClr val="tx1"/>
                </a:solidFill>
                <a:latin typeface="Calibri" panose="020F0502020204030204" pitchFamily="34" charset="0"/>
                <a:cs typeface="Calibri" panose="020F0502020204030204" pitchFamily="34" charset="0"/>
              </a:rPr>
            </a:br>
            <a:r>
              <a:rPr lang="en-US" sz="4000" dirty="0" smtClean="0">
                <a:solidFill>
                  <a:schemeClr val="tx1"/>
                </a:solidFill>
                <a:latin typeface="Calibri" panose="020F0502020204030204" pitchFamily="34" charset="0"/>
                <a:cs typeface="Calibri" panose="020F0502020204030204" pitchFamily="34" charset="0"/>
              </a:rPr>
              <a:t>Engagement on all Levels</a:t>
            </a:r>
            <a:endParaRPr lang="en-US" sz="2800" dirty="0">
              <a:solidFill>
                <a:schemeClr val="tx1"/>
              </a:solidFill>
              <a:latin typeface="Calibri" panose="020F0502020204030204" pitchFamily="34" charset="0"/>
              <a:cs typeface="Calibri" panose="020F0502020204030204" pitchFamily="34" charset="0"/>
            </a:endParaRPr>
          </a:p>
        </p:txBody>
      </p:sp>
      <p:sp>
        <p:nvSpPr>
          <p:cNvPr id="17411" name="Rectangle 3"/>
          <p:cNvSpPr>
            <a:spLocks noGrp="1" noChangeArrowheads="1"/>
          </p:cNvSpPr>
          <p:nvPr>
            <p:ph type="subTitle" idx="1"/>
          </p:nvPr>
        </p:nvSpPr>
        <p:spPr>
          <a:xfrm>
            <a:off x="1276350" y="4114800"/>
            <a:ext cx="6400800" cy="1524000"/>
          </a:xfrm>
        </p:spPr>
        <p:txBody>
          <a:bodyPr/>
          <a:lstStyle/>
          <a:p>
            <a:pPr algn="l" eaLnBrk="1" hangingPunct="1"/>
            <a:endParaRPr lang="en-US" dirty="0" smtClean="0"/>
          </a:p>
          <a:p>
            <a:pPr algn="l" eaLnBrk="1" hangingPunct="1"/>
            <a:r>
              <a:rPr lang="en-US" dirty="0" smtClean="0"/>
              <a:t>Curt Spalding</a:t>
            </a:r>
          </a:p>
          <a:p>
            <a:pPr algn="l" eaLnBrk="1" hangingPunct="1"/>
            <a:r>
              <a:rPr lang="en-US" dirty="0" smtClean="0"/>
              <a:t>August 14., 2014</a:t>
            </a:r>
          </a:p>
          <a:p>
            <a:pPr algn="l" eaLnBrk="1" hangingPunct="1"/>
            <a:endParaRPr lang="en-US" dirty="0" smtClean="0"/>
          </a:p>
        </p:txBody>
      </p:sp>
      <p:sp>
        <p:nvSpPr>
          <p:cNvPr id="17414" name="Footer Placeholder 9"/>
          <p:cNvSpPr>
            <a:spLocks noGrp="1"/>
          </p:cNvSpPr>
          <p:nvPr>
            <p:ph type="ftr" sz="quarter" idx="11"/>
          </p:nvPr>
        </p:nvSpPr>
        <p:spPr>
          <a:xfrm>
            <a:off x="1276350" y="6248400"/>
            <a:ext cx="5080000" cy="457200"/>
          </a:xfrm>
          <a:noFill/>
        </p:spPr>
        <p:txBody>
          <a:bodyPr/>
          <a:lstStyle/>
          <a:p>
            <a:pPr algn="l"/>
            <a:endParaRPr lang="en-US" dirty="0">
              <a:solidFill>
                <a:srgbClr val="000000"/>
              </a:solidFill>
            </a:endParaRPr>
          </a:p>
          <a:p>
            <a:pPr algn="l"/>
            <a:r>
              <a:rPr lang="en-US" dirty="0">
                <a:solidFill>
                  <a:srgbClr val="000000"/>
                </a:solidFill>
              </a:rPr>
              <a:t>U.S. Environmental Protection Agency</a:t>
            </a:r>
          </a:p>
        </p:txBody>
      </p:sp>
      <p:sp>
        <p:nvSpPr>
          <p:cNvPr id="17413" name="Slide Number Placeholder 8"/>
          <p:cNvSpPr>
            <a:spLocks noGrp="1"/>
          </p:cNvSpPr>
          <p:nvPr>
            <p:ph type="sldNum" sz="quarter" idx="12"/>
          </p:nvPr>
        </p:nvSpPr>
        <p:spPr>
          <a:noFill/>
        </p:spPr>
        <p:txBody>
          <a:bodyPr/>
          <a:lstStyle/>
          <a:p>
            <a:fld id="{8574CB39-EFAD-424A-BA13-0CDAA131FA45}" type="slidenum">
              <a:rPr lang="en-US" smtClean="0">
                <a:solidFill>
                  <a:srgbClr val="000000"/>
                </a:solidFill>
              </a:rPr>
              <a:pPr/>
              <a:t>1</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55559" y="2120795"/>
            <a:ext cx="11127025" cy="2062103"/>
          </a:xfrm>
          <a:prstGeom prst="rect">
            <a:avLst/>
          </a:prstGeom>
          <a:noFill/>
        </p:spPr>
        <p:txBody>
          <a:bodyPr wrap="square" rtlCol="0">
            <a:spAutoFit/>
          </a:bodyPr>
          <a:lstStyle/>
          <a:p>
            <a:r>
              <a:rPr lang="en-US" sz="3200" dirty="0" smtClean="0">
                <a:solidFill>
                  <a:schemeClr val="bg1">
                    <a:lumMod val="85000"/>
                  </a:schemeClr>
                </a:solidFill>
              </a:rPr>
              <a:t>“Climate change … can add to the challenges of global instability, hunger, poverty, and conflict.”</a:t>
            </a:r>
          </a:p>
          <a:p>
            <a:endParaRPr lang="en-US" sz="3600" dirty="0">
              <a:solidFill>
                <a:schemeClr val="bg1">
                  <a:lumMod val="85000"/>
                </a:schemeClr>
              </a:solidFill>
            </a:endParaRPr>
          </a:p>
          <a:p>
            <a:r>
              <a:rPr lang="en-US" sz="2800" i="1" dirty="0" smtClean="0">
                <a:solidFill>
                  <a:schemeClr val="bg1">
                    <a:lumMod val="85000"/>
                  </a:schemeClr>
                </a:solidFill>
              </a:rPr>
              <a:t>-Chuck Hagel, United States Defense Secretary </a:t>
            </a:r>
            <a:endParaRPr lang="en-US" sz="2800" i="1" dirty="0">
              <a:solidFill>
                <a:schemeClr val="bg1">
                  <a:lumMod val="85000"/>
                </a:schemeClr>
              </a:solidFill>
            </a:endParaRPr>
          </a:p>
        </p:txBody>
      </p:sp>
    </p:spTree>
    <p:extLst>
      <p:ext uri="{BB962C8B-B14F-4D97-AF65-F5344CB8AC3E}">
        <p14:creationId xmlns:p14="http://schemas.microsoft.com/office/powerpoint/2010/main" val="1160230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433138" y="-26690"/>
            <a:ext cx="13144222" cy="7390016"/>
          </a:xfrm>
          <a:prstGeom prst="rect">
            <a:avLst/>
          </a:prstGeom>
        </p:spPr>
      </p:pic>
    </p:spTree>
    <p:extLst>
      <p:ext uri="{BB962C8B-B14F-4D97-AF65-F5344CB8AC3E}">
        <p14:creationId xmlns:p14="http://schemas.microsoft.com/office/powerpoint/2010/main" val="216408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7201" y="436639"/>
            <a:ext cx="8850086" cy="584775"/>
          </a:xfrm>
          <a:prstGeom prst="rect">
            <a:avLst/>
          </a:prstGeom>
        </p:spPr>
        <p:txBody>
          <a:bodyPr wrap="square">
            <a:spAutoFit/>
          </a:bodyPr>
          <a:lstStyle/>
          <a:p>
            <a:pPr algn="ctr"/>
            <a:r>
              <a:rPr lang="en-US" sz="3200" dirty="0">
                <a:solidFill>
                  <a:schemeClr val="tx1">
                    <a:lumMod val="65000"/>
                    <a:lumOff val="35000"/>
                  </a:schemeClr>
                </a:solidFill>
                <a:latin typeface="Myriad Pro" panose="020B0503030403020204" pitchFamily="34" charset="0"/>
              </a:rPr>
              <a:t>INCREASE IN EXTREME PRECIPITATION 1958-2011</a:t>
            </a:r>
          </a:p>
        </p:txBody>
      </p:sp>
      <p:pic>
        <p:nvPicPr>
          <p:cNvPr id="5" name="Picture 4"/>
          <p:cNvPicPr>
            <a:picLocks noChangeAspect="1"/>
          </p:cNvPicPr>
          <p:nvPr/>
        </p:nvPicPr>
        <p:blipFill>
          <a:blip r:embed="rId3" cstate="print"/>
          <a:stretch>
            <a:fillRect/>
          </a:stretch>
        </p:blipFill>
        <p:spPr>
          <a:xfrm>
            <a:off x="2547884" y="1443981"/>
            <a:ext cx="7390146" cy="4828499"/>
          </a:xfrm>
          <a:prstGeom prst="rect">
            <a:avLst/>
          </a:prstGeom>
        </p:spPr>
      </p:pic>
    </p:spTree>
    <p:extLst>
      <p:ext uri="{BB962C8B-B14F-4D97-AF65-F5344CB8AC3E}">
        <p14:creationId xmlns:p14="http://schemas.microsoft.com/office/powerpoint/2010/main" val="333869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_0864"/>
          <p:cNvPicPr>
            <a:picLocks noChangeAspect="1" noChangeArrowheads="1"/>
          </p:cNvPicPr>
          <p:nvPr/>
        </p:nvPicPr>
        <p:blipFill>
          <a:blip r:embed="rId3" cstate="print"/>
          <a:srcRect l="6897" t="23908" r="4598" b="15402"/>
          <a:stretch>
            <a:fillRect/>
          </a:stretch>
        </p:blipFill>
        <p:spPr bwMode="auto">
          <a:xfrm>
            <a:off x="-1128305" y="397564"/>
            <a:ext cx="14853341" cy="6051361"/>
          </a:xfrm>
          <a:prstGeom prst="rect">
            <a:avLst/>
          </a:prstGeom>
          <a:noFill/>
          <a:ln w="9525">
            <a:noFill/>
            <a:miter lim="800000"/>
            <a:headEnd/>
            <a:tailEnd/>
          </a:ln>
        </p:spPr>
      </p:pic>
    </p:spTree>
    <p:extLst>
      <p:ext uri="{BB962C8B-B14F-4D97-AF65-F5344CB8AC3E}">
        <p14:creationId xmlns:p14="http://schemas.microsoft.com/office/powerpoint/2010/main" val="186083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arwick Sewer Plant from Route 95"/>
          <p:cNvPicPr>
            <a:picLocks noChangeAspect="1" noChangeArrowheads="1"/>
          </p:cNvPicPr>
          <p:nvPr/>
        </p:nvPicPr>
        <p:blipFill>
          <a:blip r:embed="rId3" cstate="print"/>
          <a:srcRect t="17564" b="26740"/>
          <a:stretch>
            <a:fillRect/>
          </a:stretch>
        </p:blipFill>
        <p:spPr bwMode="auto">
          <a:xfrm>
            <a:off x="-1292087" y="360948"/>
            <a:ext cx="14812223" cy="6110996"/>
          </a:xfrm>
          <a:prstGeom prst="rect">
            <a:avLst/>
          </a:prstGeom>
          <a:noFill/>
          <a:ln w="9525">
            <a:noFill/>
            <a:miter lim="800000"/>
            <a:headEnd/>
            <a:tailEnd/>
          </a:ln>
        </p:spPr>
      </p:pic>
    </p:spTree>
    <p:extLst>
      <p:ext uri="{BB962C8B-B14F-4D97-AF65-F5344CB8AC3E}">
        <p14:creationId xmlns:p14="http://schemas.microsoft.com/office/powerpoint/2010/main" val="3216586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p:nvSpPr>
        <p:spPr>
          <a:xfrm>
            <a:off x="1612232" y="-152400"/>
            <a:ext cx="8398042"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0366" y="1455161"/>
            <a:ext cx="1847304" cy="125643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2998" y="3277215"/>
            <a:ext cx="1464672" cy="146467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192163422"/>
              </p:ext>
            </p:extLst>
          </p:nvPr>
        </p:nvGraphicFramePr>
        <p:xfrm>
          <a:off x="4700597" y="408920"/>
          <a:ext cx="2221311" cy="1282729"/>
        </p:xfrm>
        <a:graphic>
          <a:graphicData uri="http://schemas.openxmlformats.org/presentationml/2006/ole">
            <mc:AlternateContent xmlns:mc="http://schemas.openxmlformats.org/markup-compatibility/2006">
              <mc:Choice xmlns:v="urn:schemas-microsoft-com:vml" Requires="v">
                <p:oleObj spid="_x0000_s1064" name="Image" r:id="rId7" imgW="1803175" imgH="1041270" progId="">
                  <p:embed/>
                </p:oleObj>
              </mc:Choice>
              <mc:Fallback>
                <p:oleObj name="Image" r:id="rId7" imgW="1803175" imgH="1041270" progId="">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0597" y="408920"/>
                        <a:ext cx="2221311" cy="1282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1730" y="4826293"/>
            <a:ext cx="3652382" cy="91766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5807" y="3182061"/>
            <a:ext cx="1415923" cy="141592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4920" y="1134638"/>
            <a:ext cx="2419831" cy="1451899"/>
          </a:xfrm>
          <a:prstGeom prst="rect">
            <a:avLst/>
          </a:prstGeom>
        </p:spPr>
      </p:pic>
      <p:sp>
        <p:nvSpPr>
          <p:cNvPr id="20" name="Oval 19"/>
          <p:cNvSpPr/>
          <p:nvPr/>
        </p:nvSpPr>
        <p:spPr>
          <a:xfrm>
            <a:off x="4127607" y="2082449"/>
            <a:ext cx="3365427" cy="24244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288521" y="2711599"/>
            <a:ext cx="3007362" cy="1200329"/>
          </a:xfrm>
          <a:prstGeom prst="rect">
            <a:avLst/>
          </a:prstGeom>
          <a:noFill/>
        </p:spPr>
        <p:txBody>
          <a:bodyPr wrap="square" rtlCol="0">
            <a:spAutoFit/>
          </a:bodyPr>
          <a:lstStyle/>
          <a:p>
            <a:pPr algn="ctr"/>
            <a:r>
              <a:rPr lang="en-US" sz="3600" dirty="0" smtClean="0"/>
              <a:t>Engagement at</a:t>
            </a:r>
          </a:p>
          <a:p>
            <a:pPr algn="ctr"/>
            <a:r>
              <a:rPr lang="en-US" sz="3600" dirty="0" smtClean="0"/>
              <a:t>all levels</a:t>
            </a:r>
            <a:endParaRPr lang="en-US" sz="3600" dirty="0"/>
          </a:p>
        </p:txBody>
      </p:sp>
    </p:spTree>
    <p:extLst>
      <p:ext uri="{BB962C8B-B14F-4D97-AF65-F5344CB8AC3E}">
        <p14:creationId xmlns:p14="http://schemas.microsoft.com/office/powerpoint/2010/main" val="139602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693513" y="1016658"/>
            <a:ext cx="6743380" cy="502158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31" y="562560"/>
            <a:ext cx="3728419" cy="25371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4219" y="3992030"/>
            <a:ext cx="1492389" cy="1492389"/>
          </a:xfrm>
          <a:prstGeom prst="rect">
            <a:avLst/>
          </a:prstGeom>
        </p:spPr>
      </p:pic>
    </p:spTree>
    <p:extLst>
      <p:ext uri="{BB962C8B-B14F-4D97-AF65-F5344CB8AC3E}">
        <p14:creationId xmlns:p14="http://schemas.microsoft.com/office/powerpoint/2010/main" val="245752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314" y="864816"/>
            <a:ext cx="8156121" cy="1867868"/>
          </a:xfrm>
        </p:spPr>
        <p:txBody>
          <a:bodyPr>
            <a:normAutofit/>
          </a:bodyPr>
          <a:lstStyle/>
          <a:p>
            <a:pPr algn="ctr"/>
            <a:r>
              <a:rPr lang="en-US" sz="4000" dirty="0" smtClean="0">
                <a:latin typeface="+mn-lt"/>
              </a:rPr>
              <a:t>Mitigation:</a:t>
            </a:r>
            <a:r>
              <a:rPr lang="en-US" dirty="0" smtClean="0">
                <a:latin typeface="+mn-lt"/>
              </a:rPr>
              <a:t/>
            </a:r>
            <a:br>
              <a:rPr lang="en-US" dirty="0" smtClean="0">
                <a:latin typeface="+mn-lt"/>
              </a:rPr>
            </a:br>
            <a:r>
              <a:rPr lang="en-US" sz="3200" dirty="0">
                <a:latin typeface="+mn-lt"/>
              </a:rPr>
              <a:t>Emissions Reduction</a:t>
            </a:r>
            <a:endParaRPr lang="en-US" sz="3200" b="1" dirty="0">
              <a:latin typeface="+mn-lt"/>
            </a:endParaRPr>
          </a:p>
        </p:txBody>
      </p:sp>
      <p:pic>
        <p:nvPicPr>
          <p:cNvPr id="3" name="Picture 2"/>
          <p:cNvPicPr>
            <a:picLocks noChangeAspect="1"/>
          </p:cNvPicPr>
          <p:nvPr/>
        </p:nvPicPr>
        <p:blipFill>
          <a:blip r:embed="rId3" cstate="print"/>
          <a:stretch>
            <a:fillRect/>
          </a:stretch>
        </p:blipFill>
        <p:spPr>
          <a:xfrm>
            <a:off x="1791217" y="4118876"/>
            <a:ext cx="8614317" cy="2229065"/>
          </a:xfrm>
          <a:prstGeom prst="rect">
            <a:avLst/>
          </a:prstGeom>
        </p:spPr>
      </p:pic>
      <p:sp>
        <p:nvSpPr>
          <p:cNvPr id="4" name="Rectangle 3"/>
          <p:cNvSpPr/>
          <p:nvPr/>
        </p:nvSpPr>
        <p:spPr>
          <a:xfrm>
            <a:off x="1127336" y="3127828"/>
            <a:ext cx="4971038" cy="523220"/>
          </a:xfrm>
          <a:prstGeom prst="rect">
            <a:avLst/>
          </a:prstGeom>
        </p:spPr>
        <p:txBody>
          <a:bodyPr wrap="square">
            <a:spAutoFit/>
          </a:bodyPr>
          <a:lstStyle/>
          <a:p>
            <a:pPr algn="ctr"/>
            <a:r>
              <a:rPr lang="en-US" sz="2800" dirty="0">
                <a:solidFill>
                  <a:schemeClr val="tx1">
                    <a:lumMod val="65000"/>
                    <a:lumOff val="35000"/>
                  </a:schemeClr>
                </a:solidFill>
              </a:rPr>
              <a:t>Reducing Carbon </a:t>
            </a:r>
            <a:r>
              <a:rPr lang="en-US" sz="2800" dirty="0" smtClean="0">
                <a:solidFill>
                  <a:schemeClr val="tx1">
                    <a:lumMod val="65000"/>
                    <a:lumOff val="35000"/>
                  </a:schemeClr>
                </a:solidFill>
              </a:rPr>
              <a:t>Pollution</a:t>
            </a:r>
            <a:endParaRPr lang="en-US" sz="2800" dirty="0"/>
          </a:p>
        </p:txBody>
      </p:sp>
      <p:sp>
        <p:nvSpPr>
          <p:cNvPr id="5" name="Rectangle 4"/>
          <p:cNvSpPr/>
          <p:nvPr/>
        </p:nvSpPr>
        <p:spPr>
          <a:xfrm>
            <a:off x="6330951" y="3129698"/>
            <a:ext cx="4074583" cy="523220"/>
          </a:xfrm>
          <a:prstGeom prst="rect">
            <a:avLst/>
          </a:prstGeom>
        </p:spPr>
        <p:txBody>
          <a:bodyPr wrap="square">
            <a:spAutoFit/>
          </a:bodyPr>
          <a:lstStyle/>
          <a:p>
            <a:pPr algn="ctr"/>
            <a:r>
              <a:rPr lang="en-US" sz="2800" dirty="0">
                <a:solidFill>
                  <a:schemeClr val="tx1">
                    <a:lumMod val="65000"/>
                    <a:lumOff val="35000"/>
                  </a:schemeClr>
                </a:solidFill>
              </a:rPr>
              <a:t>Accelerating Clean </a:t>
            </a:r>
            <a:r>
              <a:rPr lang="en-US" sz="2800" dirty="0" smtClean="0">
                <a:solidFill>
                  <a:schemeClr val="tx1">
                    <a:lumMod val="65000"/>
                    <a:lumOff val="35000"/>
                  </a:schemeClr>
                </a:solidFill>
              </a:rPr>
              <a:t>Energy</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980480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583" y="1957240"/>
            <a:ext cx="6520899" cy="4323466"/>
          </a:xfrm>
          <a:prstGeom prst="rect">
            <a:avLst/>
          </a:prstGeom>
        </p:spPr>
      </p:pic>
      <p:sp>
        <p:nvSpPr>
          <p:cNvPr id="5" name="Title 1"/>
          <p:cNvSpPr txBox="1">
            <a:spLocks/>
          </p:cNvSpPr>
          <p:nvPr/>
        </p:nvSpPr>
        <p:spPr>
          <a:xfrm>
            <a:off x="483744" y="450853"/>
            <a:ext cx="992327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mn-lt"/>
              </a:rPr>
              <a:t>The Clean Power Plan Proposal Addresses </a:t>
            </a:r>
            <a:r>
              <a:rPr lang="en-US" sz="2800" dirty="0">
                <a:latin typeface="+mn-lt"/>
              </a:rPr>
              <a:t>the Largest Source of </a:t>
            </a:r>
            <a:r>
              <a:rPr lang="en-US" sz="2800" dirty="0" smtClean="0">
                <a:latin typeface="+mn-lt"/>
              </a:rPr>
              <a:t>Green House Gas </a:t>
            </a:r>
            <a:r>
              <a:rPr lang="en-US" sz="2800" dirty="0">
                <a:latin typeface="+mn-lt"/>
              </a:rPr>
              <a:t>Emissions in the U.S.</a:t>
            </a:r>
          </a:p>
        </p:txBody>
      </p:sp>
      <p:sp>
        <p:nvSpPr>
          <p:cNvPr id="7" name="Slide Number Placeholder 6"/>
          <p:cNvSpPr>
            <a:spLocks noGrp="1"/>
          </p:cNvSpPr>
          <p:nvPr>
            <p:ph type="sldNum" sz="quarter" idx="12"/>
          </p:nvPr>
        </p:nvSpPr>
        <p:spPr>
          <a:xfrm>
            <a:off x="8349615" y="6353782"/>
            <a:ext cx="2057400" cy="365125"/>
          </a:xfrm>
        </p:spPr>
        <p:txBody>
          <a:bodyPr/>
          <a:lstStyle/>
          <a:p>
            <a:fld id="{8726B632-E012-41A7-8491-95A56279A375}" type="slidenum">
              <a:rPr lang="en-US" sz="1100">
                <a:solidFill>
                  <a:schemeClr val="tx1"/>
                </a:solidFill>
              </a:rPr>
              <a:pPr/>
              <a:t>18</a:t>
            </a:fld>
            <a:endParaRPr lang="en-US" sz="1100" dirty="0">
              <a:solidFill>
                <a:schemeClr val="tx1"/>
              </a:solidFill>
            </a:endParaRPr>
          </a:p>
        </p:txBody>
      </p:sp>
      <p:sp>
        <p:nvSpPr>
          <p:cNvPr id="11" name="Oval 10"/>
          <p:cNvSpPr/>
          <p:nvPr/>
        </p:nvSpPr>
        <p:spPr>
          <a:xfrm>
            <a:off x="7027497" y="2639290"/>
            <a:ext cx="1161941" cy="11264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01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stretch>
            <a:fillRect/>
          </a:stretch>
        </p:blipFill>
        <p:spPr>
          <a:xfrm>
            <a:off x="521028" y="273503"/>
            <a:ext cx="10887643" cy="6209867"/>
          </a:xfrm>
          <a:prstGeom prst="rect">
            <a:avLst/>
          </a:prstGeom>
        </p:spPr>
      </p:pic>
      <p:sp>
        <p:nvSpPr>
          <p:cNvPr id="16" name="Rectangle 15"/>
          <p:cNvSpPr/>
          <p:nvPr/>
        </p:nvSpPr>
        <p:spPr>
          <a:xfrm>
            <a:off x="3561110" y="4528454"/>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50225" y="385354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69369" y="4561113"/>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550225" y="334191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USE</a:t>
            </a:r>
          </a:p>
          <a:p>
            <a:pPr algn="ct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lower-emitting power </a:t>
            </a:r>
            <a:r>
              <a:rPr lang="en-US" dirty="0" smtClean="0">
                <a:solidFill>
                  <a:schemeClr val="tx1"/>
                </a:solidFill>
                <a:latin typeface="Arial" pitchFamily="34" charset="0"/>
                <a:cs typeface="Arial" pitchFamily="34" charset="0"/>
              </a:rPr>
              <a:t>sources</a:t>
            </a:r>
            <a:endParaRPr lang="en-US" dirty="0">
              <a:solidFill>
                <a:schemeClr val="tx1"/>
              </a:solidFill>
            </a:endParaRPr>
          </a:p>
        </p:txBody>
      </p:sp>
      <p:sp>
        <p:nvSpPr>
          <p:cNvPr id="18" name="Rectangle 17"/>
          <p:cNvSpPr/>
          <p:nvPr/>
        </p:nvSpPr>
        <p:spPr>
          <a:xfrm>
            <a:off x="6285362" y="4506685"/>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285362" y="3973283"/>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923524" y="444137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69369" y="3962399"/>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69369" y="3483427"/>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923524" y="3962399"/>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01792" y="2852057"/>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ts val="1800"/>
              </a:lnSpc>
            </a:pPr>
            <a:endParaRPr lang="en-US" dirty="0" smtClean="0">
              <a:solidFill>
                <a:schemeClr val="tx1"/>
              </a:solidFill>
            </a:endParaRPr>
          </a:p>
          <a:p>
            <a:pPr marL="0" lvl="1" algn="ctr">
              <a:lnSpc>
                <a:spcPts val="1800"/>
              </a:lnSpc>
            </a:pPr>
            <a:r>
              <a:rPr lang="en-US" sz="2400" b="1" dirty="0" smtClean="0">
                <a:solidFill>
                  <a:schemeClr val="tx1"/>
                </a:solidFill>
              </a:rPr>
              <a:t>MAKE </a:t>
            </a:r>
            <a:endParaRPr lang="en-US" sz="2000" b="1" dirty="0" smtClean="0">
              <a:solidFill>
                <a:schemeClr val="tx1"/>
              </a:solidFill>
            </a:endParaRPr>
          </a:p>
          <a:p>
            <a:pPr marL="0" lvl="1" algn="ctr">
              <a:lnSpc>
                <a:spcPts val="1800"/>
              </a:lnSpc>
            </a:pPr>
            <a:r>
              <a:rPr lang="en-US" sz="2000" dirty="0" smtClean="0">
                <a:solidFill>
                  <a:schemeClr val="tx1"/>
                </a:solidFill>
              </a:rPr>
              <a:t>fossil fuel </a:t>
            </a:r>
            <a:r>
              <a:rPr lang="en-US" sz="2000" dirty="0">
                <a:solidFill>
                  <a:schemeClr val="tx1"/>
                </a:solidFill>
              </a:rPr>
              <a:t>power </a:t>
            </a:r>
            <a:endParaRPr lang="en-US" sz="2000" dirty="0" smtClean="0">
              <a:solidFill>
                <a:schemeClr val="tx1"/>
              </a:solidFill>
            </a:endParaRPr>
          </a:p>
          <a:p>
            <a:pPr marL="0" lvl="1" algn="ctr">
              <a:lnSpc>
                <a:spcPts val="1800"/>
              </a:lnSpc>
            </a:pPr>
            <a:r>
              <a:rPr lang="en-US" sz="2000" dirty="0" smtClean="0">
                <a:solidFill>
                  <a:schemeClr val="tx1"/>
                </a:solidFill>
              </a:rPr>
              <a:t>plants </a:t>
            </a:r>
            <a:r>
              <a:rPr lang="en-US" sz="2000" dirty="0">
                <a:solidFill>
                  <a:schemeClr val="tx1"/>
                </a:solidFill>
              </a:rPr>
              <a:t>more </a:t>
            </a:r>
            <a:endParaRPr lang="en-US" sz="2000" dirty="0" smtClean="0">
              <a:solidFill>
                <a:schemeClr val="tx1"/>
              </a:solidFill>
            </a:endParaRPr>
          </a:p>
          <a:p>
            <a:pPr marL="0" lvl="1" algn="ctr">
              <a:lnSpc>
                <a:spcPts val="1800"/>
              </a:lnSpc>
            </a:pPr>
            <a:r>
              <a:rPr lang="en-US" sz="2000" dirty="0" smtClean="0">
                <a:solidFill>
                  <a:schemeClr val="tx1"/>
                </a:solidFill>
              </a:rPr>
              <a:t>efficient</a:t>
            </a:r>
            <a:endParaRPr lang="en-US" sz="2000" dirty="0">
              <a:solidFill>
                <a:schemeClr val="tx1"/>
              </a:solidFill>
            </a:endParaRPr>
          </a:p>
          <a:p>
            <a:pPr algn="ctr"/>
            <a:endParaRPr lang="en-US" dirty="0"/>
          </a:p>
        </p:txBody>
      </p:sp>
      <p:sp>
        <p:nvSpPr>
          <p:cNvPr id="8" name="Rectangle 7"/>
          <p:cNvSpPr/>
          <p:nvPr/>
        </p:nvSpPr>
        <p:spPr>
          <a:xfrm>
            <a:off x="6296247" y="3341911"/>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BUILD</a:t>
            </a:r>
          </a:p>
          <a:p>
            <a:pPr algn="ctr"/>
            <a:r>
              <a:rPr lang="en-US" sz="1600" dirty="0" smtClean="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more </a:t>
            </a:r>
            <a:r>
              <a:rPr lang="en-US" sz="1600" dirty="0" smtClean="0">
                <a:solidFill>
                  <a:schemeClr val="tx1"/>
                </a:solidFill>
                <a:latin typeface="Arial" pitchFamily="34" charset="0"/>
                <a:cs typeface="Arial" pitchFamily="34" charset="0"/>
              </a:rPr>
              <a:t>zero/low-emitting </a:t>
            </a:r>
            <a:r>
              <a:rPr lang="en-US" sz="1600" dirty="0">
                <a:solidFill>
                  <a:schemeClr val="tx1"/>
                </a:solidFill>
                <a:latin typeface="Arial" pitchFamily="34" charset="0"/>
                <a:cs typeface="Arial" pitchFamily="34" charset="0"/>
              </a:rPr>
              <a:t>energy </a:t>
            </a:r>
            <a:r>
              <a:rPr lang="en-US" sz="1600" dirty="0" smtClean="0">
                <a:solidFill>
                  <a:schemeClr val="tx1"/>
                </a:solidFill>
                <a:latin typeface="Arial" pitchFamily="34" charset="0"/>
                <a:cs typeface="Arial" pitchFamily="34" charset="0"/>
              </a:rPr>
              <a:t>sources</a:t>
            </a:r>
            <a:endParaRPr lang="en-US" sz="1600" dirty="0">
              <a:solidFill>
                <a:schemeClr val="tx1"/>
              </a:solidFill>
              <a:latin typeface="Arial" pitchFamily="34" charset="0"/>
              <a:cs typeface="Arial" pitchFamily="34" charset="0"/>
            </a:endParaRPr>
          </a:p>
        </p:txBody>
      </p:sp>
      <p:sp>
        <p:nvSpPr>
          <p:cNvPr id="9" name="Rectangle 8"/>
          <p:cNvSpPr/>
          <p:nvPr/>
        </p:nvSpPr>
        <p:spPr>
          <a:xfrm>
            <a:off x="8945529" y="3363683"/>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BE</a:t>
            </a:r>
          </a:p>
          <a:p>
            <a:pPr algn="ctr"/>
            <a:r>
              <a:rPr lang="en-US" dirty="0" smtClean="0">
                <a:solidFill>
                  <a:schemeClr val="tx1"/>
                </a:solidFill>
                <a:latin typeface="Arial" pitchFamily="34" charset="0"/>
                <a:cs typeface="Arial" pitchFamily="34" charset="0"/>
              </a:rPr>
              <a:t>more efficient </a:t>
            </a:r>
          </a:p>
          <a:p>
            <a:pPr algn="ctr"/>
            <a:r>
              <a:rPr lang="en-US" dirty="0" smtClean="0">
                <a:solidFill>
                  <a:schemeClr val="tx1"/>
                </a:solidFill>
                <a:latin typeface="Arial" pitchFamily="34" charset="0"/>
                <a:cs typeface="Arial" pitchFamily="34" charset="0"/>
              </a:rPr>
              <a:t>with electricity </a:t>
            </a:r>
            <a:r>
              <a:rPr lang="en-US" sz="2000" b="1" dirty="0" smtClean="0">
                <a:solidFill>
                  <a:schemeClr val="tx1"/>
                </a:solidFill>
                <a:latin typeface="Arial" pitchFamily="34" charset="0"/>
                <a:cs typeface="Arial" pitchFamily="34" charset="0"/>
              </a:rPr>
              <a:t/>
            </a:r>
            <a:br>
              <a:rPr lang="en-US" sz="2000" b="1" dirty="0" smtClean="0">
                <a:solidFill>
                  <a:schemeClr val="tx1"/>
                </a:solidFill>
                <a:latin typeface="Arial" pitchFamily="34" charset="0"/>
                <a:cs typeface="Arial" pitchFamily="34" charset="0"/>
              </a:rPr>
            </a:br>
            <a:endParaRPr lang="en-US" sz="2000" b="1" dirty="0">
              <a:solidFill>
                <a:schemeClr val="tx1"/>
              </a:solidFill>
              <a:latin typeface="Arial" pitchFamily="34" charset="0"/>
              <a:cs typeface="Arial" pitchFamily="34" charset="0"/>
            </a:endParaRPr>
          </a:p>
        </p:txBody>
      </p:sp>
      <p:sp>
        <p:nvSpPr>
          <p:cNvPr id="23" name="TextBox 22"/>
          <p:cNvSpPr txBox="1"/>
          <p:nvPr/>
        </p:nvSpPr>
        <p:spPr>
          <a:xfrm>
            <a:off x="3702229" y="1048480"/>
            <a:ext cx="7706442" cy="1569660"/>
          </a:xfrm>
          <a:prstGeom prst="rect">
            <a:avLst/>
          </a:prstGeom>
          <a:noFill/>
        </p:spPr>
        <p:txBody>
          <a:bodyPr wrap="square" rtlCol="0">
            <a:spAutoFit/>
          </a:bodyPr>
          <a:lstStyle/>
          <a:p>
            <a:r>
              <a:rPr lang="en-US" sz="3200" dirty="0" smtClean="0"/>
              <a:t>Clean </a:t>
            </a:r>
            <a:r>
              <a:rPr lang="en-US" sz="3200" dirty="0"/>
              <a:t>Power Plan focuses on </a:t>
            </a:r>
            <a:r>
              <a:rPr lang="en-US" sz="3200" dirty="0" smtClean="0"/>
              <a:t>four building blocks as </a:t>
            </a:r>
            <a:r>
              <a:rPr lang="en-US" sz="3200" dirty="0"/>
              <a:t>strategies for states to achieve reductions </a:t>
            </a:r>
            <a:r>
              <a:rPr lang="en-US" sz="3200" dirty="0" smtClean="0"/>
              <a:t>goals</a:t>
            </a:r>
            <a:endParaRPr lang="en-US" sz="3200" dirty="0"/>
          </a:p>
        </p:txBody>
      </p:sp>
    </p:spTree>
    <p:extLst>
      <p:ext uri="{BB962C8B-B14F-4D97-AF65-F5344CB8AC3E}">
        <p14:creationId xmlns:p14="http://schemas.microsoft.com/office/powerpoint/2010/main" val="1314454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52" y="0"/>
            <a:ext cx="8058553" cy="6858000"/>
          </a:xfrm>
          <a:prstGeom prst="rect">
            <a:avLst/>
          </a:prstGeom>
        </p:spPr>
      </p:pic>
    </p:spTree>
    <p:extLst>
      <p:ext uri="{BB962C8B-B14F-4D97-AF65-F5344CB8AC3E}">
        <p14:creationId xmlns:p14="http://schemas.microsoft.com/office/powerpoint/2010/main" val="38308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stretch>
            <a:fillRect/>
          </a:stretch>
        </p:blipFill>
        <p:spPr>
          <a:xfrm>
            <a:off x="521028" y="273503"/>
            <a:ext cx="10887643" cy="6209867"/>
          </a:xfrm>
          <a:prstGeom prst="rect">
            <a:avLst/>
          </a:prstGeom>
        </p:spPr>
      </p:pic>
      <p:sp>
        <p:nvSpPr>
          <p:cNvPr id="16" name="Rectangle 15"/>
          <p:cNvSpPr/>
          <p:nvPr/>
        </p:nvSpPr>
        <p:spPr>
          <a:xfrm>
            <a:off x="3561110" y="4528454"/>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550225" y="385354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69369" y="4561113"/>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3550225" y="334191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itchFamily="34" charset="0"/>
                <a:cs typeface="Arial" pitchFamily="34" charset="0"/>
              </a:rPr>
              <a:t>USE</a:t>
            </a:r>
          </a:p>
          <a:p>
            <a:pPr algn="ctr"/>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lower-emitting power </a:t>
            </a:r>
            <a:r>
              <a:rPr lang="en-US" dirty="0" smtClean="0">
                <a:solidFill>
                  <a:prstClr val="black"/>
                </a:solidFill>
                <a:latin typeface="Arial" pitchFamily="34" charset="0"/>
                <a:cs typeface="Arial" pitchFamily="34" charset="0"/>
              </a:rPr>
              <a:t>sources</a:t>
            </a:r>
            <a:endParaRPr lang="en-US" dirty="0">
              <a:solidFill>
                <a:prstClr val="black"/>
              </a:solidFill>
            </a:endParaRPr>
          </a:p>
        </p:txBody>
      </p:sp>
      <p:sp>
        <p:nvSpPr>
          <p:cNvPr id="18" name="Rectangle 17"/>
          <p:cNvSpPr/>
          <p:nvPr/>
        </p:nvSpPr>
        <p:spPr>
          <a:xfrm>
            <a:off x="6285362" y="4506685"/>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6285362" y="3973283"/>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8923524" y="4441371"/>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869369" y="3962399"/>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869369" y="3483427"/>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8923524" y="3962399"/>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901792" y="2852057"/>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ts val="1800"/>
              </a:lnSpc>
            </a:pPr>
            <a:endParaRPr lang="en-US" dirty="0" smtClean="0">
              <a:solidFill>
                <a:prstClr val="black"/>
              </a:solidFill>
            </a:endParaRPr>
          </a:p>
          <a:p>
            <a:pPr marL="0" lvl="1" algn="ctr">
              <a:lnSpc>
                <a:spcPts val="1800"/>
              </a:lnSpc>
            </a:pPr>
            <a:r>
              <a:rPr lang="en-US" sz="2400" b="1" dirty="0" smtClean="0">
                <a:solidFill>
                  <a:prstClr val="black"/>
                </a:solidFill>
              </a:rPr>
              <a:t>MAKE </a:t>
            </a:r>
            <a:endParaRPr lang="en-US" sz="2000" b="1" dirty="0" smtClean="0">
              <a:solidFill>
                <a:prstClr val="black"/>
              </a:solidFill>
            </a:endParaRPr>
          </a:p>
          <a:p>
            <a:pPr marL="0" lvl="1" algn="ctr">
              <a:lnSpc>
                <a:spcPts val="1800"/>
              </a:lnSpc>
            </a:pPr>
            <a:r>
              <a:rPr lang="en-US" sz="2000" dirty="0" smtClean="0">
                <a:solidFill>
                  <a:prstClr val="black"/>
                </a:solidFill>
              </a:rPr>
              <a:t>fossil fuel </a:t>
            </a:r>
            <a:r>
              <a:rPr lang="en-US" sz="2000" dirty="0">
                <a:solidFill>
                  <a:prstClr val="black"/>
                </a:solidFill>
              </a:rPr>
              <a:t>power </a:t>
            </a:r>
            <a:endParaRPr lang="en-US" sz="2000" dirty="0" smtClean="0">
              <a:solidFill>
                <a:prstClr val="black"/>
              </a:solidFill>
            </a:endParaRPr>
          </a:p>
          <a:p>
            <a:pPr marL="0" lvl="1" algn="ctr">
              <a:lnSpc>
                <a:spcPts val="1800"/>
              </a:lnSpc>
            </a:pPr>
            <a:r>
              <a:rPr lang="en-US" sz="2000" dirty="0" smtClean="0">
                <a:solidFill>
                  <a:prstClr val="black"/>
                </a:solidFill>
              </a:rPr>
              <a:t>plants </a:t>
            </a:r>
            <a:r>
              <a:rPr lang="en-US" sz="2000" dirty="0">
                <a:solidFill>
                  <a:prstClr val="black"/>
                </a:solidFill>
              </a:rPr>
              <a:t>more </a:t>
            </a:r>
            <a:endParaRPr lang="en-US" sz="2000" dirty="0" smtClean="0">
              <a:solidFill>
                <a:prstClr val="black"/>
              </a:solidFill>
            </a:endParaRPr>
          </a:p>
          <a:p>
            <a:pPr marL="0" lvl="1" algn="ctr">
              <a:lnSpc>
                <a:spcPts val="1800"/>
              </a:lnSpc>
            </a:pPr>
            <a:r>
              <a:rPr lang="en-US" sz="2000" dirty="0" smtClean="0">
                <a:solidFill>
                  <a:prstClr val="black"/>
                </a:solidFill>
              </a:rPr>
              <a:t>efficient</a:t>
            </a:r>
            <a:endParaRPr lang="en-US" sz="2000" dirty="0">
              <a:solidFill>
                <a:prstClr val="black"/>
              </a:solidFill>
            </a:endParaRPr>
          </a:p>
          <a:p>
            <a:pPr algn="ctr"/>
            <a:endParaRPr lang="en-US" dirty="0">
              <a:solidFill>
                <a:prstClr val="white"/>
              </a:solidFill>
            </a:endParaRPr>
          </a:p>
        </p:txBody>
      </p:sp>
      <p:sp>
        <p:nvSpPr>
          <p:cNvPr id="8" name="Rectangle 7"/>
          <p:cNvSpPr/>
          <p:nvPr/>
        </p:nvSpPr>
        <p:spPr>
          <a:xfrm>
            <a:off x="6296247" y="3341911"/>
            <a:ext cx="2105142"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Arial" pitchFamily="34" charset="0"/>
                <a:cs typeface="Arial" pitchFamily="34" charset="0"/>
              </a:rPr>
              <a:t>BUILD</a:t>
            </a:r>
          </a:p>
          <a:p>
            <a:pPr algn="ctr"/>
            <a:r>
              <a:rPr lang="en-US" sz="1600" dirty="0" smtClean="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more </a:t>
            </a:r>
            <a:r>
              <a:rPr lang="en-US" sz="1600" dirty="0" smtClean="0">
                <a:solidFill>
                  <a:prstClr val="black"/>
                </a:solidFill>
                <a:latin typeface="Arial" pitchFamily="34" charset="0"/>
                <a:cs typeface="Arial" pitchFamily="34" charset="0"/>
              </a:rPr>
              <a:t>zero/low-emitting </a:t>
            </a:r>
            <a:r>
              <a:rPr lang="en-US" sz="1600" dirty="0">
                <a:solidFill>
                  <a:prstClr val="black"/>
                </a:solidFill>
                <a:latin typeface="Arial" pitchFamily="34" charset="0"/>
                <a:cs typeface="Arial" pitchFamily="34" charset="0"/>
              </a:rPr>
              <a:t>energy </a:t>
            </a:r>
            <a:r>
              <a:rPr lang="en-US" sz="1600" dirty="0" smtClean="0">
                <a:solidFill>
                  <a:prstClr val="black"/>
                </a:solidFill>
                <a:latin typeface="Arial" pitchFamily="34" charset="0"/>
                <a:cs typeface="Arial" pitchFamily="34" charset="0"/>
              </a:rPr>
              <a:t>sources</a:t>
            </a:r>
            <a:endParaRPr lang="en-US" sz="1600" dirty="0">
              <a:solidFill>
                <a:prstClr val="black"/>
              </a:solidFill>
              <a:latin typeface="Arial" pitchFamily="34" charset="0"/>
              <a:cs typeface="Arial" pitchFamily="34" charset="0"/>
            </a:endParaRPr>
          </a:p>
        </p:txBody>
      </p:sp>
      <p:sp>
        <p:nvSpPr>
          <p:cNvPr id="9" name="Rectangle 8"/>
          <p:cNvSpPr/>
          <p:nvPr/>
        </p:nvSpPr>
        <p:spPr>
          <a:xfrm>
            <a:off x="8945529" y="3363683"/>
            <a:ext cx="2147455" cy="1589314"/>
          </a:xfrm>
          <a:prstGeom prst="rect">
            <a:avLst/>
          </a:prstGeom>
          <a:scene3d>
            <a:camera prst="perspectiveRelaxedModerately" fov="7200000">
              <a:rot lat="19200000" lon="0" rev="0"/>
            </a:camera>
            <a:lightRig rig="threePt" dir="t"/>
          </a:scene3d>
          <a:sp3d extrusionH="558800">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itchFamily="34" charset="0"/>
                <a:cs typeface="Arial" pitchFamily="34" charset="0"/>
              </a:rPr>
              <a:t>BE</a:t>
            </a:r>
          </a:p>
          <a:p>
            <a:pPr algn="ctr"/>
            <a:r>
              <a:rPr lang="en-US" dirty="0" smtClean="0">
                <a:solidFill>
                  <a:prstClr val="black"/>
                </a:solidFill>
                <a:latin typeface="Arial" pitchFamily="34" charset="0"/>
                <a:cs typeface="Arial" pitchFamily="34" charset="0"/>
              </a:rPr>
              <a:t>more efficient </a:t>
            </a:r>
          </a:p>
          <a:p>
            <a:pPr algn="ctr"/>
            <a:r>
              <a:rPr lang="en-US" dirty="0" smtClean="0">
                <a:solidFill>
                  <a:prstClr val="black"/>
                </a:solidFill>
                <a:latin typeface="Arial" pitchFamily="34" charset="0"/>
                <a:cs typeface="Arial" pitchFamily="34" charset="0"/>
              </a:rPr>
              <a:t>with electricity </a:t>
            </a:r>
            <a:r>
              <a:rPr lang="en-US" sz="2000" b="1" dirty="0" smtClean="0">
                <a:solidFill>
                  <a:prstClr val="black"/>
                </a:solidFill>
                <a:latin typeface="Arial" pitchFamily="34" charset="0"/>
                <a:cs typeface="Arial" pitchFamily="34" charset="0"/>
              </a:rPr>
              <a:t/>
            </a:r>
            <a:br>
              <a:rPr lang="en-US" sz="2000" b="1" dirty="0" smtClean="0">
                <a:solidFill>
                  <a:prstClr val="black"/>
                </a:solidFill>
                <a:latin typeface="Arial" pitchFamily="34" charset="0"/>
                <a:cs typeface="Arial" pitchFamily="34" charset="0"/>
              </a:rPr>
            </a:br>
            <a:endParaRPr lang="en-US" sz="2000" b="1" dirty="0">
              <a:solidFill>
                <a:prstClr val="black"/>
              </a:solidFill>
              <a:latin typeface="Arial" pitchFamily="34" charset="0"/>
              <a:cs typeface="Arial" pitchFamily="34" charset="0"/>
            </a:endParaRPr>
          </a:p>
        </p:txBody>
      </p:sp>
      <p:sp>
        <p:nvSpPr>
          <p:cNvPr id="2" name="Rectangle 1"/>
          <p:cNvSpPr/>
          <p:nvPr/>
        </p:nvSpPr>
        <p:spPr>
          <a:xfrm>
            <a:off x="981937" y="4821379"/>
            <a:ext cx="1922318" cy="1404251"/>
          </a:xfrm>
          <a:prstGeom prst="rect">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prstClr val="black"/>
                </a:solidFill>
                <a:latin typeface="Arial" pitchFamily="34" charset="0"/>
                <a:cs typeface="Arial" pitchFamily="34" charset="0"/>
              </a:rPr>
              <a:t>Efficiency Improvements</a:t>
            </a:r>
          </a:p>
          <a:p>
            <a:pPr algn="ctr"/>
            <a:endParaRPr lang="en-US" dirty="0">
              <a:solidFill>
                <a:prstClr val="black"/>
              </a:solidFill>
            </a:endParaRPr>
          </a:p>
        </p:txBody>
      </p:sp>
      <p:sp>
        <p:nvSpPr>
          <p:cNvPr id="24" name="Rectangle 23"/>
          <p:cNvSpPr/>
          <p:nvPr/>
        </p:nvSpPr>
        <p:spPr>
          <a:xfrm>
            <a:off x="3662793" y="4821380"/>
            <a:ext cx="1922318" cy="1416130"/>
          </a:xfrm>
          <a:prstGeom prst="rect">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prstClr val="black"/>
                </a:solidFill>
                <a:latin typeface="Arial" pitchFamily="34" charset="0"/>
                <a:cs typeface="Arial" pitchFamily="34" charset="0"/>
              </a:rPr>
              <a:t>Dispatch changes to existing natural gas combined cycle (CC</a:t>
            </a:r>
            <a:r>
              <a:rPr lang="en-US" sz="1600" dirty="0" smtClean="0">
                <a:solidFill>
                  <a:prstClr val="black"/>
                </a:solidFill>
                <a:latin typeface="Arial" pitchFamily="34" charset="0"/>
                <a:cs typeface="Arial" pitchFamily="34" charset="0"/>
              </a:rPr>
              <a:t>)</a:t>
            </a:r>
            <a:endParaRPr lang="en-US" sz="1600" dirty="0">
              <a:solidFill>
                <a:prstClr val="black"/>
              </a:solidFill>
              <a:latin typeface="Arial" pitchFamily="34" charset="0"/>
              <a:cs typeface="Arial" pitchFamily="34" charset="0"/>
            </a:endParaRPr>
          </a:p>
        </p:txBody>
      </p:sp>
      <p:sp>
        <p:nvSpPr>
          <p:cNvPr id="25" name="Rectangle 24"/>
          <p:cNvSpPr/>
          <p:nvPr/>
        </p:nvSpPr>
        <p:spPr>
          <a:xfrm>
            <a:off x="6387659" y="4821380"/>
            <a:ext cx="1922318" cy="1426519"/>
          </a:xfrm>
          <a:prstGeom prst="rect">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prstClr val="black"/>
                </a:solidFill>
                <a:latin typeface="Arial" pitchFamily="34" charset="0"/>
                <a:cs typeface="Arial" pitchFamily="34" charset="0"/>
              </a:rPr>
              <a:t>Renewable Energy</a:t>
            </a:r>
          </a:p>
          <a:p>
            <a:pPr algn="ctr"/>
            <a:r>
              <a:rPr lang="en-US" sz="1600" dirty="0">
                <a:solidFill>
                  <a:prstClr val="black"/>
                </a:solidFill>
                <a:latin typeface="Arial" pitchFamily="34" charset="0"/>
                <a:cs typeface="Arial" pitchFamily="34" charset="0"/>
              </a:rPr>
              <a:t>Certain Nuclear</a:t>
            </a:r>
          </a:p>
        </p:txBody>
      </p:sp>
      <p:sp>
        <p:nvSpPr>
          <p:cNvPr id="26" name="Rectangle 25"/>
          <p:cNvSpPr/>
          <p:nvPr/>
        </p:nvSpPr>
        <p:spPr>
          <a:xfrm>
            <a:off x="9125452" y="4821381"/>
            <a:ext cx="1922318" cy="1404249"/>
          </a:xfrm>
          <a:prstGeom prst="rect">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prstClr val="black"/>
                </a:solidFill>
                <a:latin typeface="Arial" pitchFamily="34" charset="0"/>
                <a:cs typeface="Arial" pitchFamily="34" charset="0"/>
              </a:rPr>
              <a:t>Demand-side energy efficiency </a:t>
            </a:r>
            <a:r>
              <a:rPr lang="en-US" dirty="0" smtClean="0">
                <a:solidFill>
                  <a:prstClr val="black"/>
                </a:solidFill>
                <a:latin typeface="Arial" pitchFamily="34" charset="0"/>
                <a:cs typeface="Arial" pitchFamily="34" charset="0"/>
              </a:rPr>
              <a:t>programs</a:t>
            </a:r>
            <a:endParaRPr lang="en-US" dirty="0">
              <a:solidFill>
                <a:prstClr val="black"/>
              </a:solidFill>
              <a:latin typeface="Arial" pitchFamily="34" charset="0"/>
              <a:cs typeface="Arial" pitchFamily="34" charset="0"/>
            </a:endParaRPr>
          </a:p>
        </p:txBody>
      </p:sp>
      <p:sp>
        <p:nvSpPr>
          <p:cNvPr id="27" name="TextBox 26"/>
          <p:cNvSpPr txBox="1"/>
          <p:nvPr/>
        </p:nvSpPr>
        <p:spPr>
          <a:xfrm>
            <a:off x="3386542" y="1679448"/>
            <a:ext cx="7706442" cy="584775"/>
          </a:xfrm>
          <a:prstGeom prst="rect">
            <a:avLst/>
          </a:prstGeom>
          <a:noFill/>
        </p:spPr>
        <p:txBody>
          <a:bodyPr wrap="square" rtlCol="0">
            <a:spAutoFit/>
          </a:bodyPr>
          <a:lstStyle/>
          <a:p>
            <a:r>
              <a:rPr lang="en-US" sz="3200" dirty="0" smtClean="0">
                <a:solidFill>
                  <a:prstClr val="black"/>
                </a:solidFill>
              </a:rPr>
              <a:t>Strategy EPA used to calculate the state goal</a:t>
            </a:r>
            <a:endParaRPr lang="en-US" sz="3200" dirty="0">
              <a:solidFill>
                <a:prstClr val="black"/>
              </a:solidFill>
            </a:endParaRPr>
          </a:p>
        </p:txBody>
      </p:sp>
    </p:spTree>
    <p:extLst>
      <p:ext uri="{BB962C8B-B14F-4D97-AF65-F5344CB8AC3E}">
        <p14:creationId xmlns:p14="http://schemas.microsoft.com/office/powerpoint/2010/main" val="112658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224" y="335633"/>
            <a:ext cx="11591126" cy="609600"/>
          </a:xfrm>
        </p:spPr>
        <p:txBody>
          <a:bodyPr>
            <a:noAutofit/>
          </a:bodyPr>
          <a:lstStyle/>
          <a:p>
            <a:pPr algn="l"/>
            <a:r>
              <a:rPr lang="en-US" sz="2800" dirty="0">
                <a:latin typeface="+mn-lt"/>
              </a:rPr>
              <a:t>States and Communities with </a:t>
            </a:r>
            <a:r>
              <a:rPr lang="en-US" sz="2800" dirty="0" smtClean="0">
                <a:latin typeface="+mn-lt"/>
              </a:rPr>
              <a:t>Programs that Reduce </a:t>
            </a:r>
            <a:r>
              <a:rPr lang="en-US" sz="2800" dirty="0">
                <a:latin typeface="+mn-lt"/>
              </a:rPr>
              <a:t>Carbon Pollution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331"/>
          <a:stretch/>
        </p:blipFill>
        <p:spPr>
          <a:xfrm>
            <a:off x="1380903" y="1094458"/>
            <a:ext cx="8601297" cy="5627017"/>
          </a:xfrm>
          <a:prstGeom prst="rect">
            <a:avLst/>
          </a:prstGeom>
        </p:spPr>
      </p:pic>
      <p:sp>
        <p:nvSpPr>
          <p:cNvPr id="3" name="Slide Number Placeholder 2"/>
          <p:cNvSpPr>
            <a:spLocks noGrp="1"/>
          </p:cNvSpPr>
          <p:nvPr>
            <p:ph type="sldNum" sz="quarter" idx="12"/>
          </p:nvPr>
        </p:nvSpPr>
        <p:spPr/>
        <p:txBody>
          <a:bodyPr/>
          <a:lstStyle/>
          <a:p>
            <a:fld id="{8726B632-E012-41A7-8491-95A56279A375}"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199284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46D586-2B89-4572-BC26-DDD75AFED4AA}" type="datetime1">
              <a:rPr lang="en-US" smtClean="0"/>
              <a:pPr/>
              <a:t>8/20/2014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448160303"/>
              </p:ext>
            </p:extLst>
          </p:nvPr>
        </p:nvGraphicFramePr>
        <p:xfrm>
          <a:off x="1861268" y="59882"/>
          <a:ext cx="8560904" cy="63332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41720" y="6393171"/>
            <a:ext cx="4411980" cy="430887"/>
          </a:xfrm>
          <a:prstGeom prst="rect">
            <a:avLst/>
          </a:prstGeom>
          <a:noFill/>
        </p:spPr>
        <p:txBody>
          <a:bodyPr wrap="square" rtlCol="0">
            <a:spAutoFit/>
          </a:bodyPr>
          <a:lstStyle/>
          <a:p>
            <a:pPr algn="r"/>
            <a:r>
              <a:rPr lang="en-US" sz="1100" i="1" dirty="0">
                <a:solidFill>
                  <a:schemeClr val="bg1">
                    <a:lumMod val="50000"/>
                  </a:schemeClr>
                </a:solidFill>
              </a:rPr>
              <a:t>Data Sources: 2012 ISO New England Electric Generator Air Emissions Report, US Department of Commerce, Bureau of Economic Analysis</a:t>
            </a:r>
          </a:p>
        </p:txBody>
      </p:sp>
      <p:sp>
        <p:nvSpPr>
          <p:cNvPr id="2" name="TextBox 1"/>
          <p:cNvSpPr txBox="1"/>
          <p:nvPr/>
        </p:nvSpPr>
        <p:spPr>
          <a:xfrm>
            <a:off x="457200" y="438150"/>
            <a:ext cx="11068050" cy="523220"/>
          </a:xfrm>
          <a:prstGeom prst="rect">
            <a:avLst/>
          </a:prstGeom>
          <a:noFill/>
        </p:spPr>
        <p:txBody>
          <a:bodyPr wrap="square" rtlCol="0">
            <a:spAutoFit/>
          </a:bodyPr>
          <a:lstStyle/>
          <a:p>
            <a:r>
              <a:rPr lang="en-US" sz="2800" dirty="0"/>
              <a:t>New England Economic Growth and ISO New England System </a:t>
            </a:r>
            <a:r>
              <a:rPr lang="en-US" sz="2800" dirty="0" smtClean="0"/>
              <a:t>Emissions</a:t>
            </a:r>
            <a:endParaRPr lang="en-US" sz="2800" dirty="0"/>
          </a:p>
        </p:txBody>
      </p:sp>
    </p:spTree>
    <p:extLst>
      <p:ext uri="{BB962C8B-B14F-4D97-AF65-F5344CB8AC3E}">
        <p14:creationId xmlns:p14="http://schemas.microsoft.com/office/powerpoint/2010/main" val="411462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045" y="1291753"/>
            <a:ext cx="7375814" cy="4890290"/>
          </a:xfrm>
          <a:prstGeom prst="rect">
            <a:avLst/>
          </a:prstGeom>
        </p:spPr>
      </p:pic>
      <p:sp>
        <p:nvSpPr>
          <p:cNvPr id="7" name="Slide Number Placeholder 6"/>
          <p:cNvSpPr>
            <a:spLocks noGrp="1"/>
          </p:cNvSpPr>
          <p:nvPr>
            <p:ph type="sldNum" sz="quarter" idx="12"/>
          </p:nvPr>
        </p:nvSpPr>
        <p:spPr>
          <a:xfrm>
            <a:off x="8349615" y="6353782"/>
            <a:ext cx="2057400" cy="365125"/>
          </a:xfrm>
        </p:spPr>
        <p:txBody>
          <a:bodyPr/>
          <a:lstStyle/>
          <a:p>
            <a:fld id="{8726B632-E012-41A7-8491-95A56279A375}" type="slidenum">
              <a:rPr lang="en-US" sz="1100">
                <a:solidFill>
                  <a:schemeClr val="tx1"/>
                </a:solidFill>
              </a:rPr>
              <a:pPr/>
              <a:t>23</a:t>
            </a:fld>
            <a:endParaRPr lang="en-US" sz="1100" dirty="0">
              <a:solidFill>
                <a:schemeClr val="tx1"/>
              </a:solidFill>
            </a:endParaRPr>
          </a:p>
        </p:txBody>
      </p:sp>
      <p:sp>
        <p:nvSpPr>
          <p:cNvPr id="11" name="Oval 10"/>
          <p:cNvSpPr/>
          <p:nvPr/>
        </p:nvSpPr>
        <p:spPr>
          <a:xfrm>
            <a:off x="7069753" y="4634941"/>
            <a:ext cx="1279861" cy="12633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TextBox 2"/>
          <p:cNvSpPr txBox="1"/>
          <p:nvPr/>
        </p:nvSpPr>
        <p:spPr>
          <a:xfrm>
            <a:off x="872836" y="535239"/>
            <a:ext cx="4530436" cy="584775"/>
          </a:xfrm>
          <a:prstGeom prst="rect">
            <a:avLst/>
          </a:prstGeom>
          <a:noFill/>
        </p:spPr>
        <p:txBody>
          <a:bodyPr wrap="square" rtlCol="0">
            <a:spAutoFit/>
          </a:bodyPr>
          <a:lstStyle/>
          <a:p>
            <a:r>
              <a:rPr lang="en-US" sz="3200" dirty="0" smtClean="0"/>
              <a:t>Transportation</a:t>
            </a:r>
            <a:endParaRPr lang="en-US" sz="3200" dirty="0"/>
          </a:p>
        </p:txBody>
      </p:sp>
    </p:spTree>
    <p:extLst>
      <p:ext uri="{BB962C8B-B14F-4D97-AF65-F5344CB8AC3E}">
        <p14:creationId xmlns:p14="http://schemas.microsoft.com/office/powerpoint/2010/main" val="480401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837874" y="920146"/>
            <a:ext cx="8525464" cy="5480654"/>
          </a:xfrm>
          <a:prstGeom prst="rect">
            <a:avLst/>
          </a:prstGeom>
        </p:spPr>
      </p:pic>
    </p:spTree>
    <p:extLst>
      <p:ext uri="{BB962C8B-B14F-4D97-AF65-F5344CB8AC3E}">
        <p14:creationId xmlns:p14="http://schemas.microsoft.com/office/powerpoint/2010/main" val="329828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8862" cy="6858000"/>
          </a:xfrm>
          <a:prstGeom prst="rect">
            <a:avLst/>
          </a:prstGeom>
        </p:spPr>
      </p:pic>
    </p:spTree>
    <p:extLst>
      <p:ext uri="{BB962C8B-B14F-4D97-AF65-F5344CB8AC3E}">
        <p14:creationId xmlns:p14="http://schemas.microsoft.com/office/powerpoint/2010/main" val="1336425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3"/>
          <p:cNvSpPr txBox="1">
            <a:spLocks noChangeArrowheads="1"/>
          </p:cNvSpPr>
          <p:nvPr/>
        </p:nvSpPr>
        <p:spPr bwMode="auto">
          <a:xfrm>
            <a:off x="2667000" y="2590800"/>
            <a:ext cx="7162800" cy="784830"/>
          </a:xfrm>
          <a:prstGeom prst="rect">
            <a:avLst/>
          </a:prstGeom>
          <a:noFill/>
          <a:ln w="3175" algn="ctr">
            <a:noFill/>
            <a:miter lim="800000"/>
            <a:headEnd/>
            <a:tailEnd/>
          </a:ln>
        </p:spPr>
        <p:txBody>
          <a:bodyPr wrap="square" lIns="274320">
            <a:spAutoFit/>
          </a:bodyPr>
          <a:lstStyle/>
          <a:p>
            <a:pPr>
              <a:spcBef>
                <a:spcPct val="50000"/>
              </a:spcBef>
            </a:pPr>
            <a:endParaRPr lang="en-US" b="1" dirty="0">
              <a:cs typeface="Arial" pitchFamily="34" charset="0"/>
            </a:endParaRPr>
          </a:p>
          <a:p>
            <a:pPr>
              <a:spcBef>
                <a:spcPct val="50000"/>
              </a:spcBef>
            </a:pPr>
            <a:endParaRPr lang="en-US" b="1" dirty="0">
              <a:cs typeface="Arial" pitchFamily="34" charset="0"/>
            </a:endParaRPr>
          </a:p>
        </p:txBody>
      </p:sp>
      <p:pic>
        <p:nvPicPr>
          <p:cNvPr id="5" name="Picture 4"/>
          <p:cNvPicPr>
            <a:picLocks noChangeAspect="1" noChangeArrowheads="1"/>
          </p:cNvPicPr>
          <p:nvPr/>
        </p:nvPicPr>
        <p:blipFill>
          <a:blip r:embed="rId3" cstate="print"/>
          <a:srcRect/>
          <a:stretch>
            <a:fillRect/>
          </a:stretch>
        </p:blipFill>
        <p:spPr bwMode="auto">
          <a:xfrm>
            <a:off x="2362200" y="1036583"/>
            <a:ext cx="7543800" cy="4649840"/>
          </a:xfrm>
          <a:prstGeom prst="rect">
            <a:avLst/>
          </a:prstGeom>
          <a:noFill/>
          <a:ln w="9525">
            <a:noFill/>
            <a:miter lim="800000"/>
            <a:headEnd/>
            <a:tailEnd/>
          </a:ln>
        </p:spPr>
      </p:pic>
    </p:spTree>
    <p:extLst>
      <p:ext uri="{BB962C8B-B14F-4D97-AF65-F5344CB8AC3E}">
        <p14:creationId xmlns:p14="http://schemas.microsoft.com/office/powerpoint/2010/main" val="1135175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AA8DCF3-9642-4CC4-B6D0-34F32AE9B130}" type="slidenum">
              <a:rPr lang="en-US"/>
              <a:pPr>
                <a:defRPr/>
              </a:pPr>
              <a:t>27</a:t>
            </a:fld>
            <a:endParaRPr lang="en-US"/>
          </a:p>
        </p:txBody>
      </p:sp>
      <p:sp>
        <p:nvSpPr>
          <p:cNvPr id="7" name="Slide Number Placeholder 6"/>
          <p:cNvSpPr txBox="1">
            <a:spLocks noGrp="1"/>
          </p:cNvSpPr>
          <p:nvPr/>
        </p:nvSpPr>
        <p:spPr bwMode="auto">
          <a:xfrm>
            <a:off x="8077200" y="6248400"/>
            <a:ext cx="2133600" cy="457200"/>
          </a:xfrm>
          <a:prstGeom prst="rect">
            <a:avLst/>
          </a:prstGeom>
          <a:noFill/>
          <a:ln>
            <a:miter lim="800000"/>
            <a:headEnd/>
            <a:tailEnd/>
          </a:ln>
        </p:spPr>
        <p:txBody>
          <a:bodyPr anchor="b"/>
          <a:lstStyle/>
          <a:p>
            <a:pPr algn="r">
              <a:defRPr/>
            </a:pPr>
            <a:fld id="{32B28E1C-CC36-46FE-9548-79136BB842A3}" type="slidenum">
              <a:rPr lang="en-US" sz="1200"/>
              <a:pPr algn="r">
                <a:defRPr/>
              </a:pPr>
              <a:t>27</a:t>
            </a:fld>
            <a:endParaRPr lang="en-US" sz="1200"/>
          </a:p>
        </p:txBody>
      </p:sp>
      <p:sp>
        <p:nvSpPr>
          <p:cNvPr id="6148" name="Rectangle 2"/>
          <p:cNvSpPr>
            <a:spLocks noGrp="1" noChangeArrowheads="1"/>
          </p:cNvSpPr>
          <p:nvPr>
            <p:ph type="title" idx="4294967295"/>
          </p:nvPr>
        </p:nvSpPr>
        <p:spPr>
          <a:xfrm>
            <a:off x="2819400" y="228600"/>
            <a:ext cx="7467600" cy="1066800"/>
          </a:xfrm>
        </p:spPr>
        <p:txBody>
          <a:bodyPr/>
          <a:lstStyle/>
          <a:p>
            <a:pPr eaLnBrk="1" hangingPunct="1"/>
            <a:r>
              <a:rPr lang="en-US" dirty="0" smtClean="0">
                <a:solidFill>
                  <a:srgbClr val="007CC2"/>
                </a:solidFill>
              </a:rPr>
              <a:t>Dynamics</a:t>
            </a:r>
          </a:p>
        </p:txBody>
      </p:sp>
      <p:sp>
        <p:nvSpPr>
          <p:cNvPr id="6149" name="Rectangle 19"/>
          <p:cNvSpPr>
            <a:spLocks noChangeArrowheads="1"/>
          </p:cNvSpPr>
          <p:nvPr/>
        </p:nvSpPr>
        <p:spPr bwMode="auto">
          <a:xfrm>
            <a:off x="4876800" y="4572000"/>
            <a:ext cx="3733800" cy="2057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buClr>
                <a:schemeClr val="tx1"/>
              </a:buClr>
            </a:pPr>
            <a:r>
              <a:rPr lang="en-US" sz="2500" b="1" dirty="0">
                <a:solidFill>
                  <a:srgbClr val="007CC2"/>
                </a:solidFill>
              </a:rPr>
              <a:t>Carriers:</a:t>
            </a:r>
          </a:p>
          <a:p>
            <a:pPr marL="342900" indent="-342900">
              <a:spcBef>
                <a:spcPct val="20000"/>
              </a:spcBef>
              <a:buClr>
                <a:srgbClr val="007CC2"/>
              </a:buClr>
              <a:buFontTx/>
              <a:buChar char="•"/>
            </a:pPr>
            <a:r>
              <a:rPr lang="en-US" sz="2000" dirty="0">
                <a:solidFill>
                  <a:srgbClr val="007CC2"/>
                </a:solidFill>
              </a:rPr>
              <a:t>Save fuel &amp; money</a:t>
            </a:r>
          </a:p>
          <a:p>
            <a:pPr marL="342900" indent="-342900">
              <a:spcBef>
                <a:spcPct val="20000"/>
              </a:spcBef>
              <a:buClr>
                <a:srgbClr val="007CC2"/>
              </a:buClr>
              <a:buFontTx/>
              <a:buChar char="•"/>
            </a:pPr>
            <a:r>
              <a:rPr lang="en-US" sz="2000" dirty="0">
                <a:solidFill>
                  <a:srgbClr val="007CC2"/>
                </a:solidFill>
              </a:rPr>
              <a:t>Attain preferred status with shippers</a:t>
            </a:r>
          </a:p>
          <a:p>
            <a:pPr marL="342900" indent="-342900">
              <a:spcBef>
                <a:spcPct val="20000"/>
              </a:spcBef>
              <a:buClr>
                <a:srgbClr val="007CC2"/>
              </a:buClr>
              <a:buFontTx/>
              <a:buChar char="•"/>
            </a:pPr>
            <a:r>
              <a:rPr lang="en-US" sz="2000" dirty="0">
                <a:solidFill>
                  <a:srgbClr val="007CC2"/>
                </a:solidFill>
              </a:rPr>
              <a:t>Earn recognition</a:t>
            </a:r>
          </a:p>
          <a:p>
            <a:pPr marL="342900" indent="-342900">
              <a:spcBef>
                <a:spcPct val="20000"/>
              </a:spcBef>
              <a:buClr>
                <a:schemeClr val="tx1"/>
              </a:buClr>
            </a:pPr>
            <a:endParaRPr lang="en-US" sz="2100" dirty="0">
              <a:solidFill>
                <a:srgbClr val="007CC2"/>
              </a:solidFill>
              <a:latin typeface="Gill Sans"/>
            </a:endParaRPr>
          </a:p>
        </p:txBody>
      </p:sp>
      <p:sp>
        <p:nvSpPr>
          <p:cNvPr id="6150" name="Rectangle 20"/>
          <p:cNvSpPr>
            <a:spLocks noChangeArrowheads="1"/>
          </p:cNvSpPr>
          <p:nvPr/>
        </p:nvSpPr>
        <p:spPr bwMode="auto">
          <a:xfrm>
            <a:off x="7467600" y="1447800"/>
            <a:ext cx="3048000" cy="2286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spcBef>
                <a:spcPct val="20000"/>
              </a:spcBef>
              <a:buClr>
                <a:schemeClr val="tx1"/>
              </a:buClr>
            </a:pPr>
            <a:r>
              <a:rPr lang="en-US" sz="2400" b="1" dirty="0">
                <a:solidFill>
                  <a:srgbClr val="002060"/>
                </a:solidFill>
              </a:rPr>
              <a:t>EPA:</a:t>
            </a:r>
            <a:r>
              <a:rPr lang="en-US" sz="2100" dirty="0">
                <a:solidFill>
                  <a:srgbClr val="002060"/>
                </a:solidFill>
              </a:rPr>
              <a:t>	</a:t>
            </a:r>
          </a:p>
          <a:p>
            <a:pPr marL="342900" indent="-342900">
              <a:lnSpc>
                <a:spcPct val="90000"/>
              </a:lnSpc>
              <a:buClr>
                <a:srgbClr val="007CC2"/>
              </a:buClr>
              <a:buFontTx/>
              <a:buChar char="•"/>
            </a:pPr>
            <a:r>
              <a:rPr lang="en-US" sz="2000" dirty="0">
                <a:solidFill>
                  <a:srgbClr val="002060"/>
                </a:solidFill>
              </a:rPr>
              <a:t>Provide platform &amp; tools</a:t>
            </a:r>
          </a:p>
          <a:p>
            <a:pPr marL="342900" indent="-342900">
              <a:lnSpc>
                <a:spcPct val="90000"/>
              </a:lnSpc>
              <a:spcBef>
                <a:spcPct val="20000"/>
              </a:spcBef>
              <a:buClr>
                <a:srgbClr val="007CC2"/>
              </a:buClr>
              <a:buFontTx/>
              <a:buChar char="•"/>
            </a:pPr>
            <a:r>
              <a:rPr lang="en-US" sz="2000" dirty="0">
                <a:solidFill>
                  <a:srgbClr val="002060"/>
                </a:solidFill>
              </a:rPr>
              <a:t>Bring agencies &amp;  industry together</a:t>
            </a:r>
          </a:p>
          <a:p>
            <a:pPr marL="342900" indent="-342900">
              <a:lnSpc>
                <a:spcPct val="90000"/>
              </a:lnSpc>
              <a:buClr>
                <a:srgbClr val="007CC2"/>
              </a:buClr>
              <a:buFontTx/>
              <a:buChar char="•"/>
            </a:pPr>
            <a:r>
              <a:rPr lang="en-US" sz="2000" dirty="0">
                <a:solidFill>
                  <a:srgbClr val="002060"/>
                </a:solidFill>
              </a:rPr>
              <a:t>Show success</a:t>
            </a:r>
          </a:p>
        </p:txBody>
      </p:sp>
      <p:sp>
        <p:nvSpPr>
          <p:cNvPr id="6151" name="Rectangle 21"/>
          <p:cNvSpPr>
            <a:spLocks noChangeArrowheads="1"/>
          </p:cNvSpPr>
          <p:nvPr/>
        </p:nvSpPr>
        <p:spPr bwMode="auto">
          <a:xfrm>
            <a:off x="2514600" y="1447800"/>
            <a:ext cx="4191000" cy="2057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tx1"/>
              </a:buClr>
            </a:pPr>
            <a:r>
              <a:rPr lang="en-US" sz="2400" b="1" dirty="0">
                <a:solidFill>
                  <a:srgbClr val="00A160"/>
                </a:solidFill>
              </a:rPr>
              <a:t>Shippers</a:t>
            </a:r>
            <a:r>
              <a:rPr lang="en-US" sz="2000" b="1" dirty="0">
                <a:solidFill>
                  <a:srgbClr val="00A160"/>
                </a:solidFill>
              </a:rPr>
              <a:t>:</a:t>
            </a:r>
          </a:p>
          <a:p>
            <a:pPr marL="342900" indent="-342900">
              <a:lnSpc>
                <a:spcPct val="90000"/>
              </a:lnSpc>
              <a:spcBef>
                <a:spcPct val="20000"/>
              </a:spcBef>
              <a:buClr>
                <a:srgbClr val="007CC2"/>
              </a:buClr>
              <a:buFontTx/>
              <a:buChar char="•"/>
            </a:pPr>
            <a:r>
              <a:rPr lang="en-US" sz="2000" dirty="0">
                <a:solidFill>
                  <a:srgbClr val="00A160"/>
                </a:solidFill>
              </a:rPr>
              <a:t>Choose efficient carriers</a:t>
            </a:r>
          </a:p>
          <a:p>
            <a:pPr marL="342900" indent="-342900">
              <a:lnSpc>
                <a:spcPct val="90000"/>
              </a:lnSpc>
              <a:spcBef>
                <a:spcPct val="20000"/>
              </a:spcBef>
              <a:buClr>
                <a:srgbClr val="007CC2"/>
              </a:buClr>
              <a:buFontTx/>
              <a:buChar char="•"/>
            </a:pPr>
            <a:r>
              <a:rPr lang="en-US" sz="2000" dirty="0">
                <a:solidFill>
                  <a:srgbClr val="00A160"/>
                </a:solidFill>
              </a:rPr>
              <a:t>Optimize mode choice</a:t>
            </a:r>
          </a:p>
          <a:p>
            <a:pPr marL="342900" indent="-342900">
              <a:lnSpc>
                <a:spcPct val="90000"/>
              </a:lnSpc>
              <a:spcBef>
                <a:spcPct val="20000"/>
              </a:spcBef>
              <a:buClr>
                <a:srgbClr val="007CC2"/>
              </a:buClr>
              <a:buFontTx/>
              <a:buChar char="•"/>
            </a:pPr>
            <a:r>
              <a:rPr lang="en-US" sz="2000" dirty="0">
                <a:solidFill>
                  <a:srgbClr val="00A160"/>
                </a:solidFill>
              </a:rPr>
              <a:t>Shrink carbon foot print</a:t>
            </a:r>
          </a:p>
          <a:p>
            <a:pPr marL="342900" indent="-342900">
              <a:lnSpc>
                <a:spcPct val="90000"/>
              </a:lnSpc>
              <a:spcBef>
                <a:spcPct val="20000"/>
              </a:spcBef>
              <a:buClr>
                <a:srgbClr val="007CC2"/>
              </a:buClr>
              <a:buFontTx/>
              <a:buChar char="•"/>
            </a:pPr>
            <a:r>
              <a:rPr lang="en-US" sz="2000" dirty="0">
                <a:solidFill>
                  <a:srgbClr val="00A160"/>
                </a:solidFill>
              </a:rPr>
              <a:t>Earn recognition</a:t>
            </a:r>
          </a:p>
        </p:txBody>
      </p:sp>
      <p:sp>
        <p:nvSpPr>
          <p:cNvPr id="11" name="TextBox 10"/>
          <p:cNvSpPr txBox="1"/>
          <p:nvPr/>
        </p:nvSpPr>
        <p:spPr>
          <a:xfrm>
            <a:off x="1676400" y="4267200"/>
            <a:ext cx="2667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a:solidFill>
                  <a:srgbClr val="7030A0"/>
                </a:solidFill>
              </a:rPr>
              <a:t>Logistics:</a:t>
            </a:r>
            <a:endParaRPr lang="en-US" sz="2000" b="1" dirty="0">
              <a:solidFill>
                <a:srgbClr val="7030A0"/>
              </a:solidFill>
            </a:endParaRPr>
          </a:p>
          <a:p>
            <a:pPr algn="l">
              <a:buFont typeface="Arial" pitchFamily="34" charset="0"/>
              <a:buChar char="•"/>
            </a:pPr>
            <a:r>
              <a:rPr lang="en-US" sz="2000" b="1" dirty="0">
                <a:solidFill>
                  <a:srgbClr val="7030A0"/>
                </a:solidFill>
              </a:rPr>
              <a:t> </a:t>
            </a:r>
            <a:r>
              <a:rPr lang="en-US" sz="2000" dirty="0">
                <a:solidFill>
                  <a:srgbClr val="7030A0"/>
                </a:solidFill>
              </a:rPr>
              <a:t>Help both</a:t>
            </a:r>
          </a:p>
          <a:p>
            <a:pPr algn="l">
              <a:buFont typeface="Arial" pitchFamily="34" charset="0"/>
              <a:buChar char="•"/>
            </a:pPr>
            <a:r>
              <a:rPr lang="en-US" sz="2000" dirty="0">
                <a:solidFill>
                  <a:srgbClr val="7030A0"/>
                </a:solidFill>
              </a:rPr>
              <a:t> Earn recognition</a:t>
            </a:r>
          </a:p>
        </p:txBody>
      </p:sp>
      <p:cxnSp>
        <p:nvCxnSpPr>
          <p:cNvPr id="13" name="Straight Arrow Connector 12"/>
          <p:cNvCxnSpPr/>
          <p:nvPr/>
        </p:nvCxnSpPr>
        <p:spPr bwMode="auto">
          <a:xfrm flipH="1">
            <a:off x="2667000" y="3276600"/>
            <a:ext cx="1219200" cy="762000"/>
          </a:xfrm>
          <a:prstGeom prst="straightConnector1">
            <a:avLst/>
          </a:prstGeom>
          <a:solidFill>
            <a:schemeClr val="accent1"/>
          </a:solidFill>
          <a:ln w="3175" cap="flat" cmpd="sng" algn="ctr">
            <a:noFill/>
            <a:prstDash val="solid"/>
            <a:round/>
            <a:headEnd type="none" w="med" len="med"/>
            <a:tailEnd type="arrow"/>
          </a:ln>
          <a:effectLst/>
        </p:spPr>
      </p:cxnSp>
      <p:sp>
        <p:nvSpPr>
          <p:cNvPr id="14" name="Down Arrow 13"/>
          <p:cNvSpPr/>
          <p:nvPr/>
        </p:nvSpPr>
        <p:spPr bwMode="auto">
          <a:xfrm rot="13448841">
            <a:off x="2751263" y="3219238"/>
            <a:ext cx="484632" cy="1200430"/>
          </a:xfrm>
          <a:prstGeom prst="downArrow">
            <a:avLst/>
          </a:prstGeom>
          <a:solidFill>
            <a:srgbClr val="7030A0"/>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
        <p:nvSpPr>
          <p:cNvPr id="15" name="Down Arrow 14"/>
          <p:cNvSpPr/>
          <p:nvPr/>
        </p:nvSpPr>
        <p:spPr bwMode="auto">
          <a:xfrm rot="18048561">
            <a:off x="4265769" y="5247995"/>
            <a:ext cx="484632" cy="1152570"/>
          </a:xfrm>
          <a:prstGeom prst="downArrow">
            <a:avLst/>
          </a:prstGeom>
          <a:solidFill>
            <a:srgbClr val="7030A0"/>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
        <p:nvSpPr>
          <p:cNvPr id="17" name="Left-Right Arrow 16"/>
          <p:cNvSpPr/>
          <p:nvPr/>
        </p:nvSpPr>
        <p:spPr bwMode="auto">
          <a:xfrm rot="20433109">
            <a:off x="4029917" y="3907291"/>
            <a:ext cx="3753361" cy="484632"/>
          </a:xfrm>
          <a:prstGeom prst="leftRightArrow">
            <a:avLst/>
          </a:prstGeom>
          <a:solidFill>
            <a:srgbClr val="009CF2"/>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
        <p:nvSpPr>
          <p:cNvPr id="19" name="Left-Right Arrow 18"/>
          <p:cNvSpPr/>
          <p:nvPr/>
        </p:nvSpPr>
        <p:spPr bwMode="auto">
          <a:xfrm>
            <a:off x="6096000" y="2895600"/>
            <a:ext cx="1447800" cy="484632"/>
          </a:xfrm>
          <a:prstGeom prst="leftRightArrow">
            <a:avLst/>
          </a:prstGeom>
          <a:solidFill>
            <a:srgbClr val="009CF2"/>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
        <p:nvSpPr>
          <p:cNvPr id="20" name="Left-Right Arrow 19"/>
          <p:cNvSpPr/>
          <p:nvPr/>
        </p:nvSpPr>
        <p:spPr bwMode="auto">
          <a:xfrm rot="18183900">
            <a:off x="7628607" y="3984260"/>
            <a:ext cx="1406049" cy="484632"/>
          </a:xfrm>
          <a:prstGeom prst="leftRightArrow">
            <a:avLst/>
          </a:prstGeom>
          <a:solidFill>
            <a:srgbClr val="009CF2"/>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
        <p:nvSpPr>
          <p:cNvPr id="21" name="Left-Right Arrow 20"/>
          <p:cNvSpPr/>
          <p:nvPr/>
        </p:nvSpPr>
        <p:spPr bwMode="auto">
          <a:xfrm rot="3415686">
            <a:off x="3628469" y="4016451"/>
            <a:ext cx="2028524" cy="484632"/>
          </a:xfrm>
          <a:prstGeom prst="leftRightArrow">
            <a:avLst/>
          </a:prstGeom>
          <a:solidFill>
            <a:srgbClr val="92D050"/>
          </a:solidFill>
          <a:ln w="3175" cap="flat" cmpd="sng" algn="ctr">
            <a:noFill/>
            <a:prstDash val="solid"/>
            <a:round/>
            <a:headEnd type="none" w="med" len="med"/>
            <a:tailEnd type="none" w="med" len="med"/>
          </a:ln>
          <a:effectLst/>
        </p:spPr>
        <p:txBody>
          <a:bodyPr vert="horz" wrap="none" lIns="274320" tIns="45720" rIns="91440" bIns="45720" numCol="1" rtlCol="0" anchor="ctr" anchorCtr="0" compatLnSpc="1">
            <a:prstTxWarp prst="textNoShape">
              <a:avLst/>
            </a:prstTxWarp>
          </a:bodyPr>
          <a:lstStyle/>
          <a:p>
            <a:pPr algn="ctr" fontAlgn="base">
              <a:spcBef>
                <a:spcPct val="20000"/>
              </a:spcBef>
              <a:spcAft>
                <a:spcPct val="0"/>
              </a:spcAft>
            </a:pPr>
            <a:endParaRPr lang="en-US" sz="3600">
              <a:solidFill>
                <a:srgbClr val="0081C6"/>
              </a:solidFill>
              <a:latin typeface="Arial" charset="0"/>
            </a:endParaRPr>
          </a:p>
        </p:txBody>
      </p:sp>
    </p:spTree>
    <p:extLst>
      <p:ext uri="{BB962C8B-B14F-4D97-AF65-F5344CB8AC3E}">
        <p14:creationId xmlns:p14="http://schemas.microsoft.com/office/powerpoint/2010/main" val="21788190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SmartWay: Where’s the Beef?</a:t>
            </a:r>
            <a:endParaRPr lang="en-US" dirty="0"/>
          </a:p>
        </p:txBody>
      </p:sp>
      <p:sp>
        <p:nvSpPr>
          <p:cNvPr id="3" name="Content Placeholder 2"/>
          <p:cNvSpPr>
            <a:spLocks noGrp="1"/>
          </p:cNvSpPr>
          <p:nvPr>
            <p:ph idx="1"/>
          </p:nvPr>
        </p:nvSpPr>
        <p:spPr>
          <a:xfrm>
            <a:off x="2895601" y="1524000"/>
            <a:ext cx="7313613" cy="4572000"/>
          </a:xfrm>
        </p:spPr>
        <p:txBody>
          <a:bodyPr/>
          <a:lstStyle/>
          <a:p>
            <a:r>
              <a:rPr lang="en-US" sz="2400" dirty="0">
                <a:latin typeface="+mj-lt"/>
              </a:rPr>
              <a:t>3000 partners</a:t>
            </a:r>
          </a:p>
          <a:p>
            <a:pPr marL="400050">
              <a:defRPr/>
            </a:pPr>
            <a:r>
              <a:rPr lang="en-US" sz="2400" dirty="0">
                <a:latin typeface="+mj-lt"/>
                <a:cs typeface="Arial" pitchFamily="34" charset="0"/>
              </a:rPr>
              <a:t>Top 100 U.S. truck carriers</a:t>
            </a:r>
          </a:p>
          <a:p>
            <a:pPr marL="400050">
              <a:defRPr/>
            </a:pPr>
            <a:r>
              <a:rPr lang="en-US" sz="2400" dirty="0">
                <a:latin typeface="+mj-lt"/>
                <a:cs typeface="Arial" pitchFamily="34" charset="0"/>
              </a:rPr>
              <a:t>All Class 1 RRs</a:t>
            </a:r>
          </a:p>
          <a:p>
            <a:pPr marL="400050">
              <a:defRPr/>
            </a:pPr>
            <a:r>
              <a:rPr lang="en-US" sz="2400" dirty="0">
                <a:latin typeface="+mj-lt"/>
                <a:cs typeface="Arial" pitchFamily="34" charset="0"/>
              </a:rPr>
              <a:t>Fortune 500 shippers</a:t>
            </a:r>
          </a:p>
          <a:p>
            <a:pPr marL="400050">
              <a:defRPr/>
            </a:pPr>
            <a:r>
              <a:rPr lang="en-US" sz="2400" dirty="0">
                <a:latin typeface="+mj-lt"/>
                <a:cs typeface="Arial" pitchFamily="34" charset="0"/>
              </a:rPr>
              <a:t>650,000 trucks</a:t>
            </a:r>
          </a:p>
          <a:p>
            <a:pPr marL="400050">
              <a:defRPr/>
            </a:pPr>
            <a:r>
              <a:rPr lang="en-US" sz="2400" dirty="0">
                <a:latin typeface="+mj-lt"/>
                <a:cs typeface="Arial" pitchFamily="34" charset="0"/>
              </a:rPr>
              <a:t>50 billion annual truck miles</a:t>
            </a:r>
          </a:p>
          <a:p>
            <a:pPr marL="400050">
              <a:defRPr/>
            </a:pPr>
            <a:r>
              <a:rPr kumimoji="1" lang="en-US" sz="2400" dirty="0">
                <a:latin typeface="+mj-lt"/>
                <a:cs typeface="Arial" pitchFamily="34" charset="0"/>
              </a:rPr>
              <a:t>51 million metric tons of CO</a:t>
            </a:r>
            <a:r>
              <a:rPr kumimoji="1" lang="en-US" sz="2400" baseline="-25000" dirty="0">
                <a:latin typeface="+mj-lt"/>
                <a:cs typeface="Arial" pitchFamily="34" charset="0"/>
              </a:rPr>
              <a:t>2</a:t>
            </a:r>
            <a:endParaRPr kumimoji="1" lang="en-US" sz="2400" dirty="0">
              <a:latin typeface="+mj-lt"/>
              <a:cs typeface="Arial" pitchFamily="34" charset="0"/>
            </a:endParaRPr>
          </a:p>
          <a:p>
            <a:pPr marL="400050">
              <a:defRPr/>
            </a:pPr>
            <a:r>
              <a:rPr lang="en-US" sz="2400" dirty="0">
                <a:latin typeface="+mj-lt"/>
                <a:cs typeface="Arial" pitchFamily="34" charset="0"/>
              </a:rPr>
              <a:t>120 million barrels of oil and 5 billion gallons of fuel</a:t>
            </a:r>
            <a:endParaRPr kumimoji="1" lang="en-US" sz="2400" dirty="0">
              <a:latin typeface="+mj-lt"/>
              <a:cs typeface="Arial" pitchFamily="34" charset="0"/>
            </a:endParaRPr>
          </a:p>
          <a:p>
            <a:pPr marL="400050">
              <a:defRPr/>
            </a:pPr>
            <a:r>
              <a:rPr kumimoji="1" lang="en-US" sz="2400" dirty="0">
                <a:latin typeface="+mj-lt"/>
                <a:cs typeface="Arial" pitchFamily="34" charset="0"/>
              </a:rPr>
              <a:t>$16.8 billion dollars in fuel costs</a:t>
            </a:r>
          </a:p>
          <a:p>
            <a:endParaRPr lang="en-US" dirty="0">
              <a:latin typeface="+mj-lt"/>
            </a:endParaRPr>
          </a:p>
        </p:txBody>
      </p:sp>
      <p:sp>
        <p:nvSpPr>
          <p:cNvPr id="4" name="Slide Number Placeholder 3"/>
          <p:cNvSpPr>
            <a:spLocks noGrp="1"/>
          </p:cNvSpPr>
          <p:nvPr>
            <p:ph type="sldNum" sz="quarter" idx="10"/>
          </p:nvPr>
        </p:nvSpPr>
        <p:spPr/>
        <p:txBody>
          <a:bodyPr/>
          <a:lstStyle/>
          <a:p>
            <a:pPr>
              <a:defRPr/>
            </a:pPr>
            <a:fld id="{FACE3799-2E57-4137-9473-562A64020921}" type="slidenum">
              <a:rPr lang="en-US" smtClean="0"/>
              <a:pPr>
                <a:defRPr/>
              </a:pPr>
              <a:t>28</a:t>
            </a:fld>
            <a:endParaRPr lang="en-US"/>
          </a:p>
        </p:txBody>
      </p:sp>
      <p:pic>
        <p:nvPicPr>
          <p:cNvPr id="7" name="Picture 4" descr="C:\Users\aswaine\AppData\Local\Microsoft\Windows\Temporary Internet Files\Content.IE5\RCO5W8YL\MC900441746[1].png"/>
          <p:cNvPicPr>
            <a:picLocks noChangeAspect="1" noChangeArrowheads="1"/>
          </p:cNvPicPr>
          <p:nvPr/>
        </p:nvPicPr>
        <p:blipFill>
          <a:blip r:embed="rId3" cstate="print"/>
          <a:srcRect/>
          <a:stretch>
            <a:fillRect/>
          </a:stretch>
        </p:blipFill>
        <p:spPr bwMode="auto">
          <a:xfrm>
            <a:off x="7162800" y="1676400"/>
            <a:ext cx="3048000" cy="3048000"/>
          </a:xfrm>
          <a:prstGeom prst="rect">
            <a:avLst/>
          </a:prstGeom>
          <a:noFill/>
        </p:spPr>
      </p:pic>
    </p:spTree>
    <p:extLst>
      <p:ext uri="{BB962C8B-B14F-4D97-AF65-F5344CB8AC3E}">
        <p14:creationId xmlns:p14="http://schemas.microsoft.com/office/powerpoint/2010/main" val="108407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6689" t="27162" r="56731" b="23851"/>
          <a:stretch/>
        </p:blipFill>
        <p:spPr>
          <a:xfrm>
            <a:off x="653887" y="327596"/>
            <a:ext cx="11330123" cy="6276404"/>
          </a:xfrm>
          <a:prstGeom prst="rect">
            <a:avLst/>
          </a:prstGeom>
        </p:spPr>
      </p:pic>
    </p:spTree>
    <p:extLst>
      <p:ext uri="{BB962C8B-B14F-4D97-AF65-F5344CB8AC3E}">
        <p14:creationId xmlns:p14="http://schemas.microsoft.com/office/powerpoint/2010/main" val="3900358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91" y="-669831"/>
            <a:ext cx="12641345" cy="8309968"/>
          </a:xfrm>
          <a:prstGeom prst="rect">
            <a:avLst/>
          </a:prstGeom>
        </p:spPr>
      </p:pic>
    </p:spTree>
    <p:extLst>
      <p:ext uri="{BB962C8B-B14F-4D97-AF65-F5344CB8AC3E}">
        <p14:creationId xmlns:p14="http://schemas.microsoft.com/office/powerpoint/2010/main" val="1823001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l="30790" t="27045" r="56837" b="46339"/>
          <a:stretch/>
        </p:blipFill>
        <p:spPr>
          <a:xfrm>
            <a:off x="2655927" y="382303"/>
            <a:ext cx="6860606" cy="6105194"/>
          </a:xfrm>
          <a:prstGeom prst="rect">
            <a:avLst/>
          </a:prstGeom>
        </p:spPr>
      </p:pic>
    </p:spTree>
    <p:extLst>
      <p:ext uri="{BB962C8B-B14F-4D97-AF65-F5344CB8AC3E}">
        <p14:creationId xmlns:p14="http://schemas.microsoft.com/office/powerpoint/2010/main" val="2127882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arm3.static.flickr.com/2706/4376312654_3aac0000cf_o.jpg"/>
          <p:cNvPicPr>
            <a:picLocks noChangeAspect="1" noChangeArrowheads="1"/>
          </p:cNvPicPr>
          <p:nvPr/>
        </p:nvPicPr>
        <p:blipFill>
          <a:blip r:embed="rId3" cstate="print"/>
          <a:srcRect/>
          <a:stretch>
            <a:fillRect/>
          </a:stretch>
        </p:blipFill>
        <p:spPr bwMode="auto">
          <a:xfrm>
            <a:off x="0" y="-1092399"/>
            <a:ext cx="12192000" cy="8051601"/>
          </a:xfrm>
          <a:prstGeom prst="rect">
            <a:avLst/>
          </a:prstGeom>
          <a:noFill/>
        </p:spPr>
      </p:pic>
    </p:spTree>
    <p:extLst>
      <p:ext uri="{BB962C8B-B14F-4D97-AF65-F5344CB8AC3E}">
        <p14:creationId xmlns:p14="http://schemas.microsoft.com/office/powerpoint/2010/main" val="2713025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229" y="990601"/>
            <a:ext cx="4749800" cy="4749800"/>
          </a:xfrm>
          <a:prstGeom prst="rect">
            <a:avLst/>
          </a:prstGeom>
        </p:spPr>
      </p:pic>
    </p:spTree>
    <p:extLst>
      <p:ext uri="{BB962C8B-B14F-4D97-AF65-F5344CB8AC3E}">
        <p14:creationId xmlns:p14="http://schemas.microsoft.com/office/powerpoint/2010/main" val="3890060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descr="3297856181_4bc7469513_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34" y="-4582423"/>
            <a:ext cx="15019867" cy="150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154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updated Food Waste Hierarchy.JPG"/>
          <p:cNvPicPr>
            <a:picLocks noChangeAspect="1"/>
          </p:cNvPicPr>
          <p:nvPr/>
        </p:nvPicPr>
        <p:blipFill>
          <a:blip r:embed="rId3" cstate="print"/>
          <a:stretch>
            <a:fillRect/>
          </a:stretch>
        </p:blipFill>
        <p:spPr>
          <a:xfrm>
            <a:off x="2353733" y="90261"/>
            <a:ext cx="8086146" cy="6446006"/>
          </a:xfrm>
          <a:prstGeom prst="rect">
            <a:avLst/>
          </a:prstGeom>
        </p:spPr>
      </p:pic>
    </p:spTree>
    <p:extLst>
      <p:ext uri="{BB962C8B-B14F-4D97-AF65-F5344CB8AC3E}">
        <p14:creationId xmlns:p14="http://schemas.microsoft.com/office/powerpoint/2010/main" val="965829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34538" y="2257503"/>
            <a:ext cx="11679046" cy="2062103"/>
          </a:xfrm>
          <a:prstGeom prst="rect">
            <a:avLst/>
          </a:prstGeom>
          <a:noFill/>
        </p:spPr>
        <p:txBody>
          <a:bodyPr wrap="square" rtlCol="0">
            <a:spAutoFit/>
          </a:bodyPr>
          <a:lstStyle/>
          <a:p>
            <a:r>
              <a:rPr lang="en-US" sz="3200" dirty="0" smtClean="0">
                <a:solidFill>
                  <a:schemeClr val="bg1"/>
                </a:solidFill>
              </a:rPr>
              <a:t>“My administration will work with tech innovators and launch new challenges under our Climate Data Initiative….ultimately focused on how all these changes to weather patterns are gong to have an impact up and down the United States”  -President Obama</a:t>
            </a:r>
            <a:endParaRPr lang="en-US" sz="3200" dirty="0">
              <a:solidFill>
                <a:schemeClr val="bg1"/>
              </a:solidFill>
            </a:endParaRPr>
          </a:p>
        </p:txBody>
      </p:sp>
    </p:spTree>
    <p:extLst>
      <p:ext uri="{BB962C8B-B14F-4D97-AF65-F5344CB8AC3E}">
        <p14:creationId xmlns:p14="http://schemas.microsoft.com/office/powerpoint/2010/main" val="915200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15" y="2219408"/>
            <a:ext cx="9839739" cy="2308324"/>
          </a:xfrm>
          <a:prstGeom prst="rect">
            <a:avLst/>
          </a:prstGeom>
          <a:noFill/>
        </p:spPr>
        <p:txBody>
          <a:bodyPr wrap="square" rtlCol="0">
            <a:spAutoFit/>
          </a:bodyPr>
          <a:lstStyle/>
          <a:p>
            <a:r>
              <a:rPr lang="en-US" dirty="0"/>
              <a:t> Boston Harbor - MWRA</a:t>
            </a:r>
            <a:endParaRPr lang="en-US" b="1" dirty="0" smtClean="0"/>
          </a:p>
          <a:p>
            <a:r>
              <a:rPr lang="en-US" b="1" dirty="0" smtClean="0"/>
              <a:t>Slide 4  </a:t>
            </a:r>
            <a:r>
              <a:rPr lang="en-US" dirty="0" err="1" smtClean="0"/>
              <a:t>getty</a:t>
            </a:r>
            <a:r>
              <a:rPr lang="en-US" dirty="0" smtClean="0"/>
              <a:t> images</a:t>
            </a:r>
          </a:p>
          <a:p>
            <a:r>
              <a:rPr lang="en-US" b="1" dirty="0"/>
              <a:t>Slide </a:t>
            </a:r>
            <a:r>
              <a:rPr lang="en-US" b="1" dirty="0" smtClean="0"/>
              <a:t>6  </a:t>
            </a:r>
            <a:r>
              <a:rPr lang="en-US" dirty="0" smtClean="0"/>
              <a:t>chart source: IPCC</a:t>
            </a:r>
          </a:p>
          <a:p>
            <a:r>
              <a:rPr lang="en-US" b="1" dirty="0"/>
              <a:t>Slide </a:t>
            </a:r>
            <a:r>
              <a:rPr lang="en-US" b="1" dirty="0" smtClean="0"/>
              <a:t>9 </a:t>
            </a:r>
            <a:r>
              <a:rPr lang="en-US" dirty="0"/>
              <a:t>by </a:t>
            </a:r>
            <a:r>
              <a:rPr lang="en-US" dirty="0">
                <a:hlinkClick r:id="rId3"/>
              </a:rPr>
              <a:t>Bert </a:t>
            </a:r>
            <a:r>
              <a:rPr lang="en-US" dirty="0" smtClean="0">
                <a:hlinkClick r:id="rId3"/>
              </a:rPr>
              <a:t>Kaufmann</a:t>
            </a:r>
            <a:r>
              <a:rPr lang="en-US" dirty="0" smtClean="0"/>
              <a:t>, </a:t>
            </a:r>
          </a:p>
          <a:p>
            <a:r>
              <a:rPr lang="en-US" b="1" dirty="0" smtClean="0"/>
              <a:t>Slide 28  </a:t>
            </a:r>
            <a:r>
              <a:rPr lang="en-US" dirty="0"/>
              <a:t>MWRA Deer Island </a:t>
            </a:r>
            <a:r>
              <a:rPr lang="en-US" dirty="0">
                <a:hlinkClick r:id="rId4"/>
              </a:rPr>
              <a:t>http://www.flickr.com/photos/rawhead/4376312654</a:t>
            </a:r>
            <a:r>
              <a:rPr lang="en-US" dirty="0" smtClean="0">
                <a:hlinkClick r:id="rId4"/>
              </a:rPr>
              <a:t>/</a:t>
            </a:r>
            <a:endParaRPr lang="en-US" dirty="0" smtClean="0"/>
          </a:p>
          <a:p>
            <a:r>
              <a:rPr lang="en-US" b="1" dirty="0" smtClean="0">
                <a:solidFill>
                  <a:prstClr val="black"/>
                </a:solidFill>
              </a:rPr>
              <a:t>Slide 25  </a:t>
            </a:r>
            <a:r>
              <a:rPr lang="en-US" dirty="0" smtClean="0">
                <a:hlinkClick r:id="rId5"/>
              </a:rPr>
              <a:t>www.europeanceo.com</a:t>
            </a:r>
            <a:endParaRPr lang="en-US" dirty="0"/>
          </a:p>
          <a:p>
            <a:endParaRPr lang="en-US" dirty="0"/>
          </a:p>
          <a:p>
            <a:endParaRPr lang="en-US" dirty="0"/>
          </a:p>
        </p:txBody>
      </p:sp>
    </p:spTree>
    <p:extLst>
      <p:ext uri="{BB962C8B-B14F-4D97-AF65-F5344CB8AC3E}">
        <p14:creationId xmlns:p14="http://schemas.microsoft.com/office/powerpoint/2010/main" val="162198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L00690"/>
          <p:cNvSpPr>
            <a:spLocks noGrp="1" noChangeAspect="1" noChangeArrowheads="1"/>
          </p:cNvSpPr>
          <p:nvPr isPhoto="1"/>
        </p:nvSpPr>
        <p:spPr bwMode="auto">
          <a:xfrm>
            <a:off x="-548640" y="-792480"/>
            <a:ext cx="13426440" cy="895096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extLst>
      <p:ext uri="{BB962C8B-B14F-4D97-AF65-F5344CB8AC3E}">
        <p14:creationId xmlns:p14="http://schemas.microsoft.com/office/powerpoint/2010/main" val="70417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SL20579"/>
          <p:cNvSpPr>
            <a:spLocks noGrp="1" noChangeAspect="1" noChangeArrowheads="1"/>
          </p:cNvSpPr>
          <p:nvPr isPhoto="1"/>
        </p:nvSpPr>
        <p:spPr bwMode="auto">
          <a:xfrm>
            <a:off x="-914400" y="-1874520"/>
            <a:ext cx="13624560" cy="9083040"/>
          </a:xfrm>
          <a:prstGeom prst="rect">
            <a:avLst/>
          </a:prstGeom>
          <a:blipFill dpi="0" rotWithShape="1">
            <a:blip r:embed="rId3" cstate="print"/>
            <a:srcRect/>
            <a:stretch>
              <a:fillRect/>
            </a:stretch>
          </a:blipFill>
          <a:ln w="9525">
            <a:solidFill>
              <a:schemeClr val="tx1"/>
            </a:solidFill>
            <a:miter lim="800000"/>
            <a:headEnd/>
            <a:tailEnd/>
          </a:ln>
          <a:effectLst/>
        </p:spPr>
        <p:txBody>
          <a:bodyPr/>
          <a:lstStyle/>
          <a:p>
            <a:endParaRPr lang="en-US"/>
          </a:p>
        </p:txBody>
      </p:sp>
    </p:spTree>
    <p:extLst>
      <p:ext uri="{BB962C8B-B14F-4D97-AF65-F5344CB8AC3E}">
        <p14:creationId xmlns:p14="http://schemas.microsoft.com/office/powerpoint/2010/main" val="7567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197" y="0"/>
            <a:ext cx="8993605" cy="6858000"/>
          </a:xfrm>
          <a:prstGeom prst="rect">
            <a:avLst/>
          </a:prstGeom>
        </p:spPr>
      </p:pic>
    </p:spTree>
    <p:extLst>
      <p:ext uri="{BB962C8B-B14F-4D97-AF65-F5344CB8AC3E}">
        <p14:creationId xmlns:p14="http://schemas.microsoft.com/office/powerpoint/2010/main" val="49288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76692" y="2033317"/>
            <a:ext cx="10726244" cy="2462213"/>
          </a:xfrm>
          <a:prstGeom prst="rect">
            <a:avLst/>
          </a:prstGeom>
          <a:noFill/>
        </p:spPr>
        <p:txBody>
          <a:bodyPr wrap="square" rtlCol="0">
            <a:spAutoFit/>
          </a:bodyPr>
          <a:lstStyle/>
          <a:p>
            <a:r>
              <a:rPr lang="en-US" sz="3400" dirty="0" smtClean="0">
                <a:solidFill>
                  <a:schemeClr val="bg1">
                    <a:lumMod val="85000"/>
                  </a:schemeClr>
                </a:solidFill>
              </a:rPr>
              <a:t>“. . . those who claim the science is unsettled or action </a:t>
            </a:r>
            <a:br>
              <a:rPr lang="en-US" sz="3400" dirty="0" smtClean="0">
                <a:solidFill>
                  <a:schemeClr val="bg1">
                    <a:lumMod val="85000"/>
                  </a:schemeClr>
                </a:solidFill>
              </a:rPr>
            </a:br>
            <a:r>
              <a:rPr lang="en-US" sz="3400" dirty="0" smtClean="0">
                <a:solidFill>
                  <a:schemeClr val="bg1">
                    <a:lumMod val="85000"/>
                  </a:schemeClr>
                </a:solidFill>
              </a:rPr>
              <a:t>is too costly are simply trying to ignore the problem . . .”</a:t>
            </a:r>
          </a:p>
          <a:p>
            <a:endParaRPr lang="en-US" sz="3400" dirty="0">
              <a:solidFill>
                <a:schemeClr val="bg1">
                  <a:lumMod val="85000"/>
                </a:schemeClr>
              </a:solidFill>
            </a:endParaRPr>
          </a:p>
          <a:p>
            <a:r>
              <a:rPr lang="en-US" sz="2800" i="1" dirty="0" smtClean="0">
                <a:solidFill>
                  <a:schemeClr val="bg1">
                    <a:lumMod val="85000"/>
                  </a:schemeClr>
                </a:solidFill>
              </a:rPr>
              <a:t>-Henry M. Paulson Jr.</a:t>
            </a:r>
          </a:p>
          <a:p>
            <a:endParaRPr lang="en-US" dirty="0"/>
          </a:p>
        </p:txBody>
      </p:sp>
    </p:spTree>
    <p:extLst>
      <p:ext uri="{BB962C8B-B14F-4D97-AF65-F5344CB8AC3E}">
        <p14:creationId xmlns:p14="http://schemas.microsoft.com/office/powerpoint/2010/main" val="794026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791" y="768350"/>
            <a:ext cx="8150087" cy="5210537"/>
          </a:xfrm>
          <a:prstGeom prst="rect">
            <a:avLst/>
          </a:prstGeom>
        </p:spPr>
      </p:pic>
    </p:spTree>
    <p:extLst>
      <p:ext uri="{BB962C8B-B14F-4D97-AF65-F5344CB8AC3E}">
        <p14:creationId xmlns:p14="http://schemas.microsoft.com/office/powerpoint/2010/main" val="277872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94" y="-1626860"/>
            <a:ext cx="13224933" cy="8823510"/>
          </a:xfrm>
          <a:prstGeom prst="rect">
            <a:avLst/>
          </a:prstGeom>
        </p:spPr>
      </p:pic>
    </p:spTree>
    <p:extLst>
      <p:ext uri="{BB962C8B-B14F-4D97-AF65-F5344CB8AC3E}">
        <p14:creationId xmlns:p14="http://schemas.microsoft.com/office/powerpoint/2010/main" val="373043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031A38E0FA6C4EAD04BD8F114BC4C2" ma:contentTypeVersion="14" ma:contentTypeDescription="Create a new document." ma:contentTypeScope="" ma:versionID="071c5158b49cf8d2c6ba344bd455fed1">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e6195acf-a42e-45bf-8c9f-59c2c4471101" targetNamespace="http://schemas.microsoft.com/office/2006/metadata/properties" ma:root="true" ma:fieldsID="62351886e50eb49fb750deb569813b3b" ns1:_="" ns3:_="" ns4:_="" ns5:_="" ns6:_="">
    <xsd:import namespace="http://schemas.microsoft.com/sharepoint/v3"/>
    <xsd:import namespace="4ffa91fb-a0ff-4ac5-b2db-65c790d184a4"/>
    <xsd:import namespace="http://schemas.microsoft.com/sharepoint.v3"/>
    <xsd:import namespace="http://schemas.microsoft.com/sharepoint/v3/fields"/>
    <xsd:import namespace="e6195acf-a42e-45bf-8c9f-59c2c447110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0104063-5523-4329-93ba-5e9d197184af}" ma:internalName="TaxCatchAllLabel" ma:readOnly="true" ma:showField="CatchAllDataLabel" ma:web="e6195acf-a42e-45bf-8c9f-59c2c4471101">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0104063-5523-4329-93ba-5e9d197184af}" ma:internalName="TaxCatchAll" ma:showField="CatchAllData" ma:web="e6195acf-a42e-45bf-8c9f-59c2c44711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195acf-a42e-45bf-8c9f-59c2c4471101"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2014-08-04T15:38:19+00:00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82990BE8-4891-4414-937A-806EC5B8E8D0}">
  <ds:schemaRefs>
    <ds:schemaRef ds:uri="Microsoft.SharePoint.Taxonomy.ContentTypeSync"/>
  </ds:schemaRefs>
</ds:datastoreItem>
</file>

<file path=customXml/itemProps2.xml><?xml version="1.0" encoding="utf-8"?>
<ds:datastoreItem xmlns:ds="http://schemas.openxmlformats.org/officeDocument/2006/customXml" ds:itemID="{39405C2D-604B-40A9-86F5-6F82903D814C}">
  <ds:schemaRefs>
    <ds:schemaRef ds:uri="http://schemas.microsoft.com/sharepoint/v3/contenttype/forms"/>
  </ds:schemaRefs>
</ds:datastoreItem>
</file>

<file path=customXml/itemProps3.xml><?xml version="1.0" encoding="utf-8"?>
<ds:datastoreItem xmlns:ds="http://schemas.openxmlformats.org/officeDocument/2006/customXml" ds:itemID="{0F4F1FE9-F3B5-483C-8B05-E472B318A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6195acf-a42e-45bf-8c9f-59c2c4471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690307-0423-4B33-88CC-381754BAA1C0}">
  <ds:schemaRefs>
    <ds:schemaRef ds:uri="http://schemas.microsoft.com/sharepoint/v3/fields"/>
    <ds:schemaRef ds:uri="http://schemas.microsoft.com/office/2006/documentManagement/types"/>
    <ds:schemaRef ds:uri="http://purl.org/dc/elements/1.1/"/>
    <ds:schemaRef ds:uri="http://purl.org/dc/terms/"/>
    <ds:schemaRef ds:uri="http://purl.org/dc/dcmitype/"/>
    <ds:schemaRef ds:uri="4ffa91fb-a0ff-4ac5-b2db-65c790d184a4"/>
    <ds:schemaRef ds:uri="e6195acf-a42e-45bf-8c9f-59c2c447110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schemas.microsoft.com/sharepoint.v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2454</TotalTime>
  <Words>3878</Words>
  <Application>Microsoft Office PowerPoint</Application>
  <PresentationFormat>Custom</PresentationFormat>
  <Paragraphs>473</Paragraphs>
  <Slides>36</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Office Theme</vt:lpstr>
      <vt:lpstr>Blank Presentation</vt:lpstr>
      <vt:lpstr>Image</vt:lpstr>
      <vt:lpstr>Climate Change: Engagement on all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Mitigation: Emissions Reduction</vt:lpstr>
      <vt:lpstr>PowerPoint Presentation</vt:lpstr>
      <vt:lpstr>PowerPoint Presentation</vt:lpstr>
      <vt:lpstr>PowerPoint Presentation</vt:lpstr>
      <vt:lpstr>States and Communities with Programs that Reduce Carbon Pollution</vt:lpstr>
      <vt:lpstr>PowerPoint Presentation</vt:lpstr>
      <vt:lpstr>PowerPoint Presentation</vt:lpstr>
      <vt:lpstr>PowerPoint Presentation</vt:lpstr>
      <vt:lpstr>PowerPoint Presentation</vt:lpstr>
      <vt:lpstr>PowerPoint Presentation</vt:lpstr>
      <vt:lpstr>Dynamics</vt:lpstr>
      <vt:lpstr>SmartWay: Where’s the Beef?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Zimmerman, Emily</dc:creator>
  <cp:lastModifiedBy>Teena M. Pham  (FMI)</cp:lastModifiedBy>
  <cp:revision>98</cp:revision>
  <cp:lastPrinted>2014-08-13T12:41:42Z</cp:lastPrinted>
  <dcterms:created xsi:type="dcterms:W3CDTF">2014-07-09T12:33:55Z</dcterms:created>
  <dcterms:modified xsi:type="dcterms:W3CDTF">2014-08-20T16:20:39Z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0x01010096031A38E0FA6C4EAD04BD8F114BC4C2</vt:lpwstr>
  </property>
  <property fmtid="{D5CDD505-2E9C-101B-9397-08002B2CF9AE}" pid="3" name="IsMyDocuments">
    <vt:bool>true</vt:bool>
  </property>
  <property fmtid="{D5CDD505-2E9C-101B-9397-08002B2CF9AE}" pid="4" name="TaxKeyword">
    <vt:lpwstr/>
  </property>
  <property fmtid="{D5CDD505-2E9C-101B-9397-08002B2CF9AE}" pid="5" name="Document_x0020_Type">
    <vt:lpwstr/>
  </property>
  <property fmtid="{D5CDD505-2E9C-101B-9397-08002B2CF9AE}" pid="6" name="Document Type">
    <vt:lpwstr/>
  </property>
</Properties>
</file>