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9.3000000000000007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12.7</c:v>
                </c:pt>
                <c:pt idx="1">
                  <c:v>16.2</c:v>
                </c:pt>
                <c:pt idx="2">
                  <c:v>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00864"/>
        <c:axId val="5198976"/>
      </c:barChart>
      <c:catAx>
        <c:axId val="4500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198976"/>
        <c:crosses val="autoZero"/>
        <c:auto val="1"/>
        <c:lblAlgn val="ctr"/>
        <c:lblOffset val="100"/>
        <c:noMultiLvlLbl val="0"/>
      </c:catAx>
      <c:valAx>
        <c:axId val="5198976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Food Losses (Billion lb)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00864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r"/>
      <c:layout>
        <c:manualLayout>
          <c:xMode val="edge"/>
          <c:yMode val="edge"/>
          <c:x val="0.32125360892388471"/>
          <c:y val="0.12868643372703428"/>
          <c:w val="0.24358202099737541"/>
          <c:h val="0.1883636811023624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Bakery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Date label not cited</c:v>
                </c:pt>
                <c:pt idx="1">
                  <c:v>Date label cited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13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8.3000000000000007</c:v>
                </c:pt>
                <c:pt idx="2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39.700000000000003</c:v>
                </c:pt>
                <c:pt idx="1">
                  <c:v>18.600000000000001</c:v>
                </c:pt>
                <c:pt idx="2">
                  <c:v>34.5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24320"/>
        <c:axId val="5225856"/>
      </c:barChart>
      <c:catAx>
        <c:axId val="522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25856"/>
        <c:crosses val="autoZero"/>
        <c:auto val="1"/>
        <c:lblAlgn val="ctr"/>
        <c:lblOffset val="100"/>
        <c:noMultiLvlLbl val="0"/>
      </c:catAx>
      <c:valAx>
        <c:axId val="5225856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Food Losses (Billion </a:t>
                </a:r>
                <a:r>
                  <a:rPr lang="en-US" sz="1200" baseline="0" dirty="0" smtClean="0"/>
                  <a:t> $</a:t>
                </a:r>
                <a:r>
                  <a:rPr lang="en-US" sz="1200" dirty="0" smtClean="0"/>
                  <a:t>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24320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r"/>
      <c:layout>
        <c:manualLayout>
          <c:xMode val="edge"/>
          <c:yMode val="edge"/>
          <c:x val="0.44625360892388449"/>
          <c:y val="0.15472810039370088"/>
          <c:w val="0.28733431758530181"/>
          <c:h val="0.21357857611548553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</c:v>
                </c:pt>
                <c:pt idx="1">
                  <c:v>10.5</c:v>
                </c:pt>
                <c:pt idx="2">
                  <c:v>6.9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Consumer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Meat</c:v>
                </c:pt>
                <c:pt idx="1">
                  <c:v>Dairy</c:v>
                </c:pt>
                <c:pt idx="2">
                  <c:v>Produce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38.9</c:v>
                </c:pt>
                <c:pt idx="1">
                  <c:v>23.4</c:v>
                </c:pt>
                <c:pt idx="2">
                  <c:v>18.899999999999999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26432"/>
        <c:axId val="33027968"/>
      </c:barChart>
      <c:catAx>
        <c:axId val="3302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027968"/>
        <c:crosses val="autoZero"/>
        <c:auto val="1"/>
        <c:lblAlgn val="ctr"/>
        <c:lblOffset val="100"/>
        <c:noMultiLvlLbl val="0"/>
      </c:catAx>
      <c:valAx>
        <c:axId val="3302796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Food Losses (Billion </a:t>
                </a:r>
                <a:r>
                  <a:rPr lang="en-US" sz="1200" baseline="0" dirty="0" smtClean="0"/>
                  <a:t> </a:t>
                </a:r>
                <a:r>
                  <a:rPr lang="en-US" sz="1200" baseline="0" dirty="0" err="1" smtClean="0"/>
                  <a:t>cal</a:t>
                </a:r>
                <a:r>
                  <a:rPr lang="en-US" sz="1200" baseline="0" dirty="0" smtClean="0"/>
                  <a:t>)</a:t>
                </a:r>
                <a:endParaRPr lang="en-US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3026432"/>
        <c:crosses val="autoZero"/>
        <c:crossBetween val="between"/>
        <c:majorUnit val="10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tr"/>
      <c:layout>
        <c:manualLayout>
          <c:xMode val="edge"/>
          <c:yMode val="edge"/>
          <c:x val="0.62958694225721756"/>
          <c:y val="9.7436433727034144E-2"/>
          <c:w val="0.28733431758530181"/>
          <c:h val="0.21357857611548553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860479245649826"/>
          <c:y val="3.6767517587008643E-2"/>
          <c:w val="0.5280270000972096"/>
          <c:h val="0.749133104445081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Avoidable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Fresh Vegetables</c:v>
                </c:pt>
                <c:pt idx="1">
                  <c:v>Fresh Fruit</c:v>
                </c:pt>
                <c:pt idx="2">
                  <c:v>Meat &amp; Fish</c:v>
                </c:pt>
                <c:pt idx="3">
                  <c:v>Bakery</c:v>
                </c:pt>
                <c:pt idx="4">
                  <c:v>Dairy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810</c:v>
                </c:pt>
                <c:pt idx="1">
                  <c:v>350</c:v>
                </c:pt>
                <c:pt idx="2">
                  <c:v>300</c:v>
                </c:pt>
                <c:pt idx="3">
                  <c:v>450</c:v>
                </c:pt>
                <c:pt idx="4">
                  <c:v>420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Possibly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Fresh Vegetables</c:v>
                </c:pt>
                <c:pt idx="1">
                  <c:v>Fresh Fruit</c:v>
                </c:pt>
                <c:pt idx="2">
                  <c:v>Meat &amp; Fish</c:v>
                </c:pt>
                <c:pt idx="3">
                  <c:v>Bakery</c:v>
                </c:pt>
                <c:pt idx="4">
                  <c:v>Dairy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570</c:v>
                </c:pt>
                <c:pt idx="1">
                  <c:v>20</c:v>
                </c:pt>
                <c:pt idx="2">
                  <c:v>66</c:v>
                </c:pt>
                <c:pt idx="3">
                  <c:v>110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Unavoidable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Fresh Vegetables</c:v>
                </c:pt>
                <c:pt idx="1">
                  <c:v>Fresh Fruit</c:v>
                </c:pt>
                <c:pt idx="2">
                  <c:v>Meat &amp; Fish</c:v>
                </c:pt>
                <c:pt idx="3">
                  <c:v>Bakery</c:v>
                </c:pt>
                <c:pt idx="4">
                  <c:v>Dairy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250</c:v>
                </c:pt>
                <c:pt idx="1">
                  <c:v>540</c:v>
                </c:pt>
                <c:pt idx="2">
                  <c:v>200</c:v>
                </c:pt>
                <c:pt idx="3">
                  <c:v>1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51136"/>
        <c:axId val="34252672"/>
      </c:barChart>
      <c:catAx>
        <c:axId val="342511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252672"/>
        <c:crosses val="autoZero"/>
        <c:auto val="1"/>
        <c:lblAlgn val="ctr"/>
        <c:lblOffset val="100"/>
        <c:noMultiLvlLbl val="0"/>
      </c:catAx>
      <c:valAx>
        <c:axId val="34252672"/>
        <c:scaling>
          <c:orientation val="minMax"/>
          <c:max val="175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Food Waste (thousand </a:t>
                </a:r>
                <a:r>
                  <a:rPr lang="en-US" dirty="0" err="1" smtClean="0"/>
                  <a:t>tonnes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4251136"/>
        <c:crosses val="autoZero"/>
        <c:crossBetween val="between"/>
        <c:majorUnit val="500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Avoidable Food Waste</c:v>
                </c:pt>
              </c:strCache>
            </c:strRef>
          </c:tx>
          <c:explosion val="25"/>
          <c:dPt>
            <c:idx val="0"/>
            <c:bubble3D val="0"/>
            <c:explosion val="12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Lbls>
            <c:dLbl>
              <c:idx val="2"/>
              <c:layout>
                <c:manualLayout>
                  <c:x val="-1.6975308641975325E-2"/>
                  <c:y val="3.0639597989173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6.127919597834768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975308641975325E-2"/>
                  <c:y val="-1.5319798994586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Not Used in Time</c:v>
                </c:pt>
                <c:pt idx="1">
                  <c:v>Cooked/Prepared Too Much</c:v>
                </c:pt>
                <c:pt idx="2">
                  <c:v>Personal Preferences</c:v>
                </c:pt>
                <c:pt idx="3">
                  <c:v>Accidents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0.94000000000000039</c:v>
                </c:pt>
                <c:pt idx="2">
                  <c:v>0.47000000000000008</c:v>
                </c:pt>
                <c:pt idx="3">
                  <c:v>0.14000000000000001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1827256488772239"/>
          <c:y val="3.030303030303031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Meat &amp; Fish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Date, label not cited</c:v>
                </c:pt>
                <c:pt idx="1">
                  <c:v>Date, label cited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23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28769320501604"/>
          <c:y val="0.21422691481746625"/>
          <c:w val="0.41682341790609534"/>
          <c:h val="0.45217768233516281"/>
        </c:manualLayout>
      </c:layout>
      <c:overlay val="0"/>
      <c:spPr>
        <a:ln>
          <a:solidFill>
            <a:schemeClr val="accent1"/>
          </a:solidFill>
        </a:ln>
      </c:sp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Fresh Fruits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Date label not cited</c:v>
                </c:pt>
                <c:pt idx="1">
                  <c:v>Date label cited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5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Fresh Vegetables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Date label not cited</c:v>
                </c:pt>
                <c:pt idx="1">
                  <c:v>Date label cited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10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0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Dairy &amp; Eggs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Date label not cited</c:v>
                </c:pt>
                <c:pt idx="1">
                  <c:v>Date label cited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30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6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C5C2C-BD06-4E16-8100-41E70DB4D790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18419-02F0-44AC-9F00-A5D435351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8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1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37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79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26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6388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0225"/>
            <a:ext cx="5029200" cy="4116388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8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63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87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73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1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01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2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2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75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32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88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08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82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4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61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19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75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2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19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49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4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144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03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4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7872" indent="-2799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19803" indent="-22396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67724" indent="-22396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5645" indent="-22396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3566" indent="-223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1487" indent="-223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59409" indent="-223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07329" indent="-22396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C746228-B76E-45C7-BB58-58785F3C841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3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9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09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2771-EB3E-4147-A448-BAD810F4D15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3F33-1922-4E2B-935D-E2AB869D80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22C1-7477-4FA4-B3E0-A568F9A12E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5CAF-AE2D-4670-BA15-58208E4A9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43B48-F440-4A16-BE86-D2AFED1AE7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0C5C-6939-492B-8CAC-E1153F38BB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9510-AFD6-4A17-823E-D0ED09D101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482"/>
            <a:ext cx="7239000" cy="731838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543A-236B-40AF-95E1-A893C81617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527A4-CF6B-4B23-9566-CC24619E99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304" y="0"/>
            <a:ext cx="2342696" cy="101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47474-FDDE-4158-8F3A-30AAA74D1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8E73-0489-41D8-BF61-3900E86C6C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ACBE-DE62-48EF-9AF8-315BDCC1AE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5C0A-810A-4210-AFA9-400D215C48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CB16-C16C-454A-95A4-0AFD66F37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6DD41-3EBF-4C22-B2EC-64619CA30A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4131-9D9C-4A09-97DB-14A4A3EF72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22E4-E66A-4169-9847-D66789F2FA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05BB-0187-4F89-AC51-5B1526E68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95B5-0597-43CE-AC42-9EBEC10BB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B286-DFA5-4B3C-9984-DC6572049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712A-BF24-4CDE-B16E-50B2E4ADB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F6DC4-44A5-4825-9A2D-BE90694E3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BD1F-A53E-448D-B5D3-BAA965EEE1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A14CD-C11B-429E-96EA-9B666B7B53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E5040-9D86-4031-890F-146A089437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url=http://blog.zerohungerchallenge.org/new-first-of-its-kind-tool-helps-avoid-global-food-waste/&amp;rct=j&amp;frm=1&amp;q=&amp;esrc=s&amp;sa=U&amp;ei=0PHbU4bkL8fi8gHY-YCIBw&amp;ved=0CBgQ9QEwAQ&amp;usg=AFQjCNEmtE6ilk0lj2jU27i0O4hZUZk2l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4038600"/>
            <a:ext cx="76962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962400"/>
            <a:ext cx="7772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 Science of Shelf Life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8700" y="5029200"/>
            <a:ext cx="70866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Ron Cotterman		Daniel </a:t>
            </a:r>
            <a:r>
              <a:rPr lang="en-US" sz="2400" b="1" dirty="0" err="1" smtClean="0">
                <a:solidFill>
                  <a:prstClr val="white"/>
                </a:solidFill>
              </a:rPr>
              <a:t>McKamy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Vice President, Sustainability	Director of R&amp;D Food Solutions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Sealed Air Corporation		Sealed Air Corporation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6324600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August 2014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Avoidable Food Loss from UK Consumers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80986"/>
              </p:ext>
            </p:extLst>
          </p:nvPr>
        </p:nvGraphicFramePr>
        <p:xfrm>
          <a:off x="152400" y="1143000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623915"/>
              </p:ext>
            </p:extLst>
          </p:nvPr>
        </p:nvGraphicFramePr>
        <p:xfrm>
          <a:off x="-1066800" y="4038600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748997"/>
              </p:ext>
            </p:extLst>
          </p:nvPr>
        </p:nvGraphicFramePr>
        <p:xfrm>
          <a:off x="1828800" y="4038600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167845"/>
              </p:ext>
            </p:extLst>
          </p:nvPr>
        </p:nvGraphicFramePr>
        <p:xfrm>
          <a:off x="4343400" y="1143000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427192"/>
              </p:ext>
            </p:extLst>
          </p:nvPr>
        </p:nvGraphicFramePr>
        <p:xfrm>
          <a:off x="4724400" y="4038600"/>
          <a:ext cx="5486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6477000"/>
            <a:ext cx="2009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WRAP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819400" y="3200400"/>
            <a:ext cx="3505200" cy="8445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itchFamily="34" charset="0"/>
              </a:rPr>
              <a:t>D</a:t>
            </a:r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ate labels contribute to consumer food loss</a:t>
            </a:r>
          </a:p>
        </p:txBody>
      </p:sp>
    </p:spTree>
    <p:extLst>
      <p:ext uri="{BB962C8B-B14F-4D97-AF65-F5344CB8AC3E}">
        <p14:creationId xmlns:p14="http://schemas.microsoft.com/office/powerpoint/2010/main" val="28067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3440737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191000"/>
            <a:ext cx="5562600" cy="1112838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Food Science and Shelf Life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Food Science?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5334000" cy="2362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study of all aspects of food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Raw production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Handling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Processing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Packaging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Final consumption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6615216" cy="22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Shelf Life?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quality aspects of the food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Flavor</a:t>
            </a:r>
          </a:p>
          <a:p>
            <a:pPr lvl="1"/>
            <a:r>
              <a:rPr lang="en-US" dirty="0" smtClean="0"/>
              <a:t>Aroma</a:t>
            </a:r>
          </a:p>
          <a:p>
            <a:pPr lvl="1"/>
            <a:r>
              <a:rPr lang="en-US" dirty="0" smtClean="0"/>
              <a:t>Nutritional Value</a:t>
            </a:r>
          </a:p>
          <a:p>
            <a:pPr lvl="1"/>
            <a:r>
              <a:rPr lang="en-US" dirty="0" smtClean="0"/>
              <a:t>Food Safety</a:t>
            </a:r>
          </a:p>
          <a:p>
            <a:pPr lvl="1"/>
            <a:r>
              <a:rPr lang="en-US" dirty="0" smtClean="0"/>
              <a:t>Food Spoilage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77" y="2667000"/>
            <a:ext cx="4648200" cy="309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Extend Shelf Life?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628040"/>
          </a:xfrm>
        </p:spPr>
        <p:txBody>
          <a:bodyPr/>
          <a:lstStyle/>
          <a:p>
            <a:r>
              <a:rPr lang="en-US" dirty="0" smtClean="0"/>
              <a:t>By processing</a:t>
            </a:r>
          </a:p>
          <a:p>
            <a:pPr lvl="1"/>
            <a:r>
              <a:rPr lang="en-US" dirty="0" smtClean="0"/>
              <a:t>Refrigeration</a:t>
            </a:r>
          </a:p>
          <a:p>
            <a:pPr lvl="1"/>
            <a:r>
              <a:rPr lang="en-US" dirty="0" smtClean="0"/>
              <a:t>Freezing</a:t>
            </a:r>
          </a:p>
          <a:p>
            <a:pPr lvl="1"/>
            <a:r>
              <a:rPr lang="en-US" dirty="0" smtClean="0"/>
              <a:t>Canning</a:t>
            </a:r>
          </a:p>
          <a:p>
            <a:pPr lvl="1"/>
            <a:r>
              <a:rPr lang="en-US" dirty="0" smtClean="0"/>
              <a:t>Drying</a:t>
            </a:r>
          </a:p>
          <a:p>
            <a:pPr lvl="1"/>
            <a:r>
              <a:rPr lang="en-US" dirty="0" smtClean="0"/>
              <a:t>Formulation </a:t>
            </a:r>
            <a:br>
              <a:rPr lang="en-US" dirty="0" smtClean="0"/>
            </a:br>
            <a:r>
              <a:rPr lang="en-US" sz="1800" dirty="0" smtClean="0"/>
              <a:t>(added salt, sugars, acids)</a:t>
            </a:r>
          </a:p>
          <a:p>
            <a:pPr lvl="1"/>
            <a:r>
              <a:rPr lang="en-US" dirty="0" smtClean="0"/>
              <a:t>Chemical and Physical</a:t>
            </a:r>
            <a:br>
              <a:rPr lang="en-US" dirty="0" smtClean="0"/>
            </a:br>
            <a:r>
              <a:rPr lang="en-US" dirty="0" smtClean="0"/>
              <a:t>Disinfection</a:t>
            </a:r>
            <a:br>
              <a:rPr lang="en-US" dirty="0" smtClean="0"/>
            </a:br>
            <a:r>
              <a:rPr lang="en-US" sz="1800" dirty="0" smtClean="0"/>
              <a:t>(Blanching, Irradiation)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4180388" y="1964347"/>
            <a:ext cx="4761394" cy="2736094"/>
            <a:chOff x="269533" y="1125538"/>
            <a:chExt cx="8479180" cy="47923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468313" y="3429000"/>
              <a:ext cx="2735262" cy="1079500"/>
              <a:chOff x="295" y="2160"/>
              <a:chExt cx="1723" cy="68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3" name="Rectangle 29"/>
              <p:cNvSpPr>
                <a:spLocks noChangeArrowheads="1"/>
              </p:cNvSpPr>
              <p:nvPr/>
            </p:nvSpPr>
            <p:spPr bwMode="auto">
              <a:xfrm>
                <a:off x="295" y="2160"/>
                <a:ext cx="1723" cy="68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Text Box 7"/>
              <p:cNvSpPr txBox="1">
                <a:spLocks noChangeArrowheads="1"/>
              </p:cNvSpPr>
              <p:nvPr/>
            </p:nvSpPr>
            <p:spPr bwMode="auto">
              <a:xfrm>
                <a:off x="337" y="2205"/>
                <a:ext cx="1624" cy="55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de-DE" altLang="en-US" sz="1100" dirty="0">
                    <a:solidFill>
                      <a:prstClr val="black"/>
                    </a:solidFill>
                  </a:rPr>
                  <a:t>CHEMICAL</a:t>
                </a:r>
              </a:p>
              <a:p>
                <a:pPr algn="ctr"/>
                <a:r>
                  <a:rPr lang="de-DE" altLang="en-US" sz="1100" dirty="0">
                    <a:solidFill>
                      <a:prstClr val="black"/>
                    </a:solidFill>
                  </a:rPr>
                  <a:t>DISINFECTANTS</a:t>
                </a: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2987675" y="1125538"/>
              <a:ext cx="2411413" cy="647700"/>
              <a:chOff x="1882" y="709"/>
              <a:chExt cx="1519" cy="408"/>
            </a:xfrm>
          </p:grpSpPr>
          <p:sp>
            <p:nvSpPr>
              <p:cNvPr id="51" name="Text Box 4"/>
              <p:cNvSpPr txBox="1">
                <a:spLocks noChangeArrowheads="1"/>
              </p:cNvSpPr>
              <p:nvPr/>
            </p:nvSpPr>
            <p:spPr bwMode="auto">
              <a:xfrm>
                <a:off x="1927" y="754"/>
                <a:ext cx="147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en-US" sz="1100">
                    <a:solidFill>
                      <a:prstClr val="black"/>
                    </a:solidFill>
                  </a:rPr>
                  <a:t>DISINFECTION</a:t>
                </a: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1882" y="709"/>
                <a:ext cx="1497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827088" y="2133600"/>
              <a:ext cx="2016125" cy="647700"/>
              <a:chOff x="521" y="1344"/>
              <a:chExt cx="1270" cy="408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612" y="1389"/>
                <a:ext cx="1174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en-US" sz="1100">
                    <a:solidFill>
                      <a:prstClr val="black"/>
                    </a:solidFill>
                  </a:rPr>
                  <a:t>CHEMICAL</a:t>
                </a:r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521" y="1344"/>
                <a:ext cx="1270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5148263" y="2133600"/>
              <a:ext cx="1944687" cy="647700"/>
              <a:chOff x="3243" y="1344"/>
              <a:chExt cx="1225" cy="408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3334" y="1389"/>
                <a:ext cx="1115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en-US" sz="1100" dirty="0">
                    <a:solidFill>
                      <a:prstClr val="black"/>
                    </a:solidFill>
                  </a:rPr>
                  <a:t>PHYSICAL</a:t>
                </a: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3243" y="1344"/>
                <a:ext cx="1225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4140202" y="3213100"/>
              <a:ext cx="1208088" cy="647700"/>
              <a:chOff x="2608" y="2024"/>
              <a:chExt cx="761" cy="408"/>
            </a:xfrm>
          </p:grpSpPr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2653" y="2069"/>
                <a:ext cx="716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en-US" sz="1100">
                    <a:solidFill>
                      <a:prstClr val="black"/>
                    </a:solidFill>
                  </a:rPr>
                  <a:t>HEAT</a:t>
                </a:r>
              </a:p>
            </p:txBody>
          </p:sp>
          <p:sp>
            <p:nvSpPr>
              <p:cNvPr id="46" name="Rectangle 30"/>
              <p:cNvSpPr>
                <a:spLocks noChangeArrowheads="1"/>
              </p:cNvSpPr>
              <p:nvPr/>
            </p:nvSpPr>
            <p:spPr bwMode="auto">
              <a:xfrm>
                <a:off x="2608" y="2024"/>
                <a:ext cx="726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6300788" y="3213100"/>
              <a:ext cx="2032000" cy="647700"/>
              <a:chOff x="3969" y="2024"/>
              <a:chExt cx="1280" cy="408"/>
            </a:xfrm>
          </p:grpSpPr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4014" y="2069"/>
                <a:ext cx="1235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de-DE" altLang="en-US" sz="1100">
                    <a:solidFill>
                      <a:prstClr val="black"/>
                    </a:solidFill>
                  </a:rPr>
                  <a:t>RADIATION</a:t>
                </a:r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3969" y="2024"/>
                <a:ext cx="1270" cy="4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en-AU" altLang="en-US" sz="11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3563938" y="4508500"/>
              <a:ext cx="2273300" cy="649288"/>
              <a:chOff x="2245" y="2840"/>
              <a:chExt cx="1432" cy="409"/>
            </a:xfrm>
          </p:grpSpPr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245" y="2840"/>
                <a:ext cx="669" cy="409"/>
                <a:chOff x="2245" y="2840"/>
                <a:chExt cx="669" cy="409"/>
              </a:xfrm>
            </p:grpSpPr>
            <p:sp>
              <p:nvSpPr>
                <p:cNvPr id="4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90" y="2886"/>
                  <a:ext cx="624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de-DE" altLang="en-US" sz="1100">
                      <a:solidFill>
                        <a:prstClr val="black"/>
                      </a:solidFill>
                    </a:rPr>
                    <a:t>WET</a:t>
                  </a:r>
                </a:p>
              </p:txBody>
            </p:sp>
            <p:sp>
              <p:nvSpPr>
                <p:cNvPr id="42" name="Rectangle 32"/>
                <p:cNvSpPr>
                  <a:spLocks noChangeArrowheads="1"/>
                </p:cNvSpPr>
                <p:nvPr/>
              </p:nvSpPr>
              <p:spPr bwMode="auto">
                <a:xfrm>
                  <a:off x="2245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AU" altLang="en-US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3016" y="2840"/>
                <a:ext cx="661" cy="409"/>
                <a:chOff x="3016" y="2840"/>
                <a:chExt cx="661" cy="409"/>
              </a:xfrm>
            </p:grpSpPr>
            <p:sp>
              <p:nvSpPr>
                <p:cNvPr id="3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061" y="2886"/>
                  <a:ext cx="616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de-DE" altLang="en-US" sz="1100">
                      <a:solidFill>
                        <a:prstClr val="black"/>
                      </a:solidFill>
                    </a:rPr>
                    <a:t>DRY</a:t>
                  </a:r>
                </a:p>
              </p:txBody>
            </p:sp>
            <p:sp>
              <p:nvSpPr>
                <p:cNvPr id="40" name="Rectangle 33"/>
                <p:cNvSpPr>
                  <a:spLocks noChangeArrowheads="1"/>
                </p:cNvSpPr>
                <p:nvPr/>
              </p:nvSpPr>
              <p:spPr bwMode="auto">
                <a:xfrm>
                  <a:off x="3016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AU" altLang="en-US" sz="110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6084888" y="4508500"/>
              <a:ext cx="2663825" cy="649288"/>
              <a:chOff x="3833" y="2840"/>
              <a:chExt cx="1678" cy="409"/>
            </a:xfrm>
          </p:grpSpPr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3833" y="2840"/>
                <a:ext cx="635" cy="409"/>
                <a:chOff x="3833" y="2840"/>
                <a:chExt cx="635" cy="409"/>
              </a:xfrm>
            </p:grpSpPr>
            <p:sp>
              <p:nvSpPr>
                <p:cNvPr id="3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969" y="2886"/>
                  <a:ext cx="496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de-DE" altLang="en-US" sz="1100">
                      <a:solidFill>
                        <a:prstClr val="black"/>
                      </a:solidFill>
                    </a:rPr>
                    <a:t>UV</a:t>
                  </a:r>
                </a:p>
              </p:txBody>
            </p:sp>
            <p:sp>
              <p:nvSpPr>
                <p:cNvPr id="36" name="Rectangle 34"/>
                <p:cNvSpPr>
                  <a:spLocks noChangeArrowheads="1"/>
                </p:cNvSpPr>
                <p:nvPr/>
              </p:nvSpPr>
              <p:spPr bwMode="auto">
                <a:xfrm>
                  <a:off x="3833" y="2840"/>
                  <a:ext cx="635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AU" altLang="en-US" sz="11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4604" y="2840"/>
                <a:ext cx="907" cy="409"/>
                <a:chOff x="4604" y="2840"/>
                <a:chExt cx="907" cy="409"/>
              </a:xfrm>
            </p:grpSpPr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694" y="2886"/>
                  <a:ext cx="791" cy="3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r>
                    <a:rPr lang="de-DE" altLang="en-US" sz="1100">
                      <a:solidFill>
                        <a:prstClr val="black"/>
                      </a:solidFill>
                    </a:rPr>
                    <a:t>G RAY</a:t>
                  </a:r>
                </a:p>
              </p:txBody>
            </p:sp>
            <p:sp>
              <p:nvSpPr>
                <p:cNvPr id="34" name="Rectangle 35"/>
                <p:cNvSpPr>
                  <a:spLocks noChangeArrowheads="1"/>
                </p:cNvSpPr>
                <p:nvPr/>
              </p:nvSpPr>
              <p:spPr bwMode="auto">
                <a:xfrm>
                  <a:off x="4604" y="2840"/>
                  <a:ext cx="907" cy="4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en-AU" altLang="en-US" sz="1100">
                    <a:solidFill>
                      <a:prstClr val="black"/>
                    </a:solidFill>
                  </a:endParaRPr>
                </a:p>
              </p:txBody>
            </p:sp>
          </p:grpSp>
        </p:grpSp>
        <p:cxnSp>
          <p:nvCxnSpPr>
            <p:cNvPr id="15" name="AutoShape 46"/>
            <p:cNvCxnSpPr>
              <a:cxnSpLocks noChangeShapeType="1"/>
              <a:stCxn id="52" idx="2"/>
              <a:endCxn id="50" idx="0"/>
            </p:cNvCxnSpPr>
            <p:nvPr/>
          </p:nvCxnSpPr>
          <p:spPr bwMode="auto">
            <a:xfrm rot="5400000">
              <a:off x="2825751" y="782637"/>
              <a:ext cx="360362" cy="2341563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8"/>
            <p:cNvCxnSpPr>
              <a:cxnSpLocks noChangeShapeType="1"/>
              <a:stCxn id="52" idx="2"/>
              <a:endCxn id="48" idx="0"/>
            </p:cNvCxnSpPr>
            <p:nvPr/>
          </p:nvCxnSpPr>
          <p:spPr bwMode="auto">
            <a:xfrm rot="16200000" flipH="1">
              <a:off x="4968876" y="981075"/>
              <a:ext cx="360362" cy="1944687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49"/>
            <p:cNvCxnSpPr>
              <a:cxnSpLocks noChangeShapeType="1"/>
              <a:stCxn id="50" idx="2"/>
              <a:endCxn id="53" idx="0"/>
            </p:cNvCxnSpPr>
            <p:nvPr/>
          </p:nvCxnSpPr>
          <p:spPr bwMode="auto">
            <a:xfrm rot="16200000" flipH="1">
              <a:off x="1512094" y="3104356"/>
              <a:ext cx="647700" cy="15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0"/>
            <p:cNvCxnSpPr>
              <a:cxnSpLocks noChangeShapeType="1"/>
              <a:stCxn id="48" idx="2"/>
              <a:endCxn id="46" idx="0"/>
            </p:cNvCxnSpPr>
            <p:nvPr/>
          </p:nvCxnSpPr>
          <p:spPr bwMode="auto">
            <a:xfrm rot="5400000">
              <a:off x="5203032" y="2294731"/>
              <a:ext cx="431800" cy="14049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1"/>
            <p:cNvCxnSpPr>
              <a:cxnSpLocks noChangeShapeType="1"/>
              <a:stCxn id="48" idx="2"/>
              <a:endCxn id="44" idx="0"/>
            </p:cNvCxnSpPr>
            <p:nvPr/>
          </p:nvCxnSpPr>
          <p:spPr bwMode="auto">
            <a:xfrm rot="16200000" flipH="1">
              <a:off x="6499225" y="2403475"/>
              <a:ext cx="431800" cy="118745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4068763" y="3860800"/>
              <a:ext cx="1223962" cy="647700"/>
              <a:chOff x="2563" y="2432"/>
              <a:chExt cx="771" cy="408"/>
            </a:xfrm>
          </p:grpSpPr>
          <p:cxnSp>
            <p:nvCxnSpPr>
              <p:cNvPr id="29" name="AutoShape 52"/>
              <p:cNvCxnSpPr>
                <a:cxnSpLocks noChangeShapeType="1"/>
                <a:stCxn id="46" idx="2"/>
                <a:endCxn id="42" idx="0"/>
              </p:cNvCxnSpPr>
              <p:nvPr/>
            </p:nvCxnSpPr>
            <p:spPr bwMode="auto">
              <a:xfrm rot="5400000">
                <a:off x="2563" y="2432"/>
                <a:ext cx="408" cy="40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53"/>
              <p:cNvCxnSpPr>
                <a:cxnSpLocks noChangeShapeType="1"/>
                <a:stCxn id="46" idx="2"/>
                <a:endCxn id="40" idx="0"/>
              </p:cNvCxnSpPr>
              <p:nvPr/>
            </p:nvCxnSpPr>
            <p:spPr bwMode="auto">
              <a:xfrm rot="16200000" flipH="1">
                <a:off x="2949" y="2454"/>
                <a:ext cx="408" cy="36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 59"/>
            <p:cNvGrpSpPr>
              <a:grpSpLocks/>
            </p:cNvGrpSpPr>
            <p:nvPr/>
          </p:nvGrpSpPr>
          <p:grpSpPr bwMode="auto">
            <a:xfrm>
              <a:off x="6589713" y="3860800"/>
              <a:ext cx="1439862" cy="647700"/>
              <a:chOff x="4151" y="2432"/>
              <a:chExt cx="907" cy="408"/>
            </a:xfrm>
          </p:grpSpPr>
          <p:cxnSp>
            <p:nvCxnSpPr>
              <p:cNvPr id="27" name="AutoShape 54"/>
              <p:cNvCxnSpPr>
                <a:cxnSpLocks noChangeShapeType="1"/>
                <a:stCxn id="44" idx="2"/>
                <a:endCxn id="36" idx="0"/>
              </p:cNvCxnSpPr>
              <p:nvPr/>
            </p:nvCxnSpPr>
            <p:spPr bwMode="auto">
              <a:xfrm rot="5400000">
                <a:off x="4174" y="2409"/>
                <a:ext cx="408" cy="45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AutoShape 55"/>
              <p:cNvCxnSpPr>
                <a:cxnSpLocks noChangeShapeType="1"/>
                <a:stCxn id="44" idx="2"/>
                <a:endCxn id="34" idx="0"/>
              </p:cNvCxnSpPr>
              <p:nvPr/>
            </p:nvCxnSpPr>
            <p:spPr bwMode="auto">
              <a:xfrm rot="16200000" flipH="1">
                <a:off x="4627" y="2409"/>
                <a:ext cx="408" cy="45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1" name="Group 58"/>
            <p:cNvGrpSpPr>
              <a:grpSpLocks/>
            </p:cNvGrpSpPr>
            <p:nvPr/>
          </p:nvGrpSpPr>
          <p:grpSpPr bwMode="auto">
            <a:xfrm>
              <a:off x="1192121" y="4509492"/>
              <a:ext cx="1223962" cy="647700"/>
              <a:chOff x="668" y="2745"/>
              <a:chExt cx="771" cy="408"/>
            </a:xfrm>
          </p:grpSpPr>
          <p:cxnSp>
            <p:nvCxnSpPr>
              <p:cNvPr id="25" name="AutoShape 52"/>
              <p:cNvCxnSpPr>
                <a:cxnSpLocks noChangeShapeType="1"/>
              </p:cNvCxnSpPr>
              <p:nvPr/>
            </p:nvCxnSpPr>
            <p:spPr bwMode="auto">
              <a:xfrm rot="5400000">
                <a:off x="668" y="2745"/>
                <a:ext cx="408" cy="408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AutoShape 53"/>
              <p:cNvCxnSpPr>
                <a:cxnSpLocks noChangeShapeType="1"/>
              </p:cNvCxnSpPr>
              <p:nvPr/>
            </p:nvCxnSpPr>
            <p:spPr bwMode="auto">
              <a:xfrm rot="16200000" flipH="1">
                <a:off x="1054" y="2767"/>
                <a:ext cx="408" cy="36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Rectangle 22"/>
            <p:cNvSpPr/>
            <p:nvPr/>
          </p:nvSpPr>
          <p:spPr>
            <a:xfrm>
              <a:off x="269533" y="5163194"/>
              <a:ext cx="1471784" cy="7547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altLang="en-US" sz="1100" dirty="0" smtClean="0">
                  <a:solidFill>
                    <a:prstClr val="black"/>
                  </a:solidFill>
                </a:rPr>
                <a:t>Non-Food Contact</a:t>
              </a:r>
              <a:endParaRPr lang="de-DE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>
            <a:xfrm>
              <a:off x="1889433" y="5163195"/>
              <a:ext cx="1314141" cy="7527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altLang="en-US" sz="1100" dirty="0" smtClean="0">
                  <a:solidFill>
                    <a:prstClr val="black"/>
                  </a:solidFill>
                </a:rPr>
                <a:t>Food Contact</a:t>
              </a:r>
              <a:endParaRPr lang="de-DE" altLang="en-US" sz="1100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How Do We Extend Shelf Life?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0"/>
          </a:xfrm>
          <a:noFill/>
        </p:spPr>
        <p:txBody>
          <a:bodyPr lIns="92075" tIns="46038" rIns="92075" bIns="46038"/>
          <a:lstStyle/>
          <a:p>
            <a:r>
              <a:rPr lang="en-US" dirty="0" smtClean="0"/>
              <a:t>By </a:t>
            </a:r>
            <a:r>
              <a:rPr lang="en-US" dirty="0"/>
              <a:t>Cleaning and Sanitation</a:t>
            </a:r>
          </a:p>
          <a:p>
            <a:pPr lvl="1"/>
            <a:r>
              <a:rPr lang="en-US" dirty="0" smtClean="0"/>
              <a:t>Follow </a:t>
            </a:r>
            <a:r>
              <a:rPr lang="en-US" dirty="0"/>
              <a:t>Hygiene standards (HACCP, USDA, FDA, CODEX, BRC, SQF, IFS, ISO 22000… etc.)</a:t>
            </a:r>
          </a:p>
          <a:p>
            <a:pPr lvl="1"/>
            <a:r>
              <a:rPr lang="en-US" dirty="0" smtClean="0"/>
              <a:t>Proper </a:t>
            </a:r>
            <a:r>
              <a:rPr lang="en-US" dirty="0"/>
              <a:t>Cleaning and Sanitation Protocols</a:t>
            </a:r>
          </a:p>
          <a:p>
            <a:pPr lvl="1"/>
            <a:r>
              <a:rPr lang="en-US" dirty="0" smtClean="0"/>
              <a:t>Hygienic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on Equipment, Building and Facilities</a:t>
            </a:r>
          </a:p>
          <a:p>
            <a:pPr lvl="1"/>
            <a:r>
              <a:rPr lang="en-US" dirty="0" smtClean="0"/>
              <a:t>Personnel </a:t>
            </a:r>
            <a:r>
              <a:rPr lang="en-US" dirty="0"/>
              <a:t>and Personal Hygiene Practices</a:t>
            </a:r>
          </a:p>
          <a:p>
            <a:pPr lvl="1"/>
            <a:r>
              <a:rPr lang="en-US" dirty="0" smtClean="0"/>
              <a:t>Non-Food </a:t>
            </a:r>
            <a:r>
              <a:rPr lang="en-US" dirty="0"/>
              <a:t>Contact (surfaces) Chemical </a:t>
            </a:r>
            <a:r>
              <a:rPr lang="en-US" dirty="0" smtClean="0"/>
              <a:t>Disinfection</a:t>
            </a:r>
            <a:endParaRPr lang="en-US" dirty="0"/>
          </a:p>
          <a:p>
            <a:pPr lvl="1"/>
            <a:r>
              <a:rPr lang="en-US" dirty="0" smtClean="0"/>
              <a:t>Food</a:t>
            </a:r>
            <a:r>
              <a:rPr lang="en-US" dirty="0"/>
              <a:t> Contact Chemical </a:t>
            </a:r>
            <a:r>
              <a:rPr lang="en-US" dirty="0" smtClean="0"/>
              <a:t>Disinfection</a:t>
            </a:r>
            <a:endParaRPr lang="en-US" dirty="0"/>
          </a:p>
          <a:p>
            <a:pPr lvl="1"/>
            <a:r>
              <a:rPr lang="en-US" dirty="0" smtClean="0"/>
              <a:t>Direct</a:t>
            </a:r>
            <a:r>
              <a:rPr lang="en-US" dirty="0"/>
              <a:t> Food Contact (Antimicrobial Treatments)</a:t>
            </a:r>
          </a:p>
          <a:p>
            <a:pPr lvl="1"/>
            <a:r>
              <a:rPr lang="en-US" dirty="0" smtClean="0"/>
              <a:t>End-To-End </a:t>
            </a:r>
            <a:r>
              <a:rPr lang="en-US" dirty="0"/>
              <a:t>approach (Farm to Retail)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and E</a:t>
            </a:r>
            <a:r>
              <a:rPr lang="en-US" dirty="0" smtClean="0"/>
              <a:t>xternal </a:t>
            </a:r>
            <a:r>
              <a:rPr lang="en-US" dirty="0"/>
              <a:t>A</a:t>
            </a:r>
            <a:r>
              <a:rPr lang="en-US" dirty="0" smtClean="0"/>
              <a:t>udits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63" y="4610213"/>
            <a:ext cx="2381927" cy="19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How Do We Extend Shelf Life?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514600"/>
          </a:xfrm>
          <a:noFill/>
        </p:spPr>
        <p:txBody>
          <a:bodyPr lIns="92075" tIns="46038" rIns="92075" bIns="46038"/>
          <a:lstStyle/>
          <a:p>
            <a:pPr>
              <a:buClr>
                <a:schemeClr val="tx2"/>
              </a:buClr>
              <a:buFontTx/>
              <a:buChar char="•"/>
            </a:pPr>
            <a:r>
              <a:rPr lang="en-US" dirty="0" smtClean="0"/>
              <a:t>By Packaging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Protects and preserves the product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Improves ease of handling, distribution, and storage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Means of advertising and labeling</a:t>
            </a:r>
          </a:p>
          <a:p>
            <a:pPr lvl="1">
              <a:buClr>
                <a:schemeClr val="tx2"/>
              </a:buClr>
            </a:pPr>
            <a:r>
              <a:rPr lang="en-US" dirty="0" smtClean="0"/>
              <a:t>Extends product shelf-life, reducing waste.</a:t>
            </a:r>
          </a:p>
          <a:p>
            <a:pPr>
              <a:buClr>
                <a:schemeClr val="tx2"/>
              </a:buClr>
              <a:buFontTx/>
              <a:buChar char="•"/>
            </a:pPr>
            <a:endParaRPr lang="en-US" sz="28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7" name="Picture 3" descr="C:\Users\cotterr\Pictures\retail-she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56925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512482"/>
            <a:ext cx="6400800" cy="731838"/>
          </a:xfrm>
        </p:spPr>
        <p:txBody>
          <a:bodyPr/>
          <a:lstStyle/>
          <a:p>
            <a:r>
              <a:rPr lang="en-US" dirty="0" smtClean="0"/>
              <a:t>How Do We Extend Shelf Life Through Packaging?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447801"/>
            <a:ext cx="6248400" cy="2667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Modified Atmosphere Packaging (MAP)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Allows for centralized packaging and distribution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Food preservation - extends product shelf-life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sz="1800" dirty="0" smtClean="0"/>
              <a:t>Retards microbial growth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sz="1800" dirty="0" smtClean="0"/>
              <a:t>Delays senescence/ripening of fruits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sz="1800" dirty="0" smtClean="0"/>
              <a:t>Reduces transpiration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sz="1800" dirty="0" smtClean="0"/>
              <a:t>Reduces physical damage</a:t>
            </a:r>
          </a:p>
          <a:p>
            <a:pPr lvl="2">
              <a:spcBef>
                <a:spcPts val="0"/>
              </a:spcBef>
              <a:buClr>
                <a:schemeClr val="tx2"/>
              </a:buClr>
              <a:buSzPct val="65000"/>
              <a:buFontTx/>
              <a:buChar char="•"/>
            </a:pPr>
            <a:r>
              <a:rPr lang="en-US" sz="1800" dirty="0" smtClean="0"/>
              <a:t>Slows enzymatic activity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453746"/>
              </p:ext>
            </p:extLst>
          </p:nvPr>
        </p:nvGraphicFramePr>
        <p:xfrm>
          <a:off x="3886200" y="3970102"/>
          <a:ext cx="4653451" cy="236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61"/>
                <a:gridCol w="1141275"/>
                <a:gridCol w="1229115"/>
              </a:tblGrid>
              <a:tr h="56435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Fresh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Food Category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Refrigerated Shelf Life (days)</a:t>
                      </a:r>
                      <a:endParaRPr lang="en-US" sz="1600" dirty="0"/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441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Non-MAP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MAP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377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Fresh red meat (low O2)</a:t>
                      </a:r>
                      <a:endParaRPr lang="en-US" sz="1600" dirty="0"/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2-3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Fresh pasta</a:t>
                      </a:r>
                      <a:endParaRPr lang="en-US" sz="1600" dirty="0"/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  <a:endParaRPr lang="en-US" sz="1600" dirty="0"/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Lettuce</a:t>
                      </a:r>
                      <a:endParaRPr lang="en-US" sz="1600" dirty="0"/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2-4</a:t>
                      </a:r>
                      <a:endParaRPr lang="en-US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06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Cheese</a:t>
                      </a:r>
                      <a:endParaRPr lang="en-US" sz="1600" dirty="0"/>
                    </a:p>
                  </a:txBody>
                  <a:tcPr marT="34290" marB="3429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34290" marB="34290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180</a:t>
                      </a:r>
                      <a:endParaRPr lang="en-US" sz="1600" dirty="0"/>
                    </a:p>
                  </a:txBody>
                  <a:tcPr marT="34290" marB="34290"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512482"/>
            <a:ext cx="6477000" cy="731838"/>
          </a:xfrm>
        </p:spPr>
        <p:txBody>
          <a:bodyPr/>
          <a:lstStyle/>
          <a:p>
            <a:r>
              <a:rPr lang="en-US" dirty="0" smtClean="0"/>
              <a:t>How Do We Extend Shelf Life Through Packaging?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199" y="1676401"/>
            <a:ext cx="8522189" cy="3276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Vacuum Packaging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Reduces the volume of air within a package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dirty="0" smtClean="0"/>
              <a:t>Usually requires a “barrier” material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dirty="0" smtClean="0"/>
              <a:t>Commonly used with Fresh Red Meats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sz="2400" dirty="0" smtClean="0"/>
              <a:t>Gas Flushing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dirty="0" smtClean="0"/>
              <a:t>Generally uses a “barrier” material.  Produce packaging is an exception.</a:t>
            </a:r>
          </a:p>
          <a:p>
            <a:pPr lvl="1">
              <a:spcBef>
                <a:spcPts val="0"/>
              </a:spcBef>
              <a:buClr>
                <a:schemeClr val="tx2"/>
              </a:buClr>
            </a:pPr>
            <a:r>
              <a:rPr lang="en-US" dirty="0" smtClean="0"/>
              <a:t>Typically incorporates a pre-determined mixture of gases to dilute the    atmosphere.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4" y="4147103"/>
            <a:ext cx="5638800" cy="22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5794602"/>
            <a:ext cx="2971800" cy="833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Packaging is engineered to withstand abuse, provide barrier and make air-tight seals</a:t>
            </a:r>
            <a:endParaRPr lang="en-US" sz="16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512482"/>
            <a:ext cx="6400800" cy="731838"/>
          </a:xfrm>
        </p:spPr>
        <p:txBody>
          <a:bodyPr/>
          <a:lstStyle/>
          <a:p>
            <a:r>
              <a:rPr lang="en-US" dirty="0" smtClean="0"/>
              <a:t>How Do We Extend Shelf Life Through Packaging?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7642714" cy="483590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Controlled Atmosphere Packaging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dirty="0" smtClean="0"/>
              <a:t>Used primarily for bulk storage and gassing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dirty="0" smtClean="0"/>
              <a:t>Common in the produce - fruit industry</a:t>
            </a:r>
          </a:p>
          <a:p>
            <a:pPr>
              <a:spcBef>
                <a:spcPts val="400"/>
              </a:spcBef>
              <a:buClr>
                <a:schemeClr val="tx2"/>
              </a:buClr>
            </a:pPr>
            <a:r>
              <a:rPr lang="en-US" dirty="0" smtClean="0"/>
              <a:t>Passive Packaging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sz="2000" dirty="0" smtClean="0"/>
              <a:t>Modification of  the atmospheric concentration within a hermetically sealed package 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sz="2000" dirty="0" smtClean="0"/>
              <a:t>Typical of respiring products such as fruits and vegetables</a:t>
            </a:r>
          </a:p>
          <a:p>
            <a:pPr>
              <a:spcBef>
                <a:spcPts val="400"/>
              </a:spcBef>
            </a:pPr>
            <a:r>
              <a:rPr lang="en-US" dirty="0"/>
              <a:t>Active Packaging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dirty="0"/>
              <a:t>Modification of  the packaging material with the intent of causing some change in the package environment or packaged product. </a:t>
            </a:r>
          </a:p>
          <a:p>
            <a:pPr lvl="1">
              <a:spcBef>
                <a:spcPts val="400"/>
              </a:spcBef>
              <a:buClr>
                <a:schemeClr val="tx2"/>
              </a:buClr>
            </a:pPr>
            <a:r>
              <a:rPr lang="en-US" dirty="0"/>
              <a:t>Examples include oxygen scavenging, antimicrobials, and pathogen identification systems. </a:t>
            </a:r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96380"/>
            <a:ext cx="5867400" cy="2057400"/>
          </a:xfrm>
        </p:spPr>
        <p:txBody>
          <a:bodyPr/>
          <a:lstStyle/>
          <a:p>
            <a:r>
              <a:rPr lang="en-US" dirty="0" smtClean="0"/>
              <a:t>Food Waste Emerges as a Priority</a:t>
            </a:r>
          </a:p>
          <a:p>
            <a:r>
              <a:rPr lang="en-US" dirty="0" smtClean="0"/>
              <a:t>Food Science and Shelf Life</a:t>
            </a:r>
          </a:p>
          <a:p>
            <a:r>
              <a:rPr lang="en-US" dirty="0" smtClean="0"/>
              <a:t>Consumers Attitudes Towards Food Waste</a:t>
            </a:r>
          </a:p>
          <a:p>
            <a:r>
              <a:rPr lang="en-US" dirty="0" smtClean="0"/>
              <a:t>Collaborating to Reduce Food Waste</a:t>
            </a:r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92883"/>
            <a:ext cx="4307268" cy="286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79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Fresh Red Meat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What are issues with FRM?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Color changes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Microbial spoilage		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Rancidity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Water loss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Address through 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 barrier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1600200" y="4131407"/>
            <a:ext cx="5791200" cy="2047464"/>
            <a:chOff x="1219200" y="4343400"/>
            <a:chExt cx="5791200" cy="2047464"/>
          </a:xfrm>
        </p:grpSpPr>
        <p:sp>
          <p:nvSpPr>
            <p:cNvPr id="2" name="Rounded Rectangle 1"/>
            <p:cNvSpPr/>
            <p:nvPr/>
          </p:nvSpPr>
          <p:spPr>
            <a:xfrm>
              <a:off x="1676400" y="5159374"/>
              <a:ext cx="1143000" cy="479425"/>
            </a:xfrm>
            <a:prstGeom prst="roundRect">
              <a:avLst/>
            </a:prstGeom>
            <a:solidFill>
              <a:srgbClr val="9900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</a:rPr>
                <a:t>Myoglobin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58274" y="5159374"/>
              <a:ext cx="1143000" cy="479425"/>
            </a:xfrm>
            <a:prstGeom prst="roundRect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 smtClean="0">
                  <a:solidFill>
                    <a:prstClr val="white"/>
                  </a:solidFill>
                </a:rPr>
                <a:t>Oxymyoglobin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81600" y="5159374"/>
              <a:ext cx="1143000" cy="479425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 err="1" smtClean="0">
                  <a:solidFill>
                    <a:prstClr val="white"/>
                  </a:solidFill>
                </a:rPr>
                <a:t>Metmyoglobin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54645" y="5994205"/>
              <a:ext cx="11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>
                      <a:lumMod val="50000"/>
                    </a:srgbClr>
                  </a:solidFill>
                </a:rPr>
                <a:t>Oxidation</a:t>
              </a:r>
              <a:endParaRPr lang="en-US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981200" y="5943600"/>
              <a:ext cx="4038600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1219200" y="4343400"/>
              <a:ext cx="5791200" cy="20474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67000" y="4495800"/>
              <a:ext cx="2686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4F81BD">
                      <a:lumMod val="50000"/>
                    </a:srgbClr>
                  </a:solidFill>
                </a:rPr>
                <a:t>Red Meat Color Change</a:t>
              </a:r>
              <a:endParaRPr lang="en-US" sz="2000" b="1" dirty="0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Fresh Red Meat</a:t>
            </a:r>
            <a:br>
              <a:rPr lang="en-US" dirty="0" smtClean="0"/>
            </a:br>
            <a:r>
              <a:rPr lang="en-US" dirty="0" smtClean="0"/>
              <a:t>Barrier Bag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Vacuum packaged </a:t>
            </a:r>
          </a:p>
          <a:p>
            <a:r>
              <a:rPr lang="en-US" smtClean="0"/>
              <a:t>Prevents ingress of oxygen</a:t>
            </a:r>
          </a:p>
          <a:p>
            <a:pPr lvl="1"/>
            <a:r>
              <a:rPr lang="en-US" smtClean="0"/>
              <a:t>Reduce microbial spoilage			</a:t>
            </a:r>
          </a:p>
          <a:p>
            <a:pPr lvl="1"/>
            <a:r>
              <a:rPr lang="en-US" smtClean="0"/>
              <a:t>Reduce rancidity</a:t>
            </a:r>
          </a:p>
          <a:p>
            <a:pPr lvl="1"/>
            <a:r>
              <a:rPr lang="en-US" smtClean="0"/>
              <a:t>Protects meat color</a:t>
            </a:r>
          </a:p>
          <a:p>
            <a:r>
              <a:rPr lang="en-US" smtClean="0"/>
              <a:t>Reduces water loss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4" descr="FRM%20BLADECOUNTRYSTY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31987"/>
            <a:ext cx="3598559" cy="3406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Poultry Packaging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676400"/>
            <a:ext cx="7543800" cy="4449763"/>
          </a:xfrm>
        </p:spPr>
        <p:txBody>
          <a:bodyPr/>
          <a:lstStyle/>
          <a:p>
            <a:r>
              <a:rPr lang="en-US" dirty="0" smtClean="0"/>
              <a:t>Fresh poultry carries bacteria that break down protein and create a strong sulfur odor</a:t>
            </a:r>
          </a:p>
          <a:p>
            <a:pPr lvl="1"/>
            <a:r>
              <a:rPr lang="en-US" i="1" dirty="0" err="1" smtClean="0"/>
              <a:t>Shewanella</a:t>
            </a:r>
            <a:r>
              <a:rPr lang="en-US" i="1" dirty="0" smtClean="0"/>
              <a:t> </a:t>
            </a:r>
            <a:r>
              <a:rPr lang="en-US" i="1" dirty="0" err="1" smtClean="0"/>
              <a:t>putrefaciens</a:t>
            </a:r>
            <a:endParaRPr lang="en-US" i="1" dirty="0" smtClean="0"/>
          </a:p>
          <a:p>
            <a:r>
              <a:rPr lang="en-US" dirty="0" smtClean="0"/>
              <a:t>Packaged in non-barrier structures to allow odors to escape			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90" y="3657600"/>
            <a:ext cx="3609814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Poultry Packaging</a:t>
            </a:r>
            <a:br>
              <a:rPr lang="en-US" dirty="0" smtClean="0"/>
            </a:br>
            <a:r>
              <a:rPr lang="en-US" dirty="0" smtClean="0"/>
              <a:t>Bags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birds, Turkey breasts</a:t>
            </a:r>
          </a:p>
          <a:p>
            <a:r>
              <a:rPr lang="en-US" dirty="0" smtClean="0"/>
              <a:t>Breathable/ non-barrier bags</a:t>
            </a:r>
          </a:p>
          <a:p>
            <a:r>
              <a:rPr lang="en-US" dirty="0" smtClean="0"/>
              <a:t>Abuse resistance</a:t>
            </a:r>
          </a:p>
          <a:p>
            <a:r>
              <a:rPr lang="en-US" dirty="0" smtClean="0"/>
              <a:t>High shrink</a:t>
            </a:r>
          </a:p>
          <a:p>
            <a:r>
              <a:rPr lang="en-US" dirty="0" err="1" smtClean="0"/>
              <a:t>Sealability</a:t>
            </a:r>
            <a:endParaRPr lang="en-US" dirty="0" smtClean="0"/>
          </a:p>
        </p:txBody>
      </p:sp>
      <p:pic>
        <p:nvPicPr>
          <p:cNvPr id="33796" name="Picture 4" descr="FC 805blue-nobkg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721740" cy="302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512482"/>
            <a:ext cx="7239000" cy="1011518"/>
          </a:xfrm>
        </p:spPr>
        <p:txBody>
          <a:bodyPr/>
          <a:lstStyle/>
          <a:p>
            <a:r>
              <a:rPr lang="en-US" dirty="0" smtClean="0"/>
              <a:t>Smoked and Processed Meats</a:t>
            </a:r>
            <a:br>
              <a:rPr lang="en-US" dirty="0" smtClean="0"/>
            </a:br>
            <a:r>
              <a:rPr lang="en-US" dirty="0" smtClean="0"/>
              <a:t>Ribs Example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Abusive product</a:t>
            </a:r>
          </a:p>
          <a:p>
            <a:r>
              <a:rPr lang="en-US" dirty="0" smtClean="0"/>
              <a:t>Requires good oxygen barrier</a:t>
            </a:r>
          </a:p>
          <a:p>
            <a:r>
              <a:rPr lang="en-US" dirty="0" smtClean="0"/>
              <a:t>Barrier bag provides O</a:t>
            </a:r>
            <a:r>
              <a:rPr lang="en-US" baseline="-25000" dirty="0" smtClean="0"/>
              <a:t>2</a:t>
            </a:r>
            <a:r>
              <a:rPr lang="en-US" dirty="0" smtClean="0"/>
              <a:t> barrier and abuse resistance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114800" cy="2728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Smoked and Processed Meats</a:t>
            </a:r>
            <a:br>
              <a:rPr lang="en-US" dirty="0" smtClean="0"/>
            </a:br>
            <a:r>
              <a:rPr lang="en-US" dirty="0" smtClean="0"/>
              <a:t>Sliced Pepperoni Example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Presence of oxygen causes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Discoloration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Rancidity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Mold growth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Flavor changes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address by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Vacuum package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MAP + sachet or oxygen scavenging film</a:t>
            </a:r>
          </a:p>
        </p:txBody>
      </p:sp>
      <p:pic>
        <p:nvPicPr>
          <p:cNvPr id="36868" name="Picture 4" descr="CrestSemi-Rig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2163763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Fresh Produce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7315200" cy="2743200"/>
          </a:xfrm>
        </p:spPr>
        <p:txBody>
          <a:bodyPr/>
          <a:lstStyle/>
          <a:p>
            <a:r>
              <a:rPr lang="en-US" dirty="0" smtClean="0"/>
              <a:t>Fresh produce respires.  It is “alive”.</a:t>
            </a:r>
          </a:p>
          <a:p>
            <a:pPr lvl="1"/>
            <a:r>
              <a:rPr lang="en-US" dirty="0" smtClean="0"/>
              <a:t>Uses oxygen and gives off carbon dioxide</a:t>
            </a:r>
          </a:p>
          <a:p>
            <a:r>
              <a:rPr lang="en-US" dirty="0" smtClean="0"/>
              <a:t>Packaging must be permeable to allow oxygen to get to the product</a:t>
            </a:r>
          </a:p>
          <a:p>
            <a:r>
              <a:rPr lang="en-US" dirty="0" smtClean="0"/>
              <a:t>Packaging must be tailored to the respiration rate of the product		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8207"/>
            <a:ext cx="262393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Fresh Seafood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1676401"/>
            <a:ext cx="6705600" cy="2895600"/>
          </a:xfrm>
        </p:spPr>
        <p:txBody>
          <a:bodyPr/>
          <a:lstStyle/>
          <a:p>
            <a:r>
              <a:rPr lang="en-US" dirty="0" smtClean="0"/>
              <a:t>Fresh seafood must be packaged </a:t>
            </a:r>
            <a:r>
              <a:rPr lang="en-US" dirty="0"/>
              <a:t>in </a:t>
            </a:r>
            <a:r>
              <a:rPr lang="en-US" dirty="0" smtClean="0"/>
              <a:t>highly permeable material </a:t>
            </a:r>
            <a:r>
              <a:rPr lang="en-US" dirty="0" err="1" smtClean="0"/>
              <a:t>material</a:t>
            </a:r>
            <a:r>
              <a:rPr lang="en-US" dirty="0" smtClean="0"/>
              <a:t> </a:t>
            </a:r>
            <a:r>
              <a:rPr lang="en-US" dirty="0"/>
              <a:t>per the FDA (</a:t>
            </a:r>
            <a:r>
              <a:rPr lang="en-US" dirty="0" smtClean="0"/>
              <a:t>10K oxygen transmission rate).</a:t>
            </a:r>
          </a:p>
          <a:p>
            <a:r>
              <a:rPr lang="en-US" dirty="0" smtClean="0"/>
              <a:t>This allows for safe packaging for distribution and retail display </a:t>
            </a:r>
            <a:endParaRPr lang="en-US" i="1" dirty="0" smtClean="0"/>
          </a:p>
          <a:p>
            <a:r>
              <a:rPr lang="en-US" i="1" dirty="0" smtClean="0"/>
              <a:t>C. </a:t>
            </a:r>
            <a:r>
              <a:rPr lang="en-US" i="1" dirty="0" err="1" smtClean="0"/>
              <a:t>botulinum</a:t>
            </a:r>
            <a:r>
              <a:rPr lang="en-US" dirty="0" smtClean="0"/>
              <a:t> concern</a:t>
            </a:r>
          </a:p>
          <a:p>
            <a:endParaRPr lang="en-US" dirty="0" smtClean="0"/>
          </a:p>
        </p:txBody>
      </p:sp>
      <p:pic>
        <p:nvPicPr>
          <p:cNvPr id="38916" name="Picture 4" descr="mkts-fi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8" y="3733800"/>
            <a:ext cx="4085422" cy="226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Science and Shelf Life</a:t>
            </a:r>
            <a:br>
              <a:rPr lang="en-US" dirty="0" smtClean="0"/>
            </a:br>
            <a:r>
              <a:rPr lang="en-US" dirty="0" smtClean="0"/>
              <a:t>Summary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shelf life of various foods is determined by their composition, how they are processed and packaged, and how they are stored.</a:t>
            </a:r>
          </a:p>
          <a:p>
            <a:r>
              <a:rPr lang="en-US" dirty="0" smtClean="0"/>
              <a:t>While fresh foods are desirable it is only through processing and packaging that we can extend shelf life, minimize waste, and provide good quality foods to global consumers.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599380" cy="37338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39886" y="4625181"/>
            <a:ext cx="5562600" cy="1112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Consumer Attitudes Toward Food Waste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Sealed Air Consumer Food Waste Survey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8800"/>
            <a:ext cx="5887272" cy="3286584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 Consumers Attitudes and Behaviors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7"/>
            <a:ext cx="7667877" cy="4830763"/>
          </a:xfrm>
        </p:spPr>
      </p:pic>
      <p:sp>
        <p:nvSpPr>
          <p:cNvPr id="5" name="TextBox 4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Plenty of Blame to Go Around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94543"/>
            <a:ext cx="817067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Packaging Preference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" y="1600200"/>
            <a:ext cx="8382000" cy="24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6" y="4078816"/>
            <a:ext cx="8403336" cy="18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Packaging Preference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210550" cy="24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5554"/>
            <a:ext cx="8210550" cy="189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to Reduce Waste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77" y="1935480"/>
            <a:ext cx="2936653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29" y="1935480"/>
            <a:ext cx="2883178" cy="38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661" y="1395903"/>
            <a:ext cx="153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</a:rPr>
              <a:t>Resealability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395903"/>
            <a:ext cx="1294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Portioning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76400" y="2177534"/>
            <a:ext cx="2702083" cy="3689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482"/>
            <a:ext cx="7391400" cy="731838"/>
          </a:xfrm>
        </p:spPr>
        <p:txBody>
          <a:bodyPr/>
          <a:lstStyle/>
          <a:p>
            <a:r>
              <a:rPr lang="en-US" dirty="0" smtClean="0"/>
              <a:t>Reputational Impact on Stores and Brands</a:t>
            </a:r>
            <a:endParaRPr lang="en-US" dirty="0"/>
          </a:p>
        </p:txBody>
      </p:sp>
      <p:pic>
        <p:nvPicPr>
          <p:cNvPr id="6" name="Picture 2" descr="http://www.psdgraphics.com/wp-content/uploads/2013/01/round-rating-butt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06" y="3519239"/>
            <a:ext cx="751271" cy="7479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9192" y="2362200"/>
            <a:ext cx="2476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tores that sell products that help consumers not waste the food they buy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879" y="2362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Food brands that use packaging that helps me reduce food waste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721" y="510540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81%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4344" y="4459069"/>
            <a:ext cx="178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Strongly/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Somewhat Agree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2459" y="510540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78%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7220" y="1623536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I would think more highly of…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3" name="Picture 2" descr="http://www.psdgraphics.com/wp-content/uploads/2013/01/round-rating-butt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44" y="3519239"/>
            <a:ext cx="751271" cy="7479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75082" y="4459069"/>
            <a:ext cx="178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Strongly/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Somewhat Agree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17138" y="2177534"/>
            <a:ext cx="2702083" cy="3689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477000"/>
            <a:ext cx="453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Harris Poll on Consumer Food Waste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6516730" cy="4343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439886" y="4625181"/>
            <a:ext cx="5562600" cy="1112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Collaborating to Reduce Food Waste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the Top of the Pyramid</a:t>
            </a:r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1489877" y="2286864"/>
            <a:ext cx="6873007" cy="3579301"/>
            <a:chOff x="640123" y="1276363"/>
            <a:chExt cx="6873007" cy="3579301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640123" y="1276363"/>
              <a:ext cx="5150477" cy="3568066"/>
              <a:chOff x="1762202" y="1443484"/>
              <a:chExt cx="5619596" cy="4964935"/>
            </a:xfrm>
          </p:grpSpPr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1762202" y="1443484"/>
                <a:ext cx="5619596" cy="4964935"/>
                <a:chOff x="2422331" y="1562078"/>
                <a:chExt cx="5619596" cy="4964935"/>
              </a:xfrm>
            </p:grpSpPr>
            <p:sp>
              <p:nvSpPr>
                <p:cNvPr id="55" name="Freeform 54"/>
                <p:cNvSpPr/>
                <p:nvPr/>
              </p:nvSpPr>
              <p:spPr>
                <a:xfrm>
                  <a:off x="5235304" y="1562078"/>
                  <a:ext cx="2801861" cy="4964935"/>
                </a:xfrm>
                <a:custGeom>
                  <a:avLst/>
                  <a:gdLst>
                    <a:gd name="connsiteX0" fmla="*/ 2814034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14034 w 2814034"/>
                    <a:gd name="connsiteY4" fmla="*/ 0 h 4964806"/>
                    <a:gd name="connsiteX0" fmla="*/ 2809272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09272 w 2814034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83658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165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1652 w 2809272"/>
                    <a:gd name="connsiteY4" fmla="*/ 0 h 4964806"/>
                    <a:gd name="connsiteX0" fmla="*/ 2801652 w 2801652"/>
                    <a:gd name="connsiteY0" fmla="*/ 0 h 4964806"/>
                    <a:gd name="connsiteX1" fmla="*/ 2797842 w 2801652"/>
                    <a:gd name="connsiteY1" fmla="*/ 155559 h 4964806"/>
                    <a:gd name="connsiteX2" fmla="*/ 0 w 2801652"/>
                    <a:gd name="connsiteY2" fmla="*/ 4964806 h 4964806"/>
                    <a:gd name="connsiteX3" fmla="*/ 0 w 2801652"/>
                    <a:gd name="connsiteY3" fmla="*/ 4732986 h 4964806"/>
                    <a:gd name="connsiteX4" fmla="*/ 2801652 w 2801652"/>
                    <a:gd name="connsiteY4" fmla="*/ 0 h 4964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01652" h="4964806">
                      <a:moveTo>
                        <a:pt x="2801652" y="0"/>
                      </a:moveTo>
                      <a:lnTo>
                        <a:pt x="2797842" y="155559"/>
                      </a:lnTo>
                      <a:lnTo>
                        <a:pt x="0" y="4964806"/>
                      </a:lnTo>
                      <a:lnTo>
                        <a:pt x="0" y="4732986"/>
                      </a:lnTo>
                      <a:lnTo>
                        <a:pt x="280165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2422331" y="1565253"/>
                  <a:ext cx="5619596" cy="533318"/>
                </a:xfrm>
                <a:custGeom>
                  <a:avLst/>
                  <a:gdLst>
                    <a:gd name="connsiteX0" fmla="*/ 0 w 6096000"/>
                    <a:gd name="connsiteY0" fmla="*/ 549365 h 549365"/>
                    <a:gd name="connsiteX1" fmla="*/ 340106 w 6096000"/>
                    <a:gd name="connsiteY1" fmla="*/ 0 h 549365"/>
                    <a:gd name="connsiteX2" fmla="*/ 5755894 w 6096000"/>
                    <a:gd name="connsiteY2" fmla="*/ 0 h 549365"/>
                    <a:gd name="connsiteX3" fmla="*/ 6096000 w 6096000"/>
                    <a:gd name="connsiteY3" fmla="*/ 549365 h 549365"/>
                    <a:gd name="connsiteX4" fmla="*/ 0 w 6096000"/>
                    <a:gd name="connsiteY4" fmla="*/ 549365 h 549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0" h="549365">
                      <a:moveTo>
                        <a:pt x="6096000" y="1"/>
                      </a:moveTo>
                      <a:lnTo>
                        <a:pt x="5755894" y="549364"/>
                      </a:lnTo>
                      <a:lnTo>
                        <a:pt x="340106" y="549364"/>
                      </a:lnTo>
                      <a:lnTo>
                        <a:pt x="0" y="1"/>
                      </a:lnTo>
                      <a:lnTo>
                        <a:pt x="6096000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43000">
                      <a:srgbClr val="177B5C"/>
                    </a:gs>
                    <a:gs pos="0">
                      <a:srgbClr val="177B5C"/>
                    </a:gs>
                    <a:gs pos="91000">
                      <a:srgbClr val="1FA57C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2736647" y="2098570"/>
                  <a:ext cx="4990963" cy="561888"/>
                </a:xfrm>
                <a:custGeom>
                  <a:avLst/>
                  <a:gdLst>
                    <a:gd name="connsiteX0" fmla="*/ 0 w 5415791"/>
                    <a:gd name="connsiteY0" fmla="*/ 577405 h 577405"/>
                    <a:gd name="connsiteX1" fmla="*/ 357466 w 5415791"/>
                    <a:gd name="connsiteY1" fmla="*/ 0 h 577405"/>
                    <a:gd name="connsiteX2" fmla="*/ 5058325 w 5415791"/>
                    <a:gd name="connsiteY2" fmla="*/ 0 h 577405"/>
                    <a:gd name="connsiteX3" fmla="*/ 5415791 w 5415791"/>
                    <a:gd name="connsiteY3" fmla="*/ 577405 h 577405"/>
                    <a:gd name="connsiteX4" fmla="*/ 0 w 5415791"/>
                    <a:gd name="connsiteY4" fmla="*/ 577405 h 5774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5791" h="577405">
                      <a:moveTo>
                        <a:pt x="5415791" y="1"/>
                      </a:moveTo>
                      <a:lnTo>
                        <a:pt x="5058325" y="577404"/>
                      </a:lnTo>
                      <a:lnTo>
                        <a:pt x="357466" y="577404"/>
                      </a:lnTo>
                      <a:lnTo>
                        <a:pt x="0" y="1"/>
                      </a:lnTo>
                      <a:lnTo>
                        <a:pt x="5415791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71000">
                      <a:srgbClr val="E63E3E"/>
                    </a:gs>
                    <a:gs pos="0">
                      <a:srgbClr val="A71919"/>
                    </a:gs>
                    <a:gs pos="96000">
                      <a:srgbClr val="F99191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3065251" y="2660459"/>
                  <a:ext cx="4333756" cy="582522"/>
                </a:xfrm>
                <a:custGeom>
                  <a:avLst/>
                  <a:gdLst>
                    <a:gd name="connsiteX0" fmla="*/ 0 w 4700864"/>
                    <a:gd name="connsiteY0" fmla="*/ 600611 h 600611"/>
                    <a:gd name="connsiteX1" fmla="*/ 371832 w 4700864"/>
                    <a:gd name="connsiteY1" fmla="*/ 0 h 600611"/>
                    <a:gd name="connsiteX2" fmla="*/ 4329032 w 4700864"/>
                    <a:gd name="connsiteY2" fmla="*/ 0 h 600611"/>
                    <a:gd name="connsiteX3" fmla="*/ 4700864 w 4700864"/>
                    <a:gd name="connsiteY3" fmla="*/ 600611 h 600611"/>
                    <a:gd name="connsiteX4" fmla="*/ 0 w 4700864"/>
                    <a:gd name="connsiteY4" fmla="*/ 600611 h 600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00864" h="600611">
                      <a:moveTo>
                        <a:pt x="4700864" y="1"/>
                      </a:moveTo>
                      <a:lnTo>
                        <a:pt x="4329032" y="600610"/>
                      </a:lnTo>
                      <a:lnTo>
                        <a:pt x="371832" y="600610"/>
                      </a:lnTo>
                      <a:lnTo>
                        <a:pt x="0" y="1"/>
                      </a:lnTo>
                      <a:lnTo>
                        <a:pt x="4700864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59000">
                      <a:srgbClr val="EE8800"/>
                    </a:gs>
                    <a:gs pos="0">
                      <a:schemeClr val="accent5">
                        <a:lumMod val="75000"/>
                      </a:schemeClr>
                    </a:gs>
                    <a:gs pos="100000">
                      <a:srgbClr val="FFBB61"/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>
                  <a:off x="3408142" y="3242981"/>
                  <a:ext cx="3647975" cy="822198"/>
                </a:xfrm>
                <a:custGeom>
                  <a:avLst/>
                  <a:gdLst>
                    <a:gd name="connsiteX0" fmla="*/ 0 w 3957204"/>
                    <a:gd name="connsiteY0" fmla="*/ 846075 h 846075"/>
                    <a:gd name="connsiteX1" fmla="*/ 523797 w 3957204"/>
                    <a:gd name="connsiteY1" fmla="*/ 0 h 846075"/>
                    <a:gd name="connsiteX2" fmla="*/ 3433407 w 3957204"/>
                    <a:gd name="connsiteY2" fmla="*/ 0 h 846075"/>
                    <a:gd name="connsiteX3" fmla="*/ 3957204 w 3957204"/>
                    <a:gd name="connsiteY3" fmla="*/ 846075 h 846075"/>
                    <a:gd name="connsiteX4" fmla="*/ 0 w 3957204"/>
                    <a:gd name="connsiteY4" fmla="*/ 846075 h 846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957204" h="846075">
                      <a:moveTo>
                        <a:pt x="3957204" y="1"/>
                      </a:moveTo>
                      <a:lnTo>
                        <a:pt x="3433407" y="846074"/>
                      </a:lnTo>
                      <a:lnTo>
                        <a:pt x="523797" y="846074"/>
                      </a:lnTo>
                      <a:lnTo>
                        <a:pt x="0" y="1"/>
                      </a:lnTo>
                      <a:lnTo>
                        <a:pt x="3957204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74000">
                      <a:schemeClr val="accent1"/>
                    </a:gs>
                    <a:gs pos="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3890729" y="4065179"/>
                  <a:ext cx="2682801" cy="612681"/>
                </a:xfrm>
                <a:custGeom>
                  <a:avLst/>
                  <a:gdLst>
                    <a:gd name="connsiteX0" fmla="*/ 0 w 2909618"/>
                    <a:gd name="connsiteY0" fmla="*/ 629872 h 629872"/>
                    <a:gd name="connsiteX1" fmla="*/ 389947 w 2909618"/>
                    <a:gd name="connsiteY1" fmla="*/ 0 h 629872"/>
                    <a:gd name="connsiteX2" fmla="*/ 2519671 w 2909618"/>
                    <a:gd name="connsiteY2" fmla="*/ 0 h 629872"/>
                    <a:gd name="connsiteX3" fmla="*/ 2909618 w 2909618"/>
                    <a:gd name="connsiteY3" fmla="*/ 629872 h 629872"/>
                    <a:gd name="connsiteX4" fmla="*/ 0 w 2909618"/>
                    <a:gd name="connsiteY4" fmla="*/ 629872 h 629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9618" h="629872">
                      <a:moveTo>
                        <a:pt x="2909618" y="1"/>
                      </a:moveTo>
                      <a:lnTo>
                        <a:pt x="2519671" y="629871"/>
                      </a:lnTo>
                      <a:lnTo>
                        <a:pt x="389947" y="629871"/>
                      </a:lnTo>
                      <a:lnTo>
                        <a:pt x="0" y="1"/>
                      </a:lnTo>
                      <a:lnTo>
                        <a:pt x="2909618" y="1"/>
                      </a:lnTo>
                      <a:close/>
                    </a:path>
                  </a:pathLst>
                </a:custGeom>
                <a:gradFill flip="none" rotWithShape="1">
                  <a:gsLst>
                    <a:gs pos="67000">
                      <a:srgbClr val="BC753A"/>
                    </a:gs>
                    <a:gs pos="0">
                      <a:srgbClr val="734723"/>
                    </a:gs>
                    <a:gs pos="100000">
                      <a:srgbClr val="D29A6C"/>
                    </a:gs>
                  </a:gsLst>
                  <a:lin ang="108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251081" y="4677860"/>
                  <a:ext cx="1962096" cy="1671380"/>
                </a:xfrm>
                <a:custGeom>
                  <a:avLst/>
                  <a:gdLst>
                    <a:gd name="connsiteX0" fmla="*/ 0 w 2129729"/>
                    <a:gd name="connsiteY0" fmla="*/ 1720060 h 1720060"/>
                    <a:gd name="connsiteX1" fmla="*/ 1064865 w 2129729"/>
                    <a:gd name="connsiteY1" fmla="*/ 0 h 1720060"/>
                    <a:gd name="connsiteX2" fmla="*/ 1064865 w 2129729"/>
                    <a:gd name="connsiteY2" fmla="*/ 0 h 1720060"/>
                    <a:gd name="connsiteX3" fmla="*/ 2129729 w 2129729"/>
                    <a:gd name="connsiteY3" fmla="*/ 1720060 h 1720060"/>
                    <a:gd name="connsiteX4" fmla="*/ 0 w 2129729"/>
                    <a:gd name="connsiteY4" fmla="*/ 1720060 h 172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29729" h="1720060">
                      <a:moveTo>
                        <a:pt x="2129729" y="0"/>
                      </a:moveTo>
                      <a:lnTo>
                        <a:pt x="1064864" y="1720060"/>
                      </a:lnTo>
                      <a:lnTo>
                        <a:pt x="1064864" y="1720060"/>
                      </a:lnTo>
                      <a:lnTo>
                        <a:pt x="0" y="0"/>
                      </a:lnTo>
                      <a:lnTo>
                        <a:pt x="212972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64000">
                      <a:schemeClr val="tx1">
                        <a:lumMod val="50000"/>
                        <a:lumOff val="50000"/>
                      </a:schemeClr>
                    </a:gs>
                    <a:gs pos="15000">
                      <a:schemeClr val="tx1">
                        <a:lumMod val="85000"/>
                        <a:lumOff val="15000"/>
                      </a:schemeClr>
                    </a:gs>
                    <a:gs pos="96000">
                      <a:schemeClr val="bg1">
                        <a:lumMod val="75000"/>
                      </a:schemeClr>
                    </a:gs>
                  </a:gsLst>
                  <a:lin ang="10200000" scaled="0"/>
                  <a:tileRect/>
                </a:gra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>
                    <a:solidFill>
                      <a:prstClr val="black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 flipH="1">
                  <a:off x="2422331" y="1565253"/>
                  <a:ext cx="2819323" cy="4961760"/>
                </a:xfrm>
                <a:custGeom>
                  <a:avLst/>
                  <a:gdLst>
                    <a:gd name="connsiteX0" fmla="*/ 2814034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14034 w 2814034"/>
                    <a:gd name="connsiteY4" fmla="*/ 0 h 4964806"/>
                    <a:gd name="connsiteX0" fmla="*/ 2809272 w 2814034"/>
                    <a:gd name="connsiteY0" fmla="*/ 0 h 4964806"/>
                    <a:gd name="connsiteX1" fmla="*/ 2814034 w 2814034"/>
                    <a:gd name="connsiteY1" fmla="*/ 193183 h 4964806"/>
                    <a:gd name="connsiteX2" fmla="*/ 0 w 2814034"/>
                    <a:gd name="connsiteY2" fmla="*/ 4964806 h 4964806"/>
                    <a:gd name="connsiteX3" fmla="*/ 0 w 2814034"/>
                    <a:gd name="connsiteY3" fmla="*/ 4732986 h 4964806"/>
                    <a:gd name="connsiteX4" fmla="*/ 2809272 w 2814034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83658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09272 w 2809272"/>
                    <a:gd name="connsiteY0" fmla="*/ 0 h 4964806"/>
                    <a:gd name="connsiteX1" fmla="*/ 2809272 w 2809272"/>
                    <a:gd name="connsiteY1" fmla="*/ 166989 h 4964806"/>
                    <a:gd name="connsiteX2" fmla="*/ 0 w 2809272"/>
                    <a:gd name="connsiteY2" fmla="*/ 4964806 h 4964806"/>
                    <a:gd name="connsiteX3" fmla="*/ 0 w 2809272"/>
                    <a:gd name="connsiteY3" fmla="*/ 4732986 h 4964806"/>
                    <a:gd name="connsiteX4" fmla="*/ 2809272 w 2809272"/>
                    <a:gd name="connsiteY4" fmla="*/ 0 h 4964806"/>
                    <a:gd name="connsiteX0" fmla="*/ 2819575 w 2819575"/>
                    <a:gd name="connsiteY0" fmla="*/ 0 h 4964806"/>
                    <a:gd name="connsiteX1" fmla="*/ 2819575 w 2819575"/>
                    <a:gd name="connsiteY1" fmla="*/ 166989 h 4964806"/>
                    <a:gd name="connsiteX2" fmla="*/ 10303 w 2819575"/>
                    <a:gd name="connsiteY2" fmla="*/ 4964806 h 4964806"/>
                    <a:gd name="connsiteX3" fmla="*/ 0 w 2819575"/>
                    <a:gd name="connsiteY3" fmla="*/ 4763896 h 4964806"/>
                    <a:gd name="connsiteX4" fmla="*/ 2819575 w 2819575"/>
                    <a:gd name="connsiteY4" fmla="*/ 0 h 4964806"/>
                    <a:gd name="connsiteX0" fmla="*/ 2819575 w 2819575"/>
                    <a:gd name="connsiteY0" fmla="*/ 0 h 4962230"/>
                    <a:gd name="connsiteX1" fmla="*/ 2819575 w 2819575"/>
                    <a:gd name="connsiteY1" fmla="*/ 166989 h 4962230"/>
                    <a:gd name="connsiteX2" fmla="*/ 5152 w 2819575"/>
                    <a:gd name="connsiteY2" fmla="*/ 4962230 h 4962230"/>
                    <a:gd name="connsiteX3" fmla="*/ 0 w 2819575"/>
                    <a:gd name="connsiteY3" fmla="*/ 4763896 h 4962230"/>
                    <a:gd name="connsiteX4" fmla="*/ 2819575 w 2819575"/>
                    <a:gd name="connsiteY4" fmla="*/ 0 h 496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19575" h="4962230">
                      <a:moveTo>
                        <a:pt x="2819575" y="0"/>
                      </a:moveTo>
                      <a:lnTo>
                        <a:pt x="2819575" y="166989"/>
                      </a:lnTo>
                      <a:lnTo>
                        <a:pt x="5152" y="4962230"/>
                      </a:lnTo>
                      <a:lnTo>
                        <a:pt x="0" y="4763896"/>
                      </a:lnTo>
                      <a:lnTo>
                        <a:pt x="281957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3516138" y="1478403"/>
                <a:ext cx="2114901" cy="41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Source Reduction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004933" y="1710143"/>
                <a:ext cx="3137311" cy="3149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Reduce the volume of food waste generated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91956" y="2019658"/>
                <a:ext cx="2363261" cy="41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Feed Hungry People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52713" y="2264095"/>
                <a:ext cx="4241751" cy="3149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Donate extra food to food banks, soup kitchens and shelters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749420" y="2559324"/>
                <a:ext cx="1648336" cy="41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Feed Animals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370407" y="2843443"/>
                <a:ext cx="2406362" cy="3149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Divert food scraps to animal feed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670048" y="3133912"/>
                <a:ext cx="1807076" cy="41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Industrial Uses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13128" y="3384697"/>
                <a:ext cx="2920920" cy="4925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Provide </a:t>
                </a:r>
                <a:r>
                  <a:rPr lang="en-US" sz="1000" b="1" dirty="0" smtClean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food scraps </a:t>
                </a: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for </a:t>
                </a:r>
                <a:r>
                  <a:rPr lang="en-US" sz="1000" b="1" dirty="0" smtClean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rendering, digestion </a:t>
                </a: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and fuel </a:t>
                </a:r>
                <a:r>
                  <a:rPr lang="en-US" sz="1000" b="1" dirty="0" smtClean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conversion</a:t>
                </a:r>
                <a:endParaRPr lang="en-US" sz="1000" b="1" dirty="0">
                  <a:solidFill>
                    <a:prstClr val="white"/>
                  </a:solidFill>
                  <a:effectLst>
                    <a:outerShdw blurRad="63500" dist="25400" dir="8100000" algn="tr" rotWithShape="0">
                      <a:prstClr val="black">
                        <a:alpha val="40000"/>
                      </a:prst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820464" y="3910079"/>
                <a:ext cx="1506246" cy="41970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Composting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654450" y="4192610"/>
                <a:ext cx="1838275" cy="5067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Create a nutrient-rich </a:t>
                </a:r>
                <a:b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soil amendment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37955" y="4610058"/>
                <a:ext cx="1471266" cy="7109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Landfill/</a:t>
                </a:r>
                <a:b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Incineration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08434" y="5154554"/>
                <a:ext cx="1530308" cy="50672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  <a:defRPr/>
                </a:pP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Last resort </a:t>
                </a:r>
                <a:b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</a:br>
                <a:r>
                  <a:rPr lang="en-US" sz="1000" b="1" dirty="0">
                    <a:solidFill>
                      <a:prstClr val="white"/>
                    </a:solidFill>
                    <a:effectLst>
                      <a:outerShdw blurRad="63500" dist="254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Arial" charset="0"/>
                    <a:cs typeface="Arial" charset="0"/>
                  </a:rPr>
                  <a:t>for disposal</a:t>
                </a:r>
              </a:p>
            </p:txBody>
          </p:sp>
        </p:grpSp>
        <p:sp>
          <p:nvSpPr>
            <p:cNvPr id="36" name="Right Brace 35"/>
            <p:cNvSpPr/>
            <p:nvPr/>
          </p:nvSpPr>
          <p:spPr>
            <a:xfrm rot="2195483">
              <a:off x="4706892" y="2151143"/>
              <a:ext cx="445813" cy="166370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ight Brace 36"/>
            <p:cNvSpPr/>
            <p:nvPr/>
          </p:nvSpPr>
          <p:spPr>
            <a:xfrm rot="2211012">
              <a:off x="3775474" y="3641814"/>
              <a:ext cx="473581" cy="121385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ight Brace 37"/>
            <p:cNvSpPr/>
            <p:nvPr/>
          </p:nvSpPr>
          <p:spPr>
            <a:xfrm rot="2184974">
              <a:off x="5436979" y="1862973"/>
              <a:ext cx="473581" cy="4054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14803" y="4245716"/>
              <a:ext cx="1344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Disposal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01351" y="2988647"/>
              <a:ext cx="1501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Recycling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52231" y="2044409"/>
              <a:ext cx="1560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79646"/>
                  </a:solidFill>
                </a:rPr>
                <a:t>Donation</a:t>
              </a:r>
              <a:endParaRPr lang="en-US" b="1" dirty="0">
                <a:solidFill>
                  <a:srgbClr val="F79646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15240" y="4631565"/>
            <a:ext cx="2282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U.S. EPA Food Waste Hierarchy</a:t>
            </a:r>
            <a:endParaRPr lang="en-US" sz="2400" b="1" dirty="0">
              <a:solidFill>
                <a:srgbClr val="1F497D"/>
              </a:solidFill>
            </a:endParaRPr>
          </a:p>
        </p:txBody>
      </p:sp>
      <p:grpSp>
        <p:nvGrpSpPr>
          <p:cNvPr id="6" name="Group 10243"/>
          <p:cNvGrpSpPr/>
          <p:nvPr/>
        </p:nvGrpSpPr>
        <p:grpSpPr>
          <a:xfrm>
            <a:off x="2835695" y="1501613"/>
            <a:ext cx="6088959" cy="1344684"/>
            <a:chOff x="2835695" y="1501613"/>
            <a:chExt cx="6088959" cy="1344684"/>
          </a:xfrm>
        </p:grpSpPr>
        <p:cxnSp>
          <p:nvCxnSpPr>
            <p:cNvPr id="10243" name="Straight Connector 10242"/>
            <p:cNvCxnSpPr/>
            <p:nvPr/>
          </p:nvCxnSpPr>
          <p:spPr>
            <a:xfrm flipV="1">
              <a:off x="4821938" y="1801193"/>
              <a:ext cx="642259" cy="3241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onut 32"/>
            <p:cNvSpPr/>
            <p:nvPr/>
          </p:nvSpPr>
          <p:spPr>
            <a:xfrm>
              <a:off x="2835695" y="2043721"/>
              <a:ext cx="2565556" cy="802576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0" name="TextBox 10239"/>
            <p:cNvSpPr txBox="1"/>
            <p:nvPr/>
          </p:nvSpPr>
          <p:spPr>
            <a:xfrm>
              <a:off x="5441777" y="1501613"/>
              <a:ext cx="3482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Prevention of Food Waste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9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26767"/>
            <a:ext cx="1844566" cy="1981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599543" y="1336777"/>
            <a:ext cx="516345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Recognizes role that packaging plays in preventing food waste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Packaging and innovation deliver benefits consumers are looking for – keeping food fresher for longer, saving money and reducing the impact of food waste on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Partnership:  Fresher for Longer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6777"/>
            <a:ext cx="2451692" cy="29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52167"/>
            <a:ext cx="16827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7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Food Waste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12257"/>
            <a:ext cx="4191000" cy="4144963"/>
          </a:xfrm>
        </p:spPr>
        <p:txBody>
          <a:bodyPr/>
          <a:lstStyle/>
          <a:p>
            <a:r>
              <a:rPr lang="en-US" dirty="0" smtClean="0"/>
              <a:t>Collaboration across the supply chain</a:t>
            </a:r>
          </a:p>
          <a:p>
            <a:r>
              <a:rPr lang="en-US" dirty="0" smtClean="0"/>
              <a:t>Benchmarking global initiatives—driving best practices.</a:t>
            </a:r>
          </a:p>
          <a:p>
            <a:r>
              <a:rPr lang="en-US" dirty="0" smtClean="0"/>
              <a:t>New linkages forming between industry, </a:t>
            </a:r>
            <a:r>
              <a:rPr lang="en-US" dirty="0" err="1" smtClean="0"/>
              <a:t>ngo’s</a:t>
            </a:r>
            <a:r>
              <a:rPr lang="en-US" dirty="0" smtClean="0"/>
              <a:t>, government and academia</a:t>
            </a:r>
            <a:endParaRPr lang="en-US" dirty="0"/>
          </a:p>
        </p:txBody>
      </p:sp>
      <p:pic>
        <p:nvPicPr>
          <p:cNvPr id="4" name="Picture 3" descr="R:\MH Files\Sustainability\Organizations Active\Food Waste Reduction Alliance\FWRA_logo-Color_F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86" y="1905000"/>
            <a:ext cx="3225602" cy="806163"/>
          </a:xfrm>
          <a:prstGeom prst="rect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4" y="3496463"/>
            <a:ext cx="2134675" cy="66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5035464"/>
            <a:ext cx="3743325" cy="6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USD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88" y="4496437"/>
            <a:ext cx="982597" cy="6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0" name="Picture 4" descr="http://admin.csrwire.com/system/press_release_logos/32558/normal/AMERIPEN_tag_color_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01878"/>
            <a:ext cx="20669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84220"/>
            <a:ext cx="1985618" cy="60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of Global Food Waste</a:t>
            </a:r>
            <a:endParaRPr lang="en-US" dirty="0"/>
          </a:p>
        </p:txBody>
      </p:sp>
      <p:sp>
        <p:nvSpPr>
          <p:cNvPr id="39940" name="AutoShape 4" descr="data:image/jpeg;base64,/9j/4AAQSkZJRgABAQAAAQABAAD/2wCEAAkGBxASEhUUEA8REBUXFRUYFBAPFBQUFBQRGBUXFhQRFBUYHCggGBolHBUUITEhJSkrLi4uFx8zODMsNygtLisBCgoKDg0OGhAQGiwkHyUsLCwsLCw0NCwsLCwsLDQtLCwsLDQsLDQsLCwsLCwsLCwsLCwsLCwsLCwsLCwsLCwsLP/AABEIARMAtwMBIgACEQEDEQH/xAAbAAEAAQUBAAAAAAAAAAAAAAAAAQIDBAUGB//EADoQAAEDAgMECAQEBwEBAQAAAAEAAhEDIQQSMQUiQVEGE2FxgZGhwSMysfBCctHhBxRSYoKywvGSM//EABoBAQADAQEBAAAAAAAAAAAAAAADBAUCBgH/xAAnEQEAAQQCAgMAAQUBAAAAAAAAAQIDBBEhMRJBIjJhMwVCUXHhE//aAAwDAQACEQMRAD8A9pREQEREBERAREQEREBEUwghFKhAREQEREBERAREQFKhEBERAREQERSghFKoqvgEngCfJBUoc6Fqdn7W62rlylsMJie0D3U47HAv6sGCLuIIs2PeVXnJo/8APzjojnpm1NoU2mC6PCZ7oVVPHUy7KHX5LQYkMqSS8gfKMpuL/wDnkqaWHJzQJyixi7hwg6jj4qhT/UK5n078JdTKLn9jbRquJFTLYNgDXiHE99uA1W9p1JWpbriuncOZjSpERdvgiIgIiICIiApUKUEIiICIiApRAglYe1XRRqfkd9FllarpHUy4ep2gDxJAUd2dUTP5L5PTmdhVXGvPYf8A5ge49VXgmZq2KquuM4Y2/wDSBmt4t9VTsJwDj+TzuFVsp00pbfO5ziDxLneCw5nWNH7L7ZjbMqNLqjScghvDl2rLxDXlrRTqMaZIzRNoM2BWNiCYb8Pje4jTjCzqhcG6Bum8D8o/quFRirUrmuGlpYZ1CqJIIdMETcCJBnjJXRYPEK29pdGjxpBi88ZHcsOk7K8tNoPpwW1gXtxNMobkOjBRa7A40mo9h0a0EHykHzWd1wBaDYumB3CfotGmuKukKtFMIuxCKVCAiIgIilBCIiAiKUBEUSgOK0PSx8Yd35mf7A+y3jyuY6Z1w2jHN4A8ioMj+Or/AE5q6c1QxJa1zhchroHbBhbbC1pYBLQ8xEXAjWOzgtFhSCDIkHh2EaLd4CmXNaCAwTulsTAsByAXnK6p8fF3je2wvmDajpESMoI46mFmPeDlax03lzSSRlExIPb9FhYMFr3N6wSD2TpN57/RZVYb7S4uMtIAA0jju8+3kq0zpfiOWQ+DllkmdbGPNYW0d17SBA0+hHuspzhLYqkX+Uns/uH3KwdtP0ObMZ8O3S0q5i3JprhDcjhYZtDqw95IszjxMsa2fGFWdviqMO5u68VRnYDpwI7iCuR23iyerFyHG4teGkj1AKy9jnfpCB8zbg6yRH1V23eq34x1/wBUKp9PU0hW6DldK2kqlQpUICIiApUKUEIiIClQpQQVSSpcVQSgpqFcb07duMH9xPp+666qVw3TmtJYyCIJPYQRYj1VbKnVuXNXTU4N1vBbrYtIVabAazrDRsCDyM9i0OFNvBbvYYGVgLRV3R8oFr6G+q85X0kxPbc4NpDnMyB8G7zx46eSv06Lm1HQWgENIEGeXE9iwjArQ2k9oyy4CGtJmAZnWyz6jAACGhhkAvJBgTx5/uq8yv8AS6XnO0Fg0JnNygWB7wsLb4JpuNm5b5bEmAbhZlKqJLS7O6JkXkdvJavpGT1Dy5uaC05gdACDfnA81LbnSKvpxG2r1WjkSPWPcra7HE12fnHo5i0eLq5ix1iS1pvxdOvfZdD0epHraeaxmROpvNh/j6LQx4+cMyfs9Jw2ivFWcLorxW+nQoREBERAUqFKCEREBSoRBS5UFVFUlBjYk2XnW2MQ6o1jnGTvT3kG/p6L0HFugHuK8uxWJ+Vs2LY+/FU8uJmjUOaul3Dn6e632wnNIbJ6kgAQI8zbiufw3dw9wuh6LMPVjLlg8HgkjnN15650kxO5bXDva55LnueQYDmAxFjG7abrNe85mhpJ1JDwR3HS/FYWApvBcNwAHl4kxwWViGGW5pi8ZAZnmexV9yv8bXn1dJbBn5mGTHlK0XTEgYeqRnJDSbZrGLEg8P0W5c+MvxeI3X/S4C13S5s4ernqZAabhLQI00PP91JT3yirjUOCw7h1tJpEmAIvaZgxzuDy9uh6N71dh1Os8fxyuZwDyarnaZW27HWDfLX/ABXU9FWzVaeQ/wCI91qYsbrhmf3PRMLorpVrDaK6Vup0IiICIiApUKUEIiICFEKC2VS4qSqHIMDHndPcfovIsdU3h98f3XrmM0PcfovHdpfOB98VUyfTipucK6QDxIv3groei1E9U3NRzEic0i/I6rltkOsRrcHz1XU9E3DqGzUq6crd2miwciNSmxe5bLBNbLvhPG8ePK3A9izh8wy7hi+YajgBf7lYmDe3M4dfxPKTN4Nv0WVUgvEHrd3+3cE+/sqf6ve2RVzw2WB19dDoYMFanpVULcPVLaYkMdIfAkQdI14rYPDZbIeyD82aBOkWK0HToA4Z8A1dBmn5DIvJ+iko1Mwir4hw+AeS9wOgERp4rs+iTfim+jSf9QuO2WN6oe0e/wCq7jog2XPP38x/RbGHHyhmU/Z3GH0V1W6GirWynEREBERARFKCEREBCiFBacrblccrbigxMS2x7ivGNpiHevr+69rqrxja4vpxPlb2AVPK9OK2y2MwZTHZI8SPZdX0XrVHUmz1YtzNgFynR87rvzC3gZXS9FsORTvROpuHC9zfVYOT3ylxe5bjCOqBzhlZYm8nxMcFkVyczS4loIIGQGSe3WywMDTZmf8ADqDfdz1nsMeSzaobmGUlpi5fMEchJ4Kptf8Aa85xJaBUDhNw5t9J7Fz3Tyn8B2drplsdXIAgi7hyW/rOhoDi2CQMzTe/GFy/TfFxTyU6ohzmgtcCXOHENJ0U1HaG59XMbLpkAyIzOkW1EgD1BXcdDW7rjES4a90+65GgRDI4BnoC76rt+h1KKI4yTc9lvYrawo+UM6j7OqpiyqUN0UrVTCIiAiIgKVCICIiAocVKpegtOKoJUuVJQWnrx7bo3nd5+pHsF7A9eSdIGRVqDgKjh4SD7qnldQ4rVdG9Xdw+n7Lrdg125SOudZzhFoBDju6cFx/Rc75k/h053/f1Xc7DoPaDD2wXOOUi4kzGqwsmOUmL9pXcC8S745+Z2sXueYWY4y4Qes3dDG4OYtx9lj4Frw58sYd512nt19vBZOJdBbnBaLw4G5PLu/RUZaHtdqaAileReW+a4/8AiRUdFKaMNL7PkGHC4H1XW1arYHxjqLAzx0iFxH8Q673V8NT6wuYX3a9sbxsHNNja6sWY3VCC79WJRowI5S0dpywvQ+jVOKLO2T5lcCx0ujhc+bp/5XpWx6WVjByaB6LewoZ9vtswiItFMIiICIiApUKUEIiICpeqlQ9BYeqCVU9UFBQ9eW9Kmxiao/uzeY/ZeouXm3TinlxRP9dMHxFv+VUy4+Livpr+i9P40dhHhMn6LtdkOpyfguJzOGaBeDE3XE9HHfHb+Y+ot6rrejoJafj3zPkWtvGW81hZCTE7lscG2mHPHVObvGwkgSZGltCNFl1IzNLAQYMl4MRyHasWiagqPb1jDfUgTcAx6rIrTu5yCJ0aDOaLHXTVUpaHtkvz5btaP7pPnBC4r+IdN3XYYuhxDjkLBGV1pLr6aeS7Gt1eUQ5zrjcGYzfSD92XN9LWtNXDhjMu+Mxc2JZIsO2VNbnxlBd+rGwWzDn8R6zP1C9EwbVyuzW7/wDkPRdbhRZb/wDT9zRMyoWl9QpKLQSoREQEREBEUoIREQFberitvQY71QSqnq2UFLivPf4it+LSd2ekuXoL1wX8Rm3Z+U/7fuq2V/HLivpz+xHRWaeTmruNlDUfy8w50Hdvf5ua4TZbt8HuPqvQNn5w5wFRrRIsRwLRN55yvPZEbdYs6qlXh+qzVJolpz/0TNhxHgswgS3q25XAGS5sDKbQOfBWWGoHPhzXiQSTAMm8W8FXVdvN6wgCDkyki870njwVaWiy6nW7oyNaZF5PC+kdi53pA5zsVRa9oGTM9pZNpBBzcuXit9W6rdmqXXtDnfrylafaLGfzEszfIcxOaCZEQTrYH0UlPE8IL0/CWZsZm8D2uPt7rq8OLLm9iU7+H1XS0hZeiwI1ahSt9KlClQrqQREQEREBEUoICKApQFberioegxaislX6oWO5BDlxv8QqU06bu1w8wD7FdiStD0vw3WYZ/NsOHhY+hKhyKfK3MOa44edbPdvDxHuF32zwyQSw1CWxLY/C439V55ROVwP3wn6rv+jtYmmCDBHHsI/VefuU+UuLFWq9s7FwwtLWFmYkGwgmLDXWBqqsC+o4knKYsJ4CeCrdUyvio8vGWW2s0zeY0Jtqq6zmuLSwF5E5spiBFp5nsVSr6601IZVbPazLEbt5PCfVa/aZf1kOaBDRABJ1nWe5ZfwiLNIeZiWkb3MFaqoHdY/PIMt1cXWgXB8TZfae1bJnVEt5sVlj3/f1W9ZotTslm4O1bYL1ONT42qY/FaiOEqERTuxERAREQFKhSgoaVUqGqqUEqlylCgx6gWK9ZrwsSqEFhxWLjWyxwIkFrhHZBWS5WKwkEcx7Lmrol5JWbx5EeRn9l13RmtuEd8+H/i5Wsbkcw4e63vRqt+Gdfe31C89VxKvRxU67C1IbDaZJkku5yeffKrd1mYGGhpHM6t8Lm/orALgW5XAAzPHhIjxnzWY/DSzMajpEhn5jwA0VS5R8pakTwv4nO0Z3OaMoJDQIaYHHitGzE9ac9hmNgL2Fh9FtxULGE12PkCc3zCALwB+i1WzgHOZAgG8Rpm3o9V1bjyqiIVsn6xH66nBthoHYFnBYtFZQXq6Y1GkcCIi+voiIgIiIClQpQWmqpUhVIJClQgQUOCxqrVluWPVCDAqKw8rJrhYrl8keW7ap5Krx/S4x4GyythP3hHh3HT1hbDpxgCHCq0WNnfmGnmB6Lndl1i1w77do4hYOTR4Vq8xqp6KXNLQSLC4/XyCyC6kWtDCQ+ZzXIA4haT+eAtMAgwRrB99Fm0qhc0Zqj3NFwC4NbI1Okz4qK7amqdx/hfouREctptqpU6ogVgc27YcHGD6SqNiU5Jdw0HutVUc5xBAIEQ0TqT+L75rpMBRyta3kL9/FT4FiZu+U+kFyfKqPxs8OFkq1h22V5bohERAREQEREBEUoLIUqkKoIJVSpQIJKtVArpVD0GBXasNy2FYLAqINbtfCdbScziRb8wuF5pTbDoNuXevWCvNOlOG6uu6LCZjsN/dZmfRxFSK5HtscOw1GgTdplnYeLfH6wtmMCKtSm4mWxJ1i2jTHMjRaXZOIMAi869jl1GDxu6SGT2TqeQ8VnUyUyy8NSJqX4e336Le4dq1uABIBc0NJ1AMgdgK3GEbdbOHbmi3ue55d0wzmCApUqFbdCIiAiIgIiIClQiCwFUFQFUEFQUqkFTKCVBUqEGPVasGvTW0LVafRlBqchXIdOcHdro1b6g/oQvQv5daDphswvpZh+CSW8wYv4QquXRNVudOao3Dz7YlSDB0PoeBXS0XFoNtRbsdwK0OEYJADT4Lp8JR6wd2o5QsKny9I4iW62Z/+bPyt84C3WDC12Co2HKAtvh6cL0tEaphLC8iIun0REQEREBERAUqFKDECrCopq6EFMqQUcqZQXFIVsFVAoK4UwqA5VSgkhYe0KHWMcyYzCJ1jwWU4q05fJjcakcxhOi7WGTUc7uAbHqVtMNs1jdAfE/fJbDKq2sUdFi3R1AihSAEAQskBUtCrUohERARFKCEREBERARFKDDpFXURBS5UoiCVIREFQRSiCFBREEhVNREFQVSIggqERBIUoiCUREBERAREQf//Z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1" name="AutoShape 6" descr="data:image/jpeg;base64,/9j/4AAQSkZJRgABAQAAAQABAAD/2wCEAAkGBxMTEhQUEhQVFRQVGBUVFRUUFxgXFxYWFxgXFxQXGBwYHCggGBolHBQXITEhJSkrLi4uFx8zODMsNygtLisBCgoKDg0OGxAQGywkICQsNCwsLDUsLCwsNCwsLywvLCwsLCwsLCwsLCwsLCwsLCwsNCwsLCwsLCwvLCwsLCwsLP/AABEIAMEBBQMBIgACEQEDEQH/xAAbAAEAAgMBAQAAAAAAAAAAAAAABAUCAwYBB//EADYQAAEDAgQEAwcDBQADAAAAAAEAAhEDIQQSMUEFUWFxgZGhBhMiscHR8DJC4RQjUnLxFlOS/8QAGgEBAAMBAQEAAAAAAAAAAAAAAAECAwQFBv/EACkRAAICAgIBAwMEAwAAAAAAAAABAhEDIRIxBBNBURQiYTKRsfAFI4H/2gAMAwEAAhEDEQA/APuKIiAIiIAiIgCIiAIiIAiLV/UMnLmEjUSobS7BtRYioDoR5rx9Vo1IHcpaBmi5an7a03PLRTeBeC74ZjwVtheOUniSS20/EIB7HdZRz45OkyFJMs0UM8SpxIM9gtDeMsm4IG5kQFdzivcks0Wj+sp/5t8wtjKrTcEHsVa0DNFgyq06EHsVmpAREQBERAEREAREQBERAEREAREQBERAEREAREQBEUTiGObSaSTfYKG6VsHKe2HtlToubSpvBMn3haRIi2UfVUWB4oa5Jk5Ra83PTmVFdwWm1znBpeT/AJaTzO7lprBzYl7WAWgNH10Xg5pTnPlPr49jB8m7ZZMqtaTEk89AO6yxuMfAykWmARHa94VZQqX1zdYtHSEZiWyZLu34FWLjWtEljRdSMZ3STEggi/LzVoMeGwDkA0E6x9Fz2LxYY0GD8VgwA5j4aqldxH3hhocIMOLhljnreVb1fT6Ickjuv65hnI4cicsie61VX57F7OmUmVzWCEgSARsYsY5q5Y137WR2AhZfVufa/kjlZPbUAZDnOdE31I9dFlhMeILQXXtPNVNGtXj+5QI5lj2GR4kLFmIY4ZmSYN2n4XN52K1+ocaonkdFhK2U/C6/qVZYfjxaYeMw52kd1yWErteCWuzQYgag8ljUpAumbzIH2Wi8yUUnFE8/g+j4PiFOp+l19wdVKXzOlWLXEyQ7vC6jhftDo2pPLMfquvx/PjPUtF1OzpEXgK9XoFwiIgCIiAIiIAiIgCIiAIiIAiIgCIoHF+JCi3m46D69lDaStg1cb4p7psNu86ch1K+a8U9pvi/uOLiBBImZ6RZWPGK1R5Lg+Cec/MKnNFpgvgu5lq8nyM0pulozk2+iL/5NTJAkidS4GB46BTGVAYIiD+4QSeyjcWwDalI5dhcNgW300UTCUQGgZiCAGsy/taO48Vw5ZONtmcm0TMXTdDix5b0IBnnOnotWN4q2m0SWh5/RfV0bE7KtpYh7C5s5+Rdp1J538LKTwjhbTU94+5g5ZGg3jks4Ta7ZnGTeka8K5omo+oJOrqhmSdAPsvaBDpj4iTIgwD0VpV4TRJzFjbmx6qPVp0qUucBAkDMSBPQTqqykr+SeLRbcNwhaBOWRsySPVTK+JAcGukAxDhse/Oy5/BcfeAA2kQCbTa3T+VbYaXmXAhou0aknvssckqpRCkuoli05hBeTIibedhqqfi3A6mYVqdUio0EAOiHdCOX5ZWWHYRc9StzKku+6tjlf3NF2k1TOd4ZxYVHf3W+4rD4f9uxi4VoMQMxkQWjU85tbxUviXDmPN2iTcO5KG7hrmiS49Ikx/HdWlKSekU4yRqxeMaIOU3gGZFjabjrca3U/CVQQRuOeh5fZVONwLngEOccu2usfYLzgGG93UfmmXXk89/FUjkV77KqTs6/hfFH04BJItY3A6dPBdZgsW2oJGu4XynEcRe2oZ0bqOcxPkur9nuIiG1BMO1Bt3Xp+H5jUuL6N4ZN0dmixY8EAjQrJe6nZsEREAREQBERAEREAREQBEVD7YcTNGjYwXSOum3mqzmoRcmCTxHjtKlIkFwm3KOa4TG419eofeGJ2HLYHkFW4Nrqh95ULoP6WkmLbwV5i2EEEWcDOu35ZeTl8ic0m+vgzbJtbGFhDSBl5/ZZPqMIvccuaralRxGpg/kdlBdWc06+a5p5uLIsnVmQQ+mYg3abSFT1eJgvLbg6wGmNft81PGIc7cDmq+thASTz169+a555E1szndaMsK5pN7kwLfJXbHBrSBGY7xYdlU4XCkuB2A8J/CpQqkPjVc79xBNIl/wBblpuc8A5fUzaAoDsQ2tVDi24AAB2/7JUvEUMzDyF/K6r+GUSa0BVi3xKSu0i+wmBBMx4K0LA0W2j0WtrgwDnA817SrT1VlGKka9HoaTfkjWX6qUxoWVOJkro9PRB7WAgEjmsWVBlJfbTxXmMxIVcXnPrIjyVck1D8k3skincZZAPiB4KJUoOzEuAv0+asMOx0zNvzRbnNdc28Qsnj5x+CGjm8Xhjdx7do2VrwuiatMtYbhpgmRo4Wtpr6qY6s3KRU/cIIg6eAsscI6m5uRhgDQX+vdRihGMtu7XXRCjs6P2TrONJzX6scRc3G8EdPWVeLl8E40nNeCTMNeCdR+0/TyXTtdIBGhuvpPBn/AKlB9r+PY3j0eoiLtLBERAEREAREQBERAYV6oa0uOgBJ8F87x/HRiqslsNZMCZtzK7D2nLvdDKYGYZurYdbzhfO8S0Nblb8M6kffmuDy5yUkl17/AJKyPRWLnuykQPCLei14t7csZgTHX0WnAsyhzgf1aEnwUfEYkO6HQW8pXnTn9lvtlH0RWVfdj4rtn9O47dFKYWOEkSFCxDS+4IBaLzutFGo6nO3+QOi5eVqyllhVY0dPkvAJWluNY6NJOo0jqtlJ4N9IgiYv2WUm+yHJErBwJ/IWTXDM7mdUw3xGdP8AmqU3DMT4eAVNtFl0Sf6jI0SJmw6W+SreGHJVPOB6yrNlWQT/ANCqK3wV55/yPqpcU4NplHpnQZyb7EfJbKH52WrBPsI9d1uDIHXVTxqKJLCi/NYbLY8WUbBuUrCvzyDaCR4ha45WWKrEtIeBGswfksGNqB0uHbkrOrhnA6BzZtzHZSBh5ib/AJdZvx3JtlUjVhXQ1hn9Ugz8vT1UsUyNYhe0cPoIs2T+eK3ZJXTjg4xoukafdA66dlBq4DK4PYQD3ie3VWbxoBoBdaSIMm7XagqJ44tbDRtwtdrgQ8wXAi+0fK6mcD4nBFF85hbnBn5KroUGteDmsXCJvHQldBgeH0/eGrHxwADNgOgXV4iyyknFpNPf5X96LRstERF7poEREAREQBERAEREBR+11fLRtHO/T/q+eYiqzVxtEjryXQ+2/FczzSAIy2vvz8NvBcRicSND8IFh+ea8XzM8ebRSTLBtQEaxY2HzVZUbc/kLbh8pi9iLRdaizkZ5bLzssuUUVZ4J/wCLCuHPaWiJ67jcBbWNI1ty7rXWMfSFm37FZJNUVws5oIV82gGNjUmDf0VK/DZ6gcLGQZjddRUpHLnMEiI69VLVrRjjjRi9kMAGu5+aiYZ0Ka8mOpEKnfiWsALzANhvdZyVvRu2l2W2UusDa2+3P0ULilK0g3HiZW3B1QKjXgy1wLT32nz9FKq0fjvfWVaKXGzJrY4VWzMZ1F+6tXhUvDvgcW7A2/1dcfVXJbcXgWJ7KOemiyN2Cwji6xgC589FOIIkgQftoe624Wj7uZM6bJiHzcbRruuqGOMI77NK0aqWJJ/UB+aKdhyoFOkSbDVWuGoxC0xXJhIAa+CwyqUaWqwyxqumUCTS5u3gteJYSIb91uc26xeIE69AspxIK/DnLmD5It2XQ4KpGQjQgeR0VK1+YuaYB0hWeEJyifS0CbDyTxPsev7smJeIsKLpaCs17ydqzQIiKQEREAREQBERAfNfbq2Jc6dWtaOkD4ifzdcfidBImQJXbe3HBa3vjWaM1MxJ3boIMbLi6rDP0Xy/lqazO1WzGSdhg0tCPqHn2XobIF4KweLfFAN99VlfsyWATuZW2mwdx6KNRqAmPG6kU2tMkO/Tr3VZR7srZ6WRAFrgDzUyvVNm7WEdFoayXt8PupFUw7rP4FXjUSEjZiHw0c9R4qvyzLYB738e6m43bpEDqobxa4nlOxGiPZLMm0DTidCTHPb7qxpYmYJvIPooZD4a03AGYHedCFvpkGI1Efys1NoovgZocHbaO7H7FWrXEjL2E9FX5YsVM4YZe0Ht35eRVW+Uq+Sx1dehYRoBAPRaiwDUapwzHtcImQCR2ItCk1WAiPJe04RkuUTdIxZRy3GhUym3eZUbDVbZSpNMR1WmOvYmje4jzUIvut753VeKnneVacijNlOpuesrY5wlRaT7xzWbRaCsXPRBGM+8M7gR8vsrfDj4R2Ve6lBEhWlNth0amCLV2TFE/BH4VIUfB6KQvZxfoRcIiLQBERAEREAREQELjFIOo1AbAt19R6r47i3GSD+oEieY28V9m4jSLqT2t1LSB3iy+N8QokPc10gi3WfuvI/ymkmVkRmNkXUfF4cGoDfoR12WzHufTbmAn9IPiblRWYt0QLkOBE/I9F5bVGGRrpkpzCb7g2+q2U2AkiIJiRHVTOHVPeEyMsaiZvEAq1qYfNBAjQHnayooWtEpXspcI74pPNSMVTOcdT+fReNoQSN5lTnszZT+fllPaoukRHtuROlvFRAy91LaId5rx7YMclVRBXcRxdRjAJi8h4sHC8g8teeyk8EzVZfkLYgOgRPKFvL2Q5zycrIlp0uQAfMjsrHCPDKZcNAJF9VHFNcWjKql2ZOpk2y6aD+eaxwbCHA7tMq1w/xNa4iJFwvamH3C0WBSpmiRWgOY/PTEA6t2K6DhmObUZI1mCDqCNQVW4j4aTiBLgDA+U9Fp4bhjRgzLjd52P5K6IXjeun2aLujow7fQqbQfZV9F+6kUzBXZDTs0N1Z9j0VcGzKmYk/D3UcNsVMlZVrZHyE6KzwzZiRoo+Hp3U9irjxK+TCRhXEkBb2ha6QkzyW9rVulbsEvDCy2rFggLJejFUqAREUgIiIAiIgCIiALgvb7g4aRXYP1Wf8A7bHx+i71QuMYQVaL2HcW77eqw8nF6mNr9iGfHqjZad2kQ4cvsVW0cNlJ/JGxVviKLmPLCCCDB+xUeqINxIXzE26oxlFMm8OpZBmI1+Wn8q3zDTZ34Co2Hqy0Bw7Hot1FsG4kDQ8lMXSpF0qMMTh5II3keKwocip9Ro2uDaFqdR5arVx3aFELFYb/AL+eC0GnI67+FlaxIgrQ+gRp3VZL3RNFUKYvI5gjpurB1Ok8NaGBoBmIgeCxq0t1uY2BHiqtNlGi1wItCksdeN1B4fUsXGQBrNlJDC6H6chuR1XRCa4qiyJD6JsVg7DRpoptNtll7uy6uCZdIj4cWhSablh7te0BdWqlRqiU9shYNYpAbZeNataIZixqzdyWTG7rKmzcqafSIM6bICkUGX7LBjVKY2F1YoVsgyREXQQEREAREQBERAEREAWqsbLatdYWQHzD2ppAYh2UgmziJ3OoPX7qoIJE69F1HHeHnO+GyHlpaQJgmzp5Xkrm+JYP3DhJdlJ/UDHovl8+KfObapWZSuyw4W4ObFpFj0Gyne7jTyK4MV6tKs50mHXDgDlvb6Cy67hnFc4h0T81WKXRMJJ6LFpH+p9Fu11HiFg2CAs2iLLRJrsvRl7m3Meq0GiDoVtDTv6LbSIjSylNMiisfTI2Xvu5Vm6i07wsDhDsQjxiiPQpd4iI28laUWaTyUVjSNW+S30n3F5HI6qYxp2EifTC3tYtNGoFMY5d8GmXRqyLS1kFTYWmq37q8o6LokMFl6GJQNlscLW1WiWrIZrDJPRbQFllgQFnRYtY49lTZSZC2Ii6UqICIiAIiIAiIgCIiAIiIAvCF6iApOLYfcLkOLYfO2CAYuJX0atSBC5zinC9wubPj5pp9Mk+YVA4Sxvwg7OFiZuOxVbwriXu3ZKvwmSL6eB+67LH8N/uQ5pI1BvAPXluuexHCWvzC5ghwMmZMmJ3/leJHx2nxl8/90c/FpnTYKrLRBkKcw9Y6bLg8Jhq1B80nECbtN2nw27rosJx7/2UyOrbhb+lJGykdCx1vz6re0xsq7C8Rou0dHe3zVnTe3ZwPYz8kWNMsjMAFZ+6GyysvAD1V/SJoCihoeKyNQDUjxIC1u4jTbq9n/0PonpMUZClGkjstlOq4KKOO0JgvHrHnCm061N4+FwI5gyii10KZKo1gdVsrNgTsoTqMaFVnEOJ5RZ0xfLN4H7j0VvVa00dGHBLI9F5SxQbqVrxHFGj9HxEc7D+VzGENTE3BIFoOx69Quh4fwxjL/qdMyeatilkyLWl8m+TDixfqdv4LLCVHOEuESrCmFHosUoBeljjxVHBJ2z1ERaFQiIgCIiAIiIAiIgCIiAIiIAsKlMFZogKnGcLa7ZczU9kstQvDn31b+1d4sSwLGeCMnYaTOCqcEPJaDwXovoJoDksf6VvJR6IpHz8cE6LYzgZ5LvBhW8lkKA5KPRBxTOCu6+ZW4cGd18yuxFML3IFZYUDi3cDPJan8EPJdz7sLw0hyT0ibPntbgROygt4LVpuzMmNwN19ONBvJYHCt5LOfjKReM6ZxVGlWIE5ovI0n7AeaxpezjS7M+XEmSNvHmu3/phyWQoDkqR8OC/J1fWySqOikweByiAICs6GHUsUwsgF0xxpHJKbkeMbCyRFoUCIiAIiIAiIgCIiAI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4" name="AutoShape 12" descr="data:image/jpeg;base64,/9j/4AAQSkZJRgABAQAAAQABAAD/2wCEAAkGBhQRERQSExQVFRIWGB0XGBcYFxcdFxYYFRgVGBkbGBwXHCYfGBwjGhgXIC8gIycqLCwsFx8xNTAqNSYrLCkBCQoKDgwOGg8PFykcHxwpKSkpKSkpLCwpKSkpKSkpLCkpKSkpLCkpKSwpLCwpLCwpLCwsKSkpLCkpLCksKSksLP/AABEIANgA6QMBIgACEQEDEQH/xAAcAAEAAgMBAQEAAAAAAAAAAAAABAUCAwYHAQj/xAA4EAABAwIEAwYFBAIDAAMBAAABAAIRAyEEEjFBBVFhBiJxgZGhEzKxwfBS0eHxByNCYnIVM7IU/8QAGQEBAAMBAQAAAAAAAAAAAAAAAAECAwQF/8QAIREBAQACAgMAAwEBAAAAAAAAAAECEQMhEjFBBBNRYTL/2gAMAwEAAhEDEQA/APXkREBERAREQEREBERAREQEREBERAWjEY5lP5nAT6+y0cU4j8IQPmOnIDmVwfFu0HeOU5nbu28PyypllptxcVzd47jdL9RPgCt+FxrKg7pnpoR5FeZs7T2u0T4qTR7XNa4EAgjeRb+FScla5fj2PSkVLwXtPTriMwDvb30KulrLL6ctlnsREUoEREBERAREQEREBERAREQEREBERAREQEREBYV64Y0ucYaBJ8As1QdsMaG0hTkA1DFyNN9VFuk4zd05ztJx4PLokZhA8Of8Lja1Ym55b7QrDieIu2RmgHcQSCfZV9drnZTlMRpfQbRr57wue9vV4pMZ0yZTtzty5X9ViBMkQIG/j43v4rLAPzEtgDMDH/W3PafusqlJoYZgucZgcm7z15Ivaxo4w0zmYYjS8eM7R7FepcI4qWhof8pAI6T9l5LUcCLRrYR+Hddt2X4qKtP4bvnYOnebsfspl16c/NhubeiAouf4djzTMG7P/wA+HTor9rpEjRbTLbgyx0+oiKyoiIgIiICIiAiIgIiICIiAiIgIiIC+OeAJNgtWJxQYJOuw3KoOI4x1QwTA5BVuWl8cPI4/2kcxjjTsBq7fy5Lz7i/GX13Z3gvDTzE+VrDwXQ9o+IsZRLTc7Ac/t/S4sukyDLok5RZsSINucaTrqsbbXo8OEk9JfEacRUDgWmA24nQT4XVY3EOzTOnKbxytZWXEKbh8NoENDZ0Ny4kn0UKI5crj6SobT0l4PFktfmJJym8CQdhPW/oozGcpHM8hz0Xw1TAYARN+hI6i/wC3mssPh6hFtRex+p2UjCme9rbr4aqw4Zi/g1A9pmCAYECDYwfXbVR2CHQYuNGkHx06/Va31bkCMpPK46SfP0KhFm+npjamYWVp2cxZc1zD/wATbwKoOBmKLJMkCD4gBW/BTlrOH6hKvj7ebyTXToERFswEREBERAREQEREBERAREQERfHvAEkwBuUH1RMVxJrbC7uXLxUHF8bzS2np+rn4fuoLTFz/ACs8s/41xw/rZWrFxlxuqrjOMyMLvw9PNWR0XMdpcRD2MnZz4tsLTy5/0s3Txzdc9xPHmo/K3Sbn9Tu6PSQIHSVDZhs0Bgk5oJBjnpyCkU8KXETZtyTbS2kDWJ0GyucNhw540bebb+PiodvUiJxSZDdmiPbbnf6KHpsTF58bb/2t1SqXSTE++97rU5jtRJjpb9lKqNVgkmSBrck3iI+t1nQyHVrht3Tb0P7r7WHl976o18jUEm1xMa6g2ULFZzQcrWuBH6oPXQCOS0Oabbb7Wj6WCzb3dSfA9frvprK+55NxO2kRHgpQ7Hsjis1KDqDquiovy1GO8vX+lznZQ/6NLhxk+9vKFf1Wd08xf0Uzpwcs3a6gItWFqZmNPMLat3IIiICIiAiIgIiICIiAiIgKl7WYlrKBl0XEczEaLfxrtHRwo/2Ol50YLuP7DqV5nxvi78VVNR0taLNbNmifz1WeeWpptx8dyu/i34fxvO7KBc6aXjz16K7oVXbwAuLwGKAe0nQCJtrHsuiZXBggyNrrF25YLSriIXm/aLHOdiXO1ynKBtA2tzE2XdvbAk3PVee4kn47yb/MecFoJaR/KlPFjpK4exxDXOsKZJymxEyb/VTsO1x+JV5Ntbe7WjXWSSfFQ8CQKTSdXAEg6kmPaT7DqrSq4NotA1c7NsDAJA90a5VCpgixbmdr9bHLutJbLogiNQXfdSalFgZd8P1ygWI6/wAlRwGgA3nqBHsiY+GmDlsYGsGdb8llUwc3ytykwIdfprfy9FiWWkQB+bL4ROuv57IlgLEWzbRf81WD5JHdA8rpUvOp8f3WBbrbpqNLIqu+z+LIqsYLNNj7m/50Xbggheddn7YhsyY/YwvQZJBj3UuXnna34DWmlG7SWqyVF2cqw6ow62Pr+BXq3npw5TVERFKBERAREQEREBEVfxrjlLCU/iVD0DR8zjyA/IQ1tMxGIbTaXvcGtaJJJgALg+Pf5DLpZhu63eofmP8A4G3ib+C5/j3airjHX7tMHu0wbCNz+o9foqaYWOWdvp28X4/2pb3vd33HMZEvJLjPIytmFAkydpgzeBOy0UamWbSNDex5eY1Sm7cH91m7ccJG78np9dlJ4biMjhGhNxsoLhew/Lwt1GoARItPLmIUL103EuIZKTnASYsOv9rgsY4sDjPeO4OkkC/P+V12FxdNzjTN7RcaxNjsTv59FF4n2fpFoNNsOzAkT3YkTY+qmMf+eldRiWsAmIHoBEhXNd+R05Za0fDFxq0XN9IJN9bKLw3Df7m72zO62Vq/AtqMDnDM6CRcgOLrqytv9c9VAJt9vWwWtw52/Pdb3YxzSQ2G9Gx9d/UrWykXdTrB1I13VW8YNDhoffx9d1qJM7eunspQp3iY6za/gtD9YBDvD+QpRtrJ8Z6FGUzzPOCb/wABZeIhPhnyPPp/alVlgqmSowtA1gk9bTz0XouH6LzFgc0tiLHQHedo6/RelcNqTTaTrA8dFDDn+JOBq5MS3/sI9f6XTrjcbYh41aR9V12Hq5mh3MLXC9OHONiIi0ZiIiAiIgIihcY4qzDUXVXmzRpuTsB1JQnaJ2l7S08HTl3eqH5GbuPXk0c15LxLiFXE1DUquLncjo0To0bD+0x+PNd7qlQy95nUw0HQCdtAsaTg0/8AXTXYiD9VhldvQ4eLxfaNCQXDnAG5WswULoNj6fnQLXm5a8+X8qrrnTY1142WQdvoo0yt9JnRQuybU8INoj91s+JGmn3WLLx7LXWM2QGYgtcSDuIO0jmrhuPJmTJaL9bE+fLyVJTZmLRaMwHUe1lvwOHJe+ZgQItaTOnhz+6Izk0vqTQA9w1y5dL318bfZMTxc91rYiIy5TYaQZN1ExdT/Q2ZHxHzbk0kibi3d9184Y2ajRb+IRlMZ7rdiSGNzZRmMC8k/g+ygisTaehjfxOpUvisyAep6XiB7SoZEkemiL/Hx0xFxP5stBf09lvew36c+f59FoeOU3Uobabxc29J+1ivhxBPdLjHUmBtoFoDzeQCdpFx6fdTMJWpxDmCd9d/z2Uq1i3CCzcrnTHeAIIHvddxw5oyxt+fZc26sKbW5QP+zRAJ3iTceat+BVy4ExHSZ/rZQy5O8VrVZII6LoOEiKLPBUW4VtwRxyuadjbzutMHFyTpZIiLViIiICIiAuD/AMjE1WZBpTuRfxldpjsa2kwud5DmeS4/HVg97id7jpy6LPkvWm3Fj3t5y06B2g02N0ySVeY7hbHAvpkSBdoAA3MiFT0/mHlsso9PHWumvNsDcrY2mTYCRqRv1MLXUeJgExoJA2+ikYVhJEbkD1Rdre/x/PwlCW31ny/CNUxXzuA0kx4JSInSZ5e8fmyhLL4sDe4/PzxWsO0Nh+wufH+EdvFvHkPotVUHQTBE6Wt9OSJSRUhrywmPmnSIIgW5/ZWuHB+EHavfpAiTBAkeY9FE4Q2nUc4FkS2NTETfwKvmthugkCw2mIF9tkUyy60rOJVJcxgNqYjpMROl9CpPCaBkumdh9THssaHDM2Z7u7N4jXff88VlxKv8OkxjbWud76+qlS35GrieJD3WExbMotKrGliN4v6+m6jkjxO61urXui+ukmqdTM+K1060bA+RMeEGVrmw9p8+aFubQjwm519UQ+1MTcty22v3h6fTqsGTeZGt4JjWIjRYmJG3j7qVTa0tl0d07C7p8rKUemmnhXSPmvZu+njt19V13CGmk4Nf/wAwL8nbj7hcsKhJc4HKYNg6NNh6qZhOO2yVTIN8wBlpm026bKFM55Tp3JFlY8HrQ8t/VceIVFwriAqs17w1+x8CrKm7KQ4f8fz6KZdVx5Tc06RF8Y6RK+rocoiIgIiwrVgxpc4w0Akk6ADdByfb/GCk1ji4SJhs3PUDl1XGYfiBrNc5xIDdtBvvvbmN1p7Q8VOJrOqxOYwwG0MbYE2tOvn0C+UqgDMubM0XdbUGRlPNx03/AH58u7t6PHh446V1Pi9QEHNM/wDHl5bBShhS9ofTuSbgRLTedToq81qegaD/AOi4nb9MCNVPwXEC0FrQGmJBE7cySdlDq9ekRtK97HraPEeSlYR+SpLh8oJjqAYnzhWVPAjEszfLV3kRmjSR99lVOr/Dztcdi2HbafZQS7R4LuZ+g/hZNbe2u37rBtSRI/j09V8pOgm9t+oUpZVql4JBWVDENu3MYcIJbtFwY31+qim/ivhIO3eERA1uRfmUSs+F4MF/zTAzDLN772tzj6q2xuNLO7cW1tfoFX8DogmQ02sSSb3B0gfX91cU+Hk9+o7qRb8ChXKz604PFPLHBx1sJH5+FReK1P8AZGnK/qrSvh2vEh5HhljnBlpsoQxlQDKKTXD/AN5vr+yll92rHU4E7c/zVfXBpAygl2pP7DkratnIbnDI8GnS9gSopxGUS0U3HeGwIMac/wCkX3UA0SRMT4aemy+DFGMoAFoiLkyDr6eC+V8Qc0t+jfSNFFyd4R4bfvKkSC68GxGoP39vVbakaB4yyCddp0HnGqi1crbAE+DtdellsonTl1Dpv5/VBse1oscziR4WOmslRco3CkPIm1hsAdPzktTHwbA+0eyEXPB+KEEERmaLXEuaNiB9V3GCxIeA4GzgvMcJUyvDyRAN9hyOmiv+DcY+Ho6abiRoe4R/Chjy4fY9M4VWlkfpt5Kaue7NYiXOE6iV0K3xu48/Oay0IiKyguG/yPx2KYw7HDvH/Zzyi+X1ifCN121V0NJ6LyTjNH4+dwuQ8kXiR18lTO6jbhkuSk+MXODWzewG8fqLiTAmbRy8Vg5j6LhOWnI0JBPLYe8bhbMRQqMAs0RoTtvy52vIkekN9J1UucbkXPUaecfssnoTbaMPF7OE7RHSf5WxuEJlzWmPGdFGo4YuMMaSdrTv7K2wrWMAFV5J1hhFojV2+w5IvtO7PYasSHEnJcXNh4BRe0zWMrZg0CoWiXb3kW2BjUjYBdPw7Gtyw0ERa+qr+I0GVzD2GNNDtOsCAqqTK+W3HPrEzFgZm/O8eCzH/wBZiTpOlhzJ6mLK3rdnQHS13cBHc1jSRMT/AGpDeDjI9odGYzIHyiwywfDcqWm3NltjpI5mNPFaqNIkmSS4iw0aAN+gE668l0NLs1lJzVSfAR+b6bKwpcPp0xAOuvN3mU2mVG4ZVaxsSGxJPXQEkT9OfNYse+o4ukBjjZpdAiLfLzUzGUwxktYHlt8m8HWLGTf2WOHPxAXsnwImI5geR/pGed3WitgnDR0OA+aAG8h4FV+J+KyCarS7WGnvR5DorXDOrOd3miPAx11/v6rJ7jJAlrhvcgwb620vryT2i7xqvw73Vt25tLk977z4BV+IzNJa5uQ9eX3HqrfBcWAfDwb65p7p5gWi3mpfF8K2tTzNALmdBMcul/RFrlpz1OIN3OcPACPcn2WMwIjW2g/tfKFKX5Yv0BB05O+6lfBqNPyuHIlvLm4SB7KUo7GhpggTOhJ/dZ1KW+08rDw3hfXUXGBF+Q3sPVfXYRzR3oZ4kj0GrkSxY4SASY6GeX3XypTDTYtPnf01HmtbwBEOnpePdbGNkWjyn7fl0Rpp1iDPl5WB/ZZscabgHG2hEx5W9UFWDqQR9fzZasQ4EXzEzqfy6Ir0DsTiT8YMme7IPNp0816CvFuz/F/hVWPb87IBk/M06iOkr2ahWD2hw0Ilacd6087nx1ltmiItGCs7SYjJhqp/6ketvuvIDxNwEuMGZ2v/ACvTu3+Iy4N97uIA6mf4XkeKe5tMZwJGhGvMSJ169Fjye3Z+POtscTxSo4lp7pGzssD/ANEm2ulz52Uv/wCVytc0VGveTAytBm3eBtoDAvzC5ioC7vtMS6Hbk5jsOdyuw4F2abTAq1CXOMFrSbNi4mBsq606Jnt9wDa1cXJZSAjSAT0GpUhmEw9HWXvjffew89eincUptqNAa/K5s72I5WK5niDCxzhrykaz4gnax/lRemvHJn7Xw7RAjutjX23X2jxaTrNvvt5rnKDy45TIN505kac/2UhxLSRHXlYdFS7beGM6dTQxTX6xyWdbD/p/j0JVDguKMbqZ0Bnw5+atRxukAL623RjljZeo+uzNIHdjleZ6e/qFsOJHiRoeU/RVXFeO5ZgiAAYyyTcyRHSfbqvuFx2fS0QTbltJ8v6TadVesdYEjQ78j7lb8M1ujYE7Dmd1AwuLBZDttQQvreIN2IA/OSM9fFtXpkMcWXeAY8QFw+ND6Bc4h3xHib6gGx3ubARtK7bCMkfMed/5UDjHA2VhP/MA3G+8HzVpWc6rlMPiC9pc8AAHKHZSSPXZZ4LHupG12n0O3l53XzFYY0GAfEaXTdgk2vrPhy8FCLjIyiC7qYnx5dCrNtLitw1tTvNdlcetuk335qBTquYO650zEHUG97CRERczqotHilSAM3XQDYjYcldVcIK9MVQHZotpJIBsesqDWo04bHOYJ7ptpAEc8p1Ikckdj2Ps9p5hwmQq+CCNSB+vNY3tfzSq+8kgA6dOgt9E0ltp0mNJlxLTtl9NbLdg3U8zRDjtcwPQX91CL4kEATpzPoNEoYgDTbQ6gdUTYsOK6w0A8yYmfyVGqA0rQAfEE35GPdaqlUkiS2TfaVnXqvLYuW6TA5Gw2J3jopUSuEPHwqg0de19YEyTrcj1XrfZaf8A+WnPJeaUsGKYbTmdzOo8RoLnneAvVuF0clJg6BX4/dri/IvpKREWrlcr/kSi52GGUSQ4HwjdeY4lrHA54BmCPCDruIIXueJw4qNLXCQV5T2u7Muw3xHNZmpuB2mNf3WeeO+3Tw8vj1XCcLxbW1DLZGrZiJEkEztGay6F/aR1QZSMoBuW3LhqB4aXHmuLwvzNBMAkeUT9lbYfFGmdQQ4zzBNwfyxVbG/HlV+ziLm3bTcCTeQ3YxrMz+XlSKuNDiG5XF25jKJ0iTMyD5KkdxA6wC4EmNrX8tr+HNWOA4pmBEtBOk6GLa2m/wBlRe55NhytM1Bl6Tc6/f1nyWuvxegbbjoYJPubD6KPxmuXAS0THneCevPba6p3sEfptyn2m+9lC0zq7ONw5uQIsIE2sOWq+4b4Lr52sA2c4A6aXiT4Lng65FrXuNvJfcNWgGQDNhImTzjYC3up0tORb8a+EQMj8zxaPAazt+dFEOMqOqABzmjXf/jNzeFEZiMpNhBOwtrfTQLa7EiGkWgAQB+oDU+IIuo0WujwvaVzWijVYCQBFQa+dojmpD8E9t2NcWEZmkfLB29Afay5NrDUqNYNjJ8BC7am5zWgNMaCPDkNOSis/PxZYXjfwxeGtH4bj88FJxvasU2h2XMDu0j+/NVeJrPFgYbBzT8sDwOgCiYnijsn+gtcS6IkSJBM5SL6JpPljfjVxTEMruFSm4lzrFh1Bhogc9QmAwtRrocIEfKTcm0+ETqeSp3tfT/2Plh/U2QbzAgQCTv/AEssX2gJeDRBpANAIzZiXAmXTYgnpfqrImXxPrYPISHuAcDEQJ0lpEGCDzGnmArvheNysABYBqQ2BezhzmYOoGsWsqR3GHPaKbngts5xgzmvMzc3Pq3rK11sVTp2a59xtAbuCROtx76o0s6dLxfChwztb3otBGs++65s1y2QGnNMXkc9jv5dFrw/HKnxQGEkaZdZgRp6TJnzXbNpsdD/AIYnewkHcdVG9KyuNFN2aXTeNb35cvIKUMG9xGVtgNQRF76yNiuzZlJByNnnHJQuMYsMM2bm57nSRyOlt7ebyW8rfjnaPC37t65Z1vuTEeKuBSY0N7gfUFxY5WkiBYWcbe2vPbhqTYGYi423/JR9cN+UX2J+sb/wm1bd9MqVHK4F13Ey7oLW6fwvUqHyjwXluBOeoBq5xHiZ/CvU6TYaB0W3H6cPNe2SIi0YC0Y3CNqsLHCQQt6IPGO0P+J3se6pRkXkR4zouYo9n6+chzDmOpgRveANdF+jiFpGCZM5RPgq2StMeS4vAXdnMQGlvwzve+hA0EWnT8tU4+s/NlOZtri4nabRP55/pZ2Haf8AiPRUOO7D4eq/MWweii4L481nt4jQxbsls+WJE6tjaSPpt4LDHO7gIzZgf0+gEbQI8l7qzsVhgIyLB/YbDERlUfrT+/8Ax4Owghp0tIJmLXFxfaI0Nlpo4Z9Z0sDnWPTe0mddbdV7XX/xlRcdTHJXXCeyVDDiGtB8Qp8C8/8AjxrhnYTEYgDulvh+5U/in+Na1CjnaJIuebuhXt1OkG6ABKtIOBBEgqfGM/25Pz3wCk5tTMbOjLBHIjyVxieKhjS58AaDm48vCF23E/8AHDXvc5jsodt/Srav+LXEyXyevX2Wd47tt+3H68sxnaiq9xtlF7bEaX3N1vwToAdkMcyIIGkTuF3T/wDDzptHqbqHxD/GuJa0tBcR4/kqfCn7cfjmuJ4j4gBe8BjdpmSeguen2VTSqNyWBDp+Y6BotaNSdLj+LTF9isS2REmbS2Nj/CuOF/49r1o7pDAIA5bm56pMT9k9uZqDK0EE/Ncb259ZlYtcDz+4XbVv8W12C0nfZUmM7DV6ZGbMBucsx5DzTxrWc2N+qGhZzTMCdQJOomBOomYsvQKdU5RfMI+YE+sEzN+Z0XA4zDVKT4iO8IdECZEfNYbarpMBxuQxmkDLbQRZUyiJf4tW4txcO8SCLGTp0WeNPxGkO2Ezvpf2JUJjhmjYmYj5SBMiNjHqeqVMZlvr9h+ErPTeW1JpVTsZH5f0X3EVOZGuv19lCpue0w4Bs3AHI3G9lM4Zwt9d7QATPoLg6qZjaplnjO7XZdi+D5j8ZwsLN/ddso3DcGKVNrOQUldUmo87K7uxERSgREQEREBERAREQEREBERAREQEREGt2HadQPRZtYBoIXxEGSwqUWu1AK+ogpeKdkKFcEFgBPILgcf/AIvqU6rnUrg9URRraZlce4xHYrFCBlU/Bf47rPILyGx6oijwi37cv66zh3YqhTHebndzKusPgmUxDWgeCIrKN6IiAiIg/9k="/>
          <p:cNvSpPr>
            <a:spLocks noChangeAspect="1" noChangeArrowheads="1"/>
          </p:cNvSpPr>
          <p:nvPr/>
        </p:nvSpPr>
        <p:spPr bwMode="auto">
          <a:xfrm>
            <a:off x="460375" y="213784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46" name="AutoShape 16" descr="data:image/jpeg;base64,/9j/4AAQSkZJRgABAQAAAQABAAD/2wCEAAkGBhISERUUEhIUFRUUGBcUFBcVFRgYFRUVFBUVFBcVGBQXHCYeFxkjHBQVHy8gJCcpLCwsFR4xNTAqNSYrLCkBCQoKDgwOFw8PFykcHBwsKiksKSkpKSwtLCwpKSwpKSksKSkpKSkpKSwpKSk1KSwpKSkpLCw1LCkpLCwsKSkpKf/AABEIALQA8AMBIgACEQEDEQH/xAAcAAACAgMBAQAAAAAAAAAAAAACAwAEAQUGBwj/xABBEAABAwIEAwUECAUDAwUAAAABAAIRAyEEEjFBBVFhBhMicYEHMpGhFCNCUrHR4fAzYnLB8RVDglNj0hYXNJKi/8QAGAEBAQEBAQAAAAAAAAAAAAAAAQACAwT/xAAnEQEBAAIBBAIBAwUAAAAAAAAAAQIREgMhUfATMUEUMmEEInGRsf/aAAwDAQACEQMRAD8A9jYmpFIKwVpmIShLkICS1h3QTnBDCKmFlykHOobrMhYRtAdZNpuSqiKj8FFYBWBSCAhCGOn9/gpDdSCWKA9UdRCyVAQUlC8GVGpQ5WHlRyF6kAlDlWSo1TIcqMBCst6pRNQXTWOSn6lHS11+SCaKvyUNXmsNOt0Dpi6VsWdYcUIKKoRZSLL1GlQlYiQVJYppoCXTTQUKMkSgIWcyhcggchITQ1QtTtaAKawTCYGwhcFIvVNY1YajDkEWyDv1kuQmiVJDUUWS1YUEWcqwo5yUzCw5qy0rBKkU6EBcjLZQwlgJcjBWYS3SogfrZOY1CxiaGhGygpqd0jzLDirZ0XkWHBZc9A5QAQsNACIBYcomU39UwVEmkduSsMYISzAqQVkCCicgxAVjOhy7qNapMiosqZQhdUCNEAJlOCQ6u0bpb+IMAkvaANSXAR8VFdajzBak8cob16Q86jPzSR2pwhMDFYeeXfU//JQ23aEhU8LxKnUMMqMeYmGuDrc7bKyXKTOZCSll91kVEgeZCXLDnKSpMypHNCSsh6NnSFQNTAhJVtaCAiIWQsZkJAFHGyAvQBx0SgO1WQVKsAKuypKUtQlOWadS8KVqU3BUh4d/PyKtNCRSA0VkJZiDyWCFHPSamKA1WWjUmviGtEkgR+9SuP7Ve0Olhz3dNzX1NxNm/wBUcuQXnnF+1FXEOGasXBwJFOlo0CwLgN+irePemTf09N4v2+oUrNOd2kDQ/wDI7+UrlHe0mtVc0U2hofmAsJMauBP2Ru5cZhsOA2Xhzu6d4ySSQwxbq4y2UXDaeaoKzgRSZUdTe0a3P1dKBq2YHKYXDLqW706zGdm2x/HMVVNIOq1C2oXNIDoDnWPhA0ET4lpnUn5cznHNTq91WJu1jSSACD7ztL9fRbKlSPdtIltZtbKZE/R6Ty4ZTsLZQDuTOiacC0nFUxPdsyV6bbzWqH6yYuXszNIHqdlzltujdSbad9PKTt3b4ObUUn6VanLaED8zM2YZzT8bcwE12O/3NLNaN+l4W6rYdxqNDyA7HsLKzbfVimABlm0Q6PSUDcW4D6T4Xdw84RrdWvaXhmcc7jNGkWWu899/kKLMe+m4gOB7lveOeCQC3YM5OEX+C6DB9tsYwAZy4uYKwBcD9VbO6SJkbBa0cOh9PDNbLsLGIaYEvpOJPd9IEk9Q1KZSD2A02EfSagq4Y3ADWAOfRJ5EDTTxHkjnVxjosL7TKzgGse1znSWDuw5zm2N7gAgHTyWyw/tOdHipNfFg5pINSLHIy9xB3tBXGuwrXCo5jCwVH9zRMQaFYZg4Hk0kOMD8oKphhmOUFgp2DYkU8YY0H3XZg2dPEea38lZ4R6FR9pFC+enUZlbmJGVzQ07yD+/VbnA9q8JUsK7Q6Jyv8Bg9HLx80i0wCPADXId/1zIfRJA8U2OUff6BHUo5WmTmbTDXvAN6tOrMU/NpIjpyT8t8D455e2NxrCRD2mdIIv5JoMELw99EtJD5aWENqvbOVrHiaWVrTd12gzzlWOG8VxdA/VVqjJdlLC/vY+6Xh9mtdtfdanUxHCvbRUErOa+nrP8AZefcH9opLsuIoht4z0jmbIjVh8Q12ldPh+0FJ4BZUaQ4azEdC03BXT7Z23WZLe5avE8co0x461No1OZ7RA63XK8Z9rOFpSKWau4bMEMHXvHWPoCnQtdx3oukVsY2m0ve5rWbucQ1o9TZeJ9ofbBi6rPqQ2heDAzPgT9pwgEmNBsVxHEON1q5mq99R861HF1v5QTlb5AK2y954v7WMBR/3DUP/aaXA+TzDfmtIz2yUjUDBhqoadXZ2TcT7v6rxylVNpJG0Qtxwbh5fUY0aucI0kyeSxcm9Pozh1cVAHjRwkc4K2cWWm4OwtY1s6ADzgLdBaiYp00x9QDklCpA+a4Htf7SadF/c0Mr6hs58+Cmfwcfkt6ZjrONdoqOHpmpVqBjdBOp6BurvILyvtJ7Vn1Gubh4YzSTd7vQe6PVaHiFV1fPVqVy+oHmnDpzNlk52H7EHlqFq+PcMMUwynBy+OCC0SPDcWmLnzWdulx/Fa9+NqV3XcSOUCCZUo4h9F1gR9oRyafHHWDPotzhuFd2xsRpJIHvTr1VbH4aKrHESIEj1i59QjLdncY6ldk3ANdRquBLabu7fQn/AHC4tlx3d4tuitP4X3NKq3x93h306uWBNZzoeQTFhmfIPMXVb2Z4supvpVfGzDPfSptA8UOk5R1MZb6LsGcPDixhcR3zXOqDR2ZpYGk9QbRvlC8mpO1d+97uexvDKj34qgCDUxNEVCY8LGBoo5RzPggHrOyRTh9bD4zMGUG03UqY+099msF9ycwHl1W+oYuGU8SS3PUcMO3ZmUudlgGST4XGN55IaXCqbx9HIthXU35rAud/EHh+zYnfXku2Mx+vfH/Z/pyu/ffDlsRwSt3GJoG+INU1aQm7abYggm+XKSLcyFsqGBYcS2ocpwopuZWkjI6rDRZo3yAj5aroKdBhqjiF/EzuQInw5/CfMnUbJD+y9MUDgQYL3/SHOAsQH94IP2SXW9CnKz8++1TGuePD3jCsDw76T35DvvHDGsC/vHcsmS/krTuFgYiqxjop0KXe4d8eGnWcXd41o+1fKI1GaF0LcMwVziyfCKQw7mkakOJ0iTJOX0Smdn3ijh6BeDVpVBWcQSC+nJLh1BJGupb0XLe/x772a1r33/LmsLgmxhy+Wtq0nVawv9XXAYW1J2eYfY8il4PBl7aLXucHYh7/AKRsc9LMWVHHYyG+HeAuqxvBm1RiMrmxjC3uzBhrqQbmcOV2k+vmk4rh3eOrvERXpigBcEVmZgHFwFjJ/wDymTcV+3OUMO6qaZzNnEVHVdNKmGsI5Mc1oB3+KUKBLW1AxsZamOyixDXS19LkG3md10lfhBdniGnu2MbBAy4gTmA5ZgRPNMq8AaC6GeEuptY2RBb/AL1Ab5bEx0VqLu5UYINEVA4hgmoQT4u9JdhyG6ktdaTpIS6tIQe+dDIDcfpIqRNP9i16a6x3AGG4LsrqgDrjxUWSaTumQ267qu/s697j3rQ5lYH6RLiJLS5tN45N9wz/ACrNUc1Vw8+KoPEADiQ1st+jD3Mo9Jtyf0SmYFsnOxwDf4t/F3LzFBotqDlv5rqjwUxmDg/N3TNcwqUMo7xgIjMAQ4g+fNJrcJaAIggve4m/jwzZDZPNhywsd405x3DwNWgPkMuJb9JIkyPuZdNtVrcRw8bAQSabRF8zGnOD1BPrHRdOMFUALn6taX1LT4qlqVToRaVVx2BcJBcQabGtfAsaj4io3ztP+UcqdRwvFMD4SQJIAJjcGFqKdJxmBryG3K/ku64xw7wu8REyOXuw0iPO648PynKSDPIA6c7FdOnlbHPLGbO4ZgXVXZWtc9x1ABLvPoNL6L1vsf2NbhSHu8bnRJhoDByEfjK8ownE3MMtc8QLQ6BP9IiV6H2a9oobkZXOb/uzEdXNj8F2xsZyxr1HDMy/mtiwSFpMFxJlRodTcHNO7XBw+Wi2GHxOy7MOE9qOOxIFOkxz2UniajmAy4g2p5hfSTG68/PDmB0NAIJs4uEjoQYgz8V7TxvggrtHiLXAQDNud26eq4v/AEE08xqC5cfCRAgWnNoT+axllljfrs74YYZYdr3czgOD0wwS9oNNxOXMXGBEXNiCeSTi+KtJLIAvmcT1ET1NyPVdRisJIhrL6WH91on8HOa7bk8ogDQBcvku3WdHQ8Pi6T2iQdNhAt56BVsZSZIggkkECPW/XRWP9L7ppLhA0PX9Ujs/hKtWvmFMBrRAe+zWkzlAH2nb7ADUrEzth+OSrHZug3D4io4O1OZ8gkFxInKfvXK7qrjCdPBUfUbEXOQtgmdpA+JXnfBaVcYru68Nu4wW6hxs4TYiYuF6W3hJyOIgkhumoaDt8/iuXUmVy7HHWmuxDmsa92UGlhHg0w2wc6A1w3n3y30VkUT3oZlAOKaatY3sGjLkn7INh6KzS4UHVXUjAo5M4YNA53vOnp8pSjndQNWSKvuf8S4NyjlYTPNUuhoqjUbVY6i2zMK4TGji3xeoDbeZTncaaWjGAEgxTaNYBfDXEcwblYrNDKgo07NrQagGogQRP80fIpVLD+P6PYUqQz5hoTMif6ZWubPFef8AxRh7+NvfAjnnsDbTMST0UpcWBb9IDXAA9yGyInPlDj/yn0haoYuoQKhtUqONIkf9OYnpAHxKY6uGuewD6ujDqYv/ABCZtzh1h/UVjnTxbF9UUzlLbYUGodAHl4Lo0tb5lASCQy8//JOgvJEdB7yph85HVJ+sBfiBtIs0O5faEfyhA2oTs7O54DpGlCQA0xoIj4lPK7HFb79roIBH0gioLA5cgaYPXS46oqWNktLW/wAVzqzRInNSEFh6n73mqWJcZd3ZiCG0rSRTjxx/L71/5QgrkDMGGAA0UY8/rQP5Tf5Jua4mPxwDA4tsGOqCIu2s6C3oGmL7pba76Wcjxup0wIN84cCQRzudN7jdYxL2k+EWc5vdbA02+80fyzJA6hIqYsAXkBzy9jtYYwiQ4awIFuq55Z6amK8cQG5A0wKNPOw7yY8FugHxHJA3iJywDfuyRa2eoYNM7QI0/JaXFcZYKV8rWznN9SZgSbgxAXN4jti55yUgLnZrnSdvFYLEyzz/AGN8Jj+53lbGi8AFpDWiRfI2C5h3N+aVVcwjNkzQc1zFgIyEjUR8CFpOz/D8RWGaq0hp0JdBd1DW7ea6JnZ615gLc/p+vlN8pHK9TpS61XD8e4q2mwg0wYnKJMmTIvc+vxXA4msyb03C2z5HmJaYXtWM9n1GqQ54II0c17gR5QQtDjvY7RuadaqzlYPE9ZXq6XQyxn913XDPqS3s82wWUhxB2mDBsCLWu09YRNrNMACCdfHrOnhcBEea7T/2lriCysx43DmETB0sSsVvZniyXWpc2w92h0mW7Ldwvg45Ty0fBe0NTCvljiJ1E2cNwRuvXex3ahuKH3XDUTI6QvOR7M8UTGak0/1OMD4Ls+x3ZN2DOZ9U1HEaCzB1jc9U4TKLPj+HoTmqpiMCHahXG6I+i7uMczWwJY45RbU2Ec1QrUpHiY1u8jUx57rr6+FnT9/oq7uHjkPgs3GV2w6mWNcX/pNOvVGYHKNczr//AF2WypcDZTGWmBE5jG55n97LZ4ng41Fj0VOphKrBLTPToN1wvS19PROttpO1eDbUAtDheNIOxB2PktLwztticMYf9awCAHHK8bTm0d5H4rfY95qsIc18i4cz3h5DfyXm+M4rRc4t75joteWOtsWuiCOSJirY9R4X2rw1dgpioabidKoyuI+1DtDPKV0Ra0uBiWxERqefnFl4LUxXh8JMaQbt+Oy6Tsh2krscGtqZ2yM1Jx8QBMS2fTRZz6fbbEy3XpfcnLlDfHObNyI/SyTUwvutFiNSRE/yk+d05nE2Ea/55eSGtjMw1gDy+Y3XDV8OqU2DMXkNhwyxOh3J9Us4Yw1pI8JLgdjaVyuO41UZVk1aZk3AaWk9JghNpdrWE/WN9QQ+I0Ea/JMxtWtN1VaSTJgPu4gaQiFQGfEZIyugaN2HSZWvrdqaBH8VjS7UOIb8A5Yo8Xp/ZeHk+8WumTsbaeSvjp3NLlGmTBGrQWjow6uKZV4WY8O0imSbBv2pHM/2S6GLqOuGn+5573lPq4eq8eIloI2mdOY6FanQyrnepjFKrTY03IGX3RMlp3t1haDjuCxFfwUpYLEGLjcluwldhgOztOm2GtEddb7zzK29HACNF2/TY/muf6iz6eacM9mJkOqvc52xkkgeZJA8gF1HDeyNNkAN93nr+nouuFCEGVdphjPqOOXUyv3VWjghuNP7firTGxsiY2ZWWjmdF0cwPoTyj5yksobax+JVppM9CjY2FJXbh4GgROo2gJzdSo5Sa84MNuBdUsSRpof3vC2mIJ+a0HFsVWbVaMo7ohxe/wC5ABE8gb3RsybdUzZZe0khDSEbp26REIEqZUbbrMIaV3sVV+FmQVfcNktzI3UNtPiOFt1A/G3ovMvaP7M+9mvQb9Z/uAfb/mjn1XsYYCEirS+eidQ8q+XuBY12Dqy5riyctQaOHOLxPmvXuGcPp1qbatB4cDexHwJiQQt5xfsdhq7iX0285BgkjfqUXZjsszCd4GOJa8g5TEAi0iPP5I1/B5dvtQbwx/3ov90EH9UzF8LqmcriI9V1JaAI+XNJpYcjUWm0bJ4zwOd8uDdwB73Q4kSY0Ez8LhT/ANDFx8TnDrAuu/GDBOgtf8vxWcPRJ2H72Rxh55eXAM9njnWNVpbPuvph/wAATAW44L2Ep0XZnQTtAytA8pK644O/RNFFHGLnkq0sAPyhWadCBCaxkDRGEskmgCjayyYFmFIl1tEguG6fVckZJM8lADahE26BYzz0G/NC9hBPxmflCyW/vkpDdHMiOW6bQJi5QUCBb1RsPwSjS5KkiUboASX1YUgPfzWrx1Q5YFwTHWDM38lfxFQaE/ktTVjMfECbSPP8EGOjaPwTmM66pTDIkbpjwlmHBE0pEEqwdENBhC9kpk7LEKJRZAQFvNHUBS3WUypVMNLp9BH49NETKQnX/Ke8T0/eiW8gCYSGalMfDRLcDEWvuo9066fiipjRRQN85GvNMbTjS37uq76haZIP+VcawqQwsuYlhhTAIQ0y1ZIQZkcoCISsuCUXR6/JIC56XWJF2oHC867QhrVHAfv+ygy642SgHTy/A6qMcYnkdOizh6xJMi37slGi+0FLyREE635AbprzGiIglRTOIVTENBuduSlaoZjZCxtlAmoyZgE77eaquo6Fscz1CtuaRolvPQDYhSjb0QdZVlUaFTN6JznmLJUWwdkThsl0RATGlZaQwETnWQwo4KIGPlBVajDAEEKBJCRUcDrzTsRTnQ21PVJNIb66pZF3vMKMqXM2G3NHAhJLAdJUTG3Mnb+6t0nWVMOj9dU5nmpLMIMqAVLo2uWWhNYsgLLXqSoBcxLcExzktxSCzStI9EE5tkzPCF1Uf5UlWoYte/wWGgGx1PwTDWBtbohdUba8fokI9pmQRpuipOkXhE5qmUKJbqc2HyKrmiQImeae6qBqdeqU6tOn+VCqrhz01Q4gGJ22M6+YRl43n8zySxAGm2hKlGxw1YRyPkntiNFTpMtIOyyzE7T67LQjatdCJjQqNPFddNSeqz9L202WW2wFQaboW1LqlSq6gyI3O/qm96OevVWkfU0SWundKNWd0ltUnzUFtxSA8Axf4H8UBrFYq1xz5KA8zjO3NYafRL72RY2MzvP5LIf0UR1toBt/f8UeHJ0d8eiX3keiyXwpHZ52TGPhV6lYAapYxVoQdrr6m6EVuSoVsTdLGMHNS22DqqF1QQtecQgfiuqhWx76VXfU6/qqTcX1WG4iVBbpxJOh9NEDzO3+OimcRzlE42hKEHkjVMFbKLpVJMgbqJNRu8/4QNqCLX/JWYCW+kIi3RQU61ZsD3tYsOuqXWqNAHOT1THUwf8AP7hV6mG1bcHz2IUlhmIIJFlZZSHy09VFFpmLbaABIuQY1Qtpgn1UUQ2ZQYHF03HLZNNFsaCyiiEWKYCrAwZGyiihS31jPwTXUgRoooolPbDbbIsNVLjfYTZRRRhtQXWKjvCoopEYhunomU2KKKAK7BKWMO1RRSYLBol1KQUUQgNpBCKYBUUUFmiEyoY0UUUVU4h0wnVKx0WVEgZJA1SC889FFFBVqVjc6Qf7/qntrlzb9T8FFEmP/9k="/>
          <p:cNvSpPr>
            <a:spLocks noChangeAspect="1" noChangeArrowheads="1"/>
          </p:cNvSpPr>
          <p:nvPr/>
        </p:nvSpPr>
        <p:spPr bwMode="auto">
          <a:xfrm>
            <a:off x="612775" y="416984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964" name="Rectangle 33"/>
          <p:cNvSpPr>
            <a:spLocks noChangeArrowheads="1"/>
          </p:cNvSpPr>
          <p:nvPr/>
        </p:nvSpPr>
        <p:spPr bwMode="auto">
          <a:xfrm>
            <a:off x="276915" y="6400800"/>
            <a:ext cx="6415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prstClr val="white">
                    <a:lumMod val="50000"/>
                  </a:prstClr>
                </a:solidFill>
              </a:rPr>
              <a:t>S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ource</a:t>
            </a:r>
            <a:r>
              <a:rPr lang="en-US" sz="1600" i="1" dirty="0">
                <a:solidFill>
                  <a:prstClr val="white">
                    <a:lumMod val="50000"/>
                  </a:prstClr>
                </a:solidFill>
              </a:rPr>
              <a:t>: Food and Agriculture Organization of the United Nations </a:t>
            </a: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(2011)</a:t>
            </a: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917615" y="5327619"/>
            <a:ext cx="7311985" cy="73619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Over one third of the food we produce is never consumed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1875159" y="1676400"/>
            <a:ext cx="5191152" cy="3406817"/>
            <a:chOff x="2286025" y="1622383"/>
            <a:chExt cx="4581527" cy="2687638"/>
          </a:xfrm>
        </p:grpSpPr>
        <p:pic>
          <p:nvPicPr>
            <p:cNvPr id="34" name="Picture 2" descr="http://fordevillediaries.com/wp-content/uploads/2013/03/ear-of-corn-679x102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350940">
              <a:off x="2585267" y="2070851"/>
              <a:ext cx="80803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 descr="http://sunburstkissesrowena.files.wordpress.com/2011/06/lettuce_iceber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727" y="2087519"/>
              <a:ext cx="1185863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0" descr="http://livingwellatuhn.files.wordpress.com/2013/05/glass-of-milk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327" y="2087519"/>
              <a:ext cx="963613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4" descr="https://encrypted-tbn0.gstatic.com/images?q=tbn:ANd9GcQQXWAoUtFTfpFWPZyiDBOMaRmYv_oVh5Y2LRZxgGdMv6LYiErqx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002" y="3135270"/>
              <a:ext cx="98107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0" descr="http://us.cdn2.123rf.com/168nwm/lanadesign/lanadesign0812/lanadesign081200036/4006872-fresh-trout-fish-on-ic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21" y="3135270"/>
              <a:ext cx="160020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2881337" y="3119397"/>
              <a:ext cx="64809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000" b="1">
                  <a:solidFill>
                    <a:prstClr val="black"/>
                  </a:solidFill>
                </a:rPr>
                <a:t>Cereals</a:t>
              </a:r>
            </a:p>
          </p:txBody>
        </p:sp>
        <p:sp>
          <p:nvSpPr>
            <p:cNvPr id="40" name="TextBox 17"/>
            <p:cNvSpPr txBox="1">
              <a:spLocks noChangeArrowheads="1"/>
            </p:cNvSpPr>
            <p:nvPr/>
          </p:nvSpPr>
          <p:spPr bwMode="auto">
            <a:xfrm>
              <a:off x="3956075" y="2935245"/>
              <a:ext cx="13748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000" b="1">
                  <a:solidFill>
                    <a:prstClr val="black"/>
                  </a:solidFill>
                </a:rPr>
                <a:t>Fruits &amp; Vegetables</a:t>
              </a:r>
            </a:p>
          </p:txBody>
        </p:sp>
        <p:sp>
          <p:nvSpPr>
            <p:cNvPr id="41" name="TextBox 20"/>
            <p:cNvSpPr txBox="1">
              <a:spLocks noChangeArrowheads="1"/>
            </p:cNvSpPr>
            <p:nvPr/>
          </p:nvSpPr>
          <p:spPr bwMode="auto">
            <a:xfrm>
              <a:off x="6016646" y="3059072"/>
              <a:ext cx="44114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000" b="1">
                  <a:solidFill>
                    <a:prstClr val="black"/>
                  </a:solidFill>
                </a:rPr>
                <a:t>Milk</a:t>
              </a:r>
            </a:p>
          </p:txBody>
        </p:sp>
        <p:sp>
          <p:nvSpPr>
            <p:cNvPr id="42" name="TextBox 22"/>
            <p:cNvSpPr txBox="1">
              <a:spLocks noChangeArrowheads="1"/>
            </p:cNvSpPr>
            <p:nvPr/>
          </p:nvSpPr>
          <p:spPr bwMode="auto">
            <a:xfrm>
              <a:off x="3452835" y="3927435"/>
              <a:ext cx="4768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000" b="1">
                  <a:solidFill>
                    <a:prstClr val="black"/>
                  </a:solidFill>
                </a:rPr>
                <a:t>Meat</a:t>
              </a:r>
            </a:p>
          </p:txBody>
        </p:sp>
        <p:sp>
          <p:nvSpPr>
            <p:cNvPr id="43" name="TextBox 26"/>
            <p:cNvSpPr txBox="1">
              <a:spLocks noChangeArrowheads="1"/>
            </p:cNvSpPr>
            <p:nvPr/>
          </p:nvSpPr>
          <p:spPr bwMode="auto">
            <a:xfrm>
              <a:off x="5370539" y="3792497"/>
              <a:ext cx="44828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000" b="1">
                  <a:solidFill>
                    <a:prstClr val="black"/>
                  </a:solidFill>
                </a:rPr>
                <a:t>Fish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094059" y="2373269"/>
              <a:ext cx="455612" cy="76200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TextBox 15"/>
            <p:cNvSpPr txBox="1">
              <a:spLocks noChangeArrowheads="1"/>
            </p:cNvSpPr>
            <p:nvPr/>
          </p:nvSpPr>
          <p:spPr bwMode="auto">
            <a:xfrm>
              <a:off x="3068665" y="2725697"/>
              <a:ext cx="579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37%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84709" y="2087522"/>
              <a:ext cx="620712" cy="879475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4525990" y="2374860"/>
              <a:ext cx="579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58%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62671" y="2863810"/>
              <a:ext cx="700088" cy="141287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21"/>
            <p:cNvSpPr txBox="1">
              <a:spLocks noChangeArrowheads="1"/>
            </p:cNvSpPr>
            <p:nvPr/>
          </p:nvSpPr>
          <p:spPr bwMode="auto">
            <a:xfrm>
              <a:off x="6288115" y="2725697"/>
              <a:ext cx="579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18%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68824" y="3249571"/>
              <a:ext cx="766763" cy="1060450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27"/>
            <p:cNvSpPr txBox="1">
              <a:spLocks noChangeArrowheads="1"/>
            </p:cNvSpPr>
            <p:nvPr/>
          </p:nvSpPr>
          <p:spPr bwMode="auto">
            <a:xfrm>
              <a:off x="4651396" y="3489285"/>
              <a:ext cx="5794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40%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52802" y="3365459"/>
              <a:ext cx="411163" cy="62706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23"/>
            <p:cNvSpPr txBox="1">
              <a:spLocks noChangeArrowheads="1"/>
            </p:cNvSpPr>
            <p:nvPr/>
          </p:nvSpPr>
          <p:spPr bwMode="auto">
            <a:xfrm>
              <a:off x="3200421" y="3589297"/>
              <a:ext cx="5794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200">
                  <a:solidFill>
                    <a:prstClr val="black"/>
                  </a:solidFill>
                </a:rPr>
                <a:t>23%</a:t>
              </a:r>
            </a:p>
          </p:txBody>
        </p:sp>
        <p:sp>
          <p:nvSpPr>
            <p:cNvPr id="54" name="TextBox 9"/>
            <p:cNvSpPr txBox="1">
              <a:spLocks noChangeArrowheads="1"/>
            </p:cNvSpPr>
            <p:nvPr/>
          </p:nvSpPr>
          <p:spPr bwMode="auto">
            <a:xfrm>
              <a:off x="2286025" y="1622383"/>
              <a:ext cx="45795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</a:rPr>
                <a:t>Annual Global Food Waste as a % of Production</a:t>
              </a:r>
            </a:p>
          </p:txBody>
        </p:sp>
      </p:grpSp>
      <p:sp>
        <p:nvSpPr>
          <p:cNvPr id="32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Conclusions—The Science of Shelf Life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3235456"/>
            <a:ext cx="886255" cy="940035"/>
          </a:xfrm>
          <a:prstGeom prst="roundRect">
            <a:avLst>
              <a:gd name="adj" fmla="val 1667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236831" y="3474641"/>
            <a:ext cx="144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Education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1787656"/>
            <a:ext cx="886255" cy="940035"/>
          </a:xfrm>
          <a:prstGeom prst="roundRect">
            <a:avLst>
              <a:gd name="adj" fmla="val 1667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2236832" y="2026841"/>
            <a:ext cx="156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Innovation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66800" y="4733821"/>
            <a:ext cx="886255" cy="940035"/>
          </a:xfrm>
          <a:prstGeom prst="roundRect">
            <a:avLst>
              <a:gd name="adj" fmla="val 1667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2236832" y="4973006"/>
            <a:ext cx="178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</a:rPr>
              <a:t>Partnerships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6956" y="4742173"/>
            <a:ext cx="4292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New alliances and collaborations are bringing companies together to drive solutions that can prevent food waste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956" y="3243808"/>
            <a:ext cx="421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Understanding consumer attitudes can provide insight into how to modify behavior and avoid food waste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956" y="1796008"/>
            <a:ext cx="4057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Knowledge of food science and innovative ways to extend shelf life can reduce food spoilage and waste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Retail and Consumer Food Waste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22527"/>
              </p:ext>
            </p:extLst>
          </p:nvPr>
        </p:nvGraphicFramePr>
        <p:xfrm>
          <a:off x="152400" y="1676400"/>
          <a:ext cx="3048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814759"/>
              </p:ext>
            </p:extLst>
          </p:nvPr>
        </p:nvGraphicFramePr>
        <p:xfrm>
          <a:off x="2971800" y="3048000"/>
          <a:ext cx="3048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355478"/>
              </p:ext>
            </p:extLst>
          </p:nvPr>
        </p:nvGraphicFramePr>
        <p:xfrm>
          <a:off x="5867400" y="4201495"/>
          <a:ext cx="3048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477000"/>
            <a:ext cx="1943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USDA (2014)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62400" y="1752600"/>
            <a:ext cx="4724400" cy="736199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31% of retail food supply goes uneaten, valued at $162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883" y="1383268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Weight of Food Loss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728686"/>
            <a:ext cx="291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Economic Value of Food Loss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7064" y="3886200"/>
            <a:ext cx="26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Caloric Value of Food Loss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9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Food in the Supply Chain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1295400"/>
            <a:ext cx="3923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Greenhouse Gas Contributions</a:t>
            </a:r>
          </a:p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U.S. Poultry Supply Chain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11154"/>
            <a:ext cx="6710321" cy="416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295048" y="6422850"/>
            <a:ext cx="3819751" cy="3037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AMERIPEN Value of Packaging (2013)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9600" y="2447825"/>
            <a:ext cx="2667000" cy="289560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Overall food waste environmental impact can be significant, and occurs after resources have been invested</a:t>
            </a:r>
          </a:p>
        </p:txBody>
      </p:sp>
    </p:spTree>
    <p:extLst>
      <p:ext uri="{BB962C8B-B14F-4D97-AF65-F5344CB8AC3E}">
        <p14:creationId xmlns:p14="http://schemas.microsoft.com/office/powerpoint/2010/main" val="4081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Origins of Food Waste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3183"/>
            <a:ext cx="7766050" cy="393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3.gstatic.com/images?q=tbn:ANd9GcRS0ZE3bn6H6udZekKNvN4ARCmV2OES-LXZ7lQ8vDsZyy-D14aJlUDk5f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236869"/>
            <a:ext cx="11811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171371" y="5405128"/>
            <a:ext cx="5029200" cy="8445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It is important to understand the root cause of food waste to prevent it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Food Waste in the UK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486029"/>
              </p:ext>
            </p:extLst>
          </p:nvPr>
        </p:nvGraphicFramePr>
        <p:xfrm>
          <a:off x="76200" y="13716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388066"/>
            <a:ext cx="199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WRAP (2013)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962400" y="5515327"/>
            <a:ext cx="4220029" cy="8445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Over 60% of consumer food waste is avoidable</a:t>
            </a:r>
          </a:p>
        </p:txBody>
      </p:sp>
    </p:spTree>
    <p:extLst>
      <p:ext uri="{BB962C8B-B14F-4D97-AF65-F5344CB8AC3E}">
        <p14:creationId xmlns:p14="http://schemas.microsoft.com/office/powerpoint/2010/main" val="261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Food Waste Causes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034563"/>
              </p:ext>
            </p:extLst>
          </p:nvPr>
        </p:nvGraphicFramePr>
        <p:xfrm>
          <a:off x="0" y="1524000"/>
          <a:ext cx="8229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477000"/>
            <a:ext cx="1996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</a:rPr>
              <a:t>Source:  WRAP (2013)</a:t>
            </a:r>
            <a:endParaRPr lang="en-US" sz="16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559" y="1363481"/>
            <a:ext cx="317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</a:rPr>
              <a:t>Avoidable Food Waste Among UK Consumers</a:t>
            </a:r>
            <a:endParaRPr lang="en-US" sz="2000" b="1" dirty="0">
              <a:solidFill>
                <a:srgbClr val="1F497D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71371" y="5405129"/>
            <a:ext cx="5029200" cy="84458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Arial" pitchFamily="34" charset="0"/>
              </a:rPr>
              <a:t>Shelf life of perishable foods is responsible for over 50% of loss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099914" y="6359908"/>
            <a:ext cx="879475" cy="366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rgbClr val="A6A6A6"/>
                </a:solidFill>
                <a:latin typeface="+mj-l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8B3B1CB-FA00-4B9A-B809-53C3BCDE89F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1369</Words>
  <Application>Microsoft Office PowerPoint</Application>
  <PresentationFormat>On-screen Show (4:3)</PresentationFormat>
  <Paragraphs>345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  <vt:variant>
        <vt:lpstr>Custom Shows</vt:lpstr>
      </vt:variant>
      <vt:variant>
        <vt:i4>1</vt:i4>
      </vt:variant>
    </vt:vector>
  </HeadingPairs>
  <TitlesOfParts>
    <vt:vector size="42" baseType="lpstr">
      <vt:lpstr>1_Office Theme</vt:lpstr>
      <vt:lpstr>The Science of Shelf Life</vt:lpstr>
      <vt:lpstr>Outline</vt:lpstr>
      <vt:lpstr>Sealed Air Consumer Food Waste Survey</vt:lpstr>
      <vt:lpstr>Estimates of Global Food Waste</vt:lpstr>
      <vt:lpstr>U.S. Retail and Consumer Food Waste</vt:lpstr>
      <vt:lpstr>Impacts of Food in the Supply Chain</vt:lpstr>
      <vt:lpstr>The Origins of Food Waste</vt:lpstr>
      <vt:lpstr>Consumer Food Waste in the UK</vt:lpstr>
      <vt:lpstr>Consumer Food Waste Causes</vt:lpstr>
      <vt:lpstr>Avoidable Food Loss from UK Consumers</vt:lpstr>
      <vt:lpstr>Food Science and Shelf Life</vt:lpstr>
      <vt:lpstr>What is Food Science?</vt:lpstr>
      <vt:lpstr>What Determines Shelf Life?</vt:lpstr>
      <vt:lpstr>How Do We Extend Shelf Life?</vt:lpstr>
      <vt:lpstr>How Do We Extend Shelf Life?</vt:lpstr>
      <vt:lpstr>How Do We Extend Shelf Life?</vt:lpstr>
      <vt:lpstr>How Do We Extend Shelf Life Through Packaging?</vt:lpstr>
      <vt:lpstr>How Do We Extend Shelf Life Through Packaging?</vt:lpstr>
      <vt:lpstr>How Do We Extend Shelf Life Through Packaging?</vt:lpstr>
      <vt:lpstr>Fresh Red Meat</vt:lpstr>
      <vt:lpstr>Fresh Red Meat Barrier Bag</vt:lpstr>
      <vt:lpstr>Fresh Poultry Packaging</vt:lpstr>
      <vt:lpstr>Fresh Poultry Packaging Bags</vt:lpstr>
      <vt:lpstr>Smoked and Processed Meats Ribs Example</vt:lpstr>
      <vt:lpstr>Smoked and Processed Meats Sliced Pepperoni Example</vt:lpstr>
      <vt:lpstr>Fresh Produce</vt:lpstr>
      <vt:lpstr>Fresh Seafood</vt:lpstr>
      <vt:lpstr>Food Science and Shelf Life Summary</vt:lpstr>
      <vt:lpstr>PowerPoint Presentation</vt:lpstr>
      <vt:lpstr>U.S Consumers Attitudes and Behaviors</vt:lpstr>
      <vt:lpstr>Plenty of Blame to Go Around</vt:lpstr>
      <vt:lpstr>Consumer Packaging Preference</vt:lpstr>
      <vt:lpstr>Consumer Packaging Preference</vt:lpstr>
      <vt:lpstr>Likelihood to Reduce Waste</vt:lpstr>
      <vt:lpstr>Reputational Impact on Stores and Brands</vt:lpstr>
      <vt:lpstr>PowerPoint Presentation</vt:lpstr>
      <vt:lpstr>Working the Top of the Pyramid</vt:lpstr>
      <vt:lpstr>UK Partnership:  Fresher for Longer</vt:lpstr>
      <vt:lpstr>U.S. Food Waste Partnerships</vt:lpstr>
      <vt:lpstr>Conclusions—The Science of Shelf Life</vt:lpstr>
      <vt:lpstr>Custom Show 1</vt:lpstr>
    </vt:vector>
  </TitlesOfParts>
  <Company>FMI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E. McDonnell  (FMI)</dc:creator>
  <cp:lastModifiedBy>Teena M. Pham  (FMI)</cp:lastModifiedBy>
  <cp:revision>18</cp:revision>
  <dcterms:created xsi:type="dcterms:W3CDTF">2013-06-18T13:13:33Z</dcterms:created>
  <dcterms:modified xsi:type="dcterms:W3CDTF">2014-08-20T16:23:55Z</dcterms:modified>
</cp:coreProperties>
</file>