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6" r:id="rId3"/>
    <p:sldMasterId id="2147483703" r:id="rId4"/>
  </p:sldMasterIdLst>
  <p:notesMasterIdLst>
    <p:notesMasterId r:id="rId51"/>
  </p:notesMasterIdLst>
  <p:sldIdLst>
    <p:sldId id="256"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Lst>
  <p:sldSz cx="9144000" cy="6858000" type="screen4x3"/>
  <p:notesSz cx="6858000" cy="9144000"/>
  <p:custShowLst>
    <p:custShow name="Custom Show 1" id="0">
      <p:sldLst>
        <p:sld r:id="rId5"/>
      </p:sldLst>
    </p:custShow>
  </p:custShowLst>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B8C712-C0AB-48D2-8CAF-0A9C3CF6533C}" type="datetimeFigureOut">
              <a:rPr lang="en-US" smtClean="0"/>
              <a:t>8/20/2014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C2890F-D0B1-442A-84D9-2BAE8D464E17}" type="slidenum">
              <a:rPr lang="en-US" smtClean="0"/>
              <a:t>‹#›</a:t>
            </a:fld>
            <a:endParaRPr lang="en-US"/>
          </a:p>
        </p:txBody>
      </p:sp>
    </p:spTree>
    <p:extLst>
      <p:ext uri="{BB962C8B-B14F-4D97-AF65-F5344CB8AC3E}">
        <p14:creationId xmlns:p14="http://schemas.microsoft.com/office/powerpoint/2010/main" val="272815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F2E400-7122-423F-9289-BC2FBEF2DE3E}" type="slidenum">
              <a:rPr lang="en-US">
                <a:solidFill>
                  <a:prstClr val="black"/>
                </a:solidFill>
              </a:rPr>
              <a:pPr/>
              <a:t>17</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xfrm>
            <a:off x="1143000" y="685800"/>
            <a:ext cx="4572000" cy="3429000"/>
          </a:xfrm>
          <a:ln/>
        </p:spPr>
      </p:sp>
      <p:sp>
        <p:nvSpPr>
          <p:cNvPr id="20482" name="Notes Placeholder 2"/>
          <p:cNvSpPr>
            <a:spLocks noGrp="1"/>
          </p:cNvSpPr>
          <p:nvPr>
            <p:ph type="body" idx="1"/>
          </p:nvPr>
        </p:nvSpPr>
        <p:spPr>
          <a:noFill/>
          <a:ln/>
        </p:spPr>
        <p:txBody>
          <a:bodyPr/>
          <a:lstStyle/>
          <a:p>
            <a:r>
              <a:rPr lang="en-US" smtClean="0"/>
              <a:t>Training enumerator teams to:</a:t>
            </a:r>
          </a:p>
          <a:p>
            <a:pPr>
              <a:buFontTx/>
              <a:buChar char="-"/>
            </a:pPr>
            <a:r>
              <a:rPr lang="en-US" smtClean="0"/>
              <a:t>Collect data</a:t>
            </a:r>
          </a:p>
          <a:p>
            <a:pPr>
              <a:buFontTx/>
              <a:buChar char="-"/>
            </a:pPr>
            <a:r>
              <a:rPr lang="en-US" smtClean="0"/>
              <a:t>Identify fish</a:t>
            </a:r>
          </a:p>
          <a:p>
            <a:pPr>
              <a:buFontTx/>
              <a:buChar char="-"/>
            </a:pPr>
            <a:r>
              <a:rPr lang="en-US" smtClean="0"/>
              <a:t>Interact with fishermen</a:t>
            </a:r>
          </a:p>
          <a:p>
            <a:pPr>
              <a:buFontTx/>
              <a:buChar char="-"/>
            </a:pPr>
            <a:r>
              <a:rPr lang="en-US" smtClean="0"/>
              <a:t>Understand sustainability and the quest for certifications such as MSC</a:t>
            </a:r>
          </a:p>
          <a:p>
            <a:pPr>
              <a:buFontTx/>
              <a:buChar char="-"/>
            </a:pPr>
            <a:r>
              <a:rPr lang="en-US" smtClean="0"/>
              <a:t>Community engagement abilities</a:t>
            </a:r>
            <a:endParaRPr lang="en-GB" smtClean="0"/>
          </a:p>
        </p:txBody>
      </p:sp>
      <p:sp>
        <p:nvSpPr>
          <p:cNvPr id="20483" name="Slide Number Placeholder 3"/>
          <p:cNvSpPr>
            <a:spLocks noGrp="1"/>
          </p:cNvSpPr>
          <p:nvPr>
            <p:ph type="sldNum" sz="quarter" idx="5"/>
          </p:nvPr>
        </p:nvSpPr>
        <p:spPr>
          <a:noFill/>
        </p:spPr>
        <p:txBody>
          <a:bodyPr/>
          <a:lstStyle/>
          <a:p>
            <a:fld id="{DCE55F94-25A9-4783-945D-64CFD5735C9A}" type="slidenum">
              <a:rPr lang="en-GB" smtClean="0">
                <a:solidFill>
                  <a:prstClr val="black"/>
                </a:solidFill>
              </a:rPr>
              <a:pPr/>
              <a:t>41</a:t>
            </a:fld>
            <a:endParaRPr lang="en-GB"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xfrm>
            <a:off x="1143000" y="685800"/>
            <a:ext cx="4572000" cy="3429000"/>
          </a:xfrm>
          <a:ln/>
        </p:spPr>
      </p:sp>
      <p:sp>
        <p:nvSpPr>
          <p:cNvPr id="22530" name="Notes Placeholder 2"/>
          <p:cNvSpPr>
            <a:spLocks noGrp="1"/>
          </p:cNvSpPr>
          <p:nvPr>
            <p:ph type="body" idx="1"/>
          </p:nvPr>
        </p:nvSpPr>
        <p:spPr>
          <a:noFill/>
          <a:ln/>
        </p:spPr>
        <p:txBody>
          <a:bodyPr/>
          <a:lstStyle/>
          <a:p>
            <a:r>
              <a:rPr lang="en-US" smtClean="0"/>
              <a:t>1. Co-management is done by bringing together the fishers, local government, local universities, local industry- starting dialogue on how local management of the resource can benefit the fishers</a:t>
            </a:r>
            <a:endParaRPr lang="en-GB" smtClean="0"/>
          </a:p>
          <a:p>
            <a:r>
              <a:rPr lang="en-US" smtClean="0"/>
              <a:t>2. Fair trade stipulates that fishers should form groups/ fisher associations. We work with these fisher associations to strengthen their knowledge, support them in moving towards more sustainable practices, empower them to understand more on market, empower them to help themselves</a:t>
            </a:r>
          </a:p>
          <a:p>
            <a:r>
              <a:rPr lang="en-US" smtClean="0"/>
              <a:t>3. Qualioty improvement is used as a method to improve product to market but also to ensure higher and more stable prices to the fishermen. Work is also done on infrastructure improvement- boats, landing sites, water facilities etc</a:t>
            </a:r>
          </a:p>
          <a:p>
            <a:r>
              <a:rPr lang="en-US" smtClean="0"/>
              <a:t>4. Data collection based on RFMO standards, to improve Indonesias abilities to meet its requirements to RFMO data submission, especially related to small scale data which is still very much lacking</a:t>
            </a:r>
            <a:endParaRPr lang="en-GB" smtClean="0"/>
          </a:p>
        </p:txBody>
      </p:sp>
      <p:sp>
        <p:nvSpPr>
          <p:cNvPr id="22531" name="Slide Number Placeholder 3"/>
          <p:cNvSpPr>
            <a:spLocks noGrp="1"/>
          </p:cNvSpPr>
          <p:nvPr>
            <p:ph type="sldNum" sz="quarter" idx="5"/>
          </p:nvPr>
        </p:nvSpPr>
        <p:spPr>
          <a:noFill/>
        </p:spPr>
        <p:txBody>
          <a:bodyPr/>
          <a:lstStyle/>
          <a:p>
            <a:fld id="{160EA6A5-C23B-4CA7-A8D1-23EB76E3F448}" type="slidenum">
              <a:rPr lang="en-GB" smtClean="0">
                <a:solidFill>
                  <a:prstClr val="black"/>
                </a:solidFill>
              </a:rPr>
              <a:pPr/>
              <a:t>42</a:t>
            </a:fld>
            <a:endParaRPr lang="en-GB"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xfrm>
            <a:off x="1143000" y="685800"/>
            <a:ext cx="4572000" cy="3429000"/>
          </a:xfrm>
          <a:ln/>
        </p:spPr>
      </p:sp>
      <p:sp>
        <p:nvSpPr>
          <p:cNvPr id="24578" name="Notes Placeholder 2"/>
          <p:cNvSpPr>
            <a:spLocks noGrp="1"/>
          </p:cNvSpPr>
          <p:nvPr>
            <p:ph type="body" idx="1"/>
          </p:nvPr>
        </p:nvSpPr>
        <p:spPr>
          <a:noFill/>
          <a:ln/>
        </p:spPr>
        <p:txBody>
          <a:bodyPr/>
          <a:lstStyle/>
          <a:p>
            <a:r>
              <a:rPr lang="en-US" smtClean="0"/>
              <a:t>We cannot go to a village and only bring a calipers to measure fish…..we supplement the sustainability approach by bringing aspects and support to the small rural communities and supporting alternative livelihood, infrastructure etc</a:t>
            </a:r>
            <a:endParaRPr lang="en-GB" smtClean="0"/>
          </a:p>
        </p:txBody>
      </p:sp>
      <p:sp>
        <p:nvSpPr>
          <p:cNvPr id="24579" name="Slide Number Placeholder 3"/>
          <p:cNvSpPr>
            <a:spLocks noGrp="1"/>
          </p:cNvSpPr>
          <p:nvPr>
            <p:ph type="sldNum" sz="quarter" idx="5"/>
          </p:nvPr>
        </p:nvSpPr>
        <p:spPr>
          <a:noFill/>
        </p:spPr>
        <p:txBody>
          <a:bodyPr/>
          <a:lstStyle/>
          <a:p>
            <a:fld id="{49EF7033-083A-4E75-8C1D-82A63695C6D4}" type="slidenum">
              <a:rPr lang="en-GB" smtClean="0">
                <a:solidFill>
                  <a:prstClr val="black"/>
                </a:solidFill>
              </a:rPr>
              <a:pPr/>
              <a:t>43</a:t>
            </a:fld>
            <a:endParaRPr lang="en-GB"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xfrm>
            <a:off x="1143000" y="685800"/>
            <a:ext cx="4572000" cy="3429000"/>
          </a:xfrm>
          <a:ln/>
        </p:spPr>
      </p:sp>
      <p:sp>
        <p:nvSpPr>
          <p:cNvPr id="26626" name="Notes Placeholder 2"/>
          <p:cNvSpPr>
            <a:spLocks noGrp="1"/>
          </p:cNvSpPr>
          <p:nvPr>
            <p:ph type="body" idx="1"/>
          </p:nvPr>
        </p:nvSpPr>
        <p:spPr>
          <a:noFill/>
          <a:ln/>
        </p:spPr>
        <p:txBody>
          <a:bodyPr/>
          <a:lstStyle/>
          <a:p>
            <a:r>
              <a:rPr lang="en-US" smtClean="0"/>
              <a:t>Education is no.1 if we want the fisheries to survive into the future.</a:t>
            </a:r>
          </a:p>
          <a:p>
            <a:r>
              <a:rPr lang="en-US" smtClean="0"/>
              <a:t>Education and awareness programs to many sectors: government, fishermen, industry, schools, universities on varied topics.</a:t>
            </a:r>
          </a:p>
          <a:p>
            <a:r>
              <a:rPr lang="en-US" smtClean="0"/>
              <a:t>Showing by doing: getting involved in mangrove rehabilitation projects, beach cleaning activities, recycling etc</a:t>
            </a:r>
            <a:endParaRPr lang="en-GB" smtClean="0"/>
          </a:p>
        </p:txBody>
      </p:sp>
      <p:sp>
        <p:nvSpPr>
          <p:cNvPr id="26627" name="Slide Number Placeholder 3"/>
          <p:cNvSpPr>
            <a:spLocks noGrp="1"/>
          </p:cNvSpPr>
          <p:nvPr>
            <p:ph type="sldNum" sz="quarter" idx="5"/>
          </p:nvPr>
        </p:nvSpPr>
        <p:spPr>
          <a:noFill/>
        </p:spPr>
        <p:txBody>
          <a:bodyPr/>
          <a:lstStyle/>
          <a:p>
            <a:fld id="{4D22942F-CFA7-4C1A-8EFD-23B8E5943159}" type="slidenum">
              <a:rPr lang="en-GB" smtClean="0">
                <a:solidFill>
                  <a:prstClr val="black"/>
                </a:solidFill>
              </a:rPr>
              <a:pPr/>
              <a:t>44</a:t>
            </a:fld>
            <a:endParaRPr lang="en-GB"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4114800"/>
            <a:ext cx="7772400" cy="1470025"/>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5BB41F0-E9F4-4CB8-B98F-97AF0CA9CC62}" type="datetimeFigureOut">
              <a:rPr lang="en-US"/>
              <a:pPr>
                <a:defRPr/>
              </a:pPr>
              <a:t>8/20/2014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702243-9BF8-44CF-ACA9-B6BF89743DF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1B2C62-2D47-4F9B-8D6C-947C11019061}" type="datetimeFigureOut">
              <a:rPr lang="en-US"/>
              <a:pPr>
                <a:defRPr/>
              </a:pPr>
              <a:t>8/20/2014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A0C894-5C3B-4212-B807-52248BFF82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FBEF8A-1F04-4E92-B967-648BD2AEAA4A}" type="datetimeFigureOut">
              <a:rPr lang="en-US"/>
              <a:pPr>
                <a:defRPr/>
              </a:pPr>
              <a:t>8/20/2014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0FB39E-3AC8-4F06-8B78-07D1FC4860E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FAA46F-FCA7-4154-8A3F-BA38924A155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9C0B1E-E8EF-499A-BEB3-33F2018BFD5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B086CEA-9C08-467C-AB0A-B6A65153A5E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5FC879C-10BD-4795-AF45-46078954E02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894B68A-EA84-47FE-9097-004D5C425DE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1A8FF12-873F-42EF-9BCB-30102BB4DAC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D325E4D-22DF-4267-8E98-B7FF9DC8E1A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5CA3635-F4AC-43A7-9A21-B152C01D93C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1066800"/>
            <a:ext cx="8229600" cy="73183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81200"/>
            <a:ext cx="8229600" cy="4144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7396C4B-8DC7-43B2-9E55-23F67EB20CA7}" type="datetimeFigureOut">
              <a:rPr lang="en-US"/>
              <a:pPr>
                <a:defRPr/>
              </a:pPr>
              <a:t>8/20/2014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B0F3F9-56AA-402F-AB5D-6759AA4D945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5861159-F981-4834-83C7-F6EF5E757F1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05E1DBE-B617-4CEF-B782-D248081185C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28C7294-75EA-44F5-B31F-17FB5B2B8B2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8"/>
          <p:cNvSpPr>
            <a:spLocks/>
          </p:cNvSpPr>
          <p:nvPr/>
        </p:nvSpPr>
        <p:spPr bwMode="auto">
          <a:xfrm>
            <a:off x="-31750" y="4321175"/>
            <a:ext cx="1395413" cy="781050"/>
          </a:xfrm>
          <a:custGeom>
            <a:avLst/>
            <a:gdLst/>
            <a:ahLst/>
            <a:cxnLst>
              <a:cxn ang="0">
                <a:pos x="5799" y="10000"/>
              </a:cxn>
              <a:cxn ang="0">
                <a:pos x="5961" y="9880"/>
              </a:cxn>
              <a:cxn ang="0">
                <a:pos x="5988" y="9820"/>
              </a:cxn>
              <a:cxn ang="0">
                <a:pos x="8042" y="5260"/>
              </a:cxn>
              <a:cxn ang="0">
                <a:pos x="8042" y="4721"/>
              </a:cxn>
              <a:cxn ang="0">
                <a:pos x="5988" y="221"/>
              </a:cxn>
              <a:cxn ang="0">
                <a:pos x="5961" y="160"/>
              </a:cxn>
              <a:cxn ang="0">
                <a:pos x="5799" y="41"/>
              </a:cxn>
              <a:cxn ang="0">
                <a:pos x="18" y="0"/>
              </a:cxn>
              <a:cxn ang="0">
                <a:pos x="0" y="9991"/>
              </a:cxn>
              <a:cxn ang="0">
                <a:pos x="5799" y="10000"/>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w="9525">
            <a:noFill/>
            <a:round/>
            <a:headEnd/>
            <a:tailEnd/>
          </a:ln>
        </p:spPr>
        <p:txBody>
          <a:bodyPr/>
          <a:lstStyle/>
          <a:p>
            <a:endParaRPr lang="en-US">
              <a:solidFill>
                <a:prstClr val="black"/>
              </a:solidFill>
              <a:latin typeface="Arial" charset="0"/>
              <a:cs typeface="Arial" charset="0"/>
            </a:endParaRPr>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FB8FE74-59C6-4215-830C-23750AFC3CD5}" type="datetime1">
              <a:rPr lang="en-US">
                <a:solidFill>
                  <a:prstClr val="black">
                    <a:tint val="75000"/>
                  </a:prstClr>
                </a:solidFill>
              </a:rPr>
              <a:pPr>
                <a:defRPr/>
              </a:pPr>
              <a:t>8/20/2014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423863" y="4529138"/>
            <a:ext cx="584200" cy="365125"/>
          </a:xfrm>
        </p:spPr>
        <p:txBody>
          <a:bodyPr/>
          <a:lstStyle>
            <a:lvl1pPr>
              <a:defRPr/>
            </a:lvl1pPr>
          </a:lstStyle>
          <a:p>
            <a:pPr>
              <a:defRPr/>
            </a:pPr>
            <a:fld id="{7DB02F47-AAC1-42E5-BD5B-8DC1DFC59FAF}"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solidFill>
                <a:prstClr val="black"/>
              </a:solidFill>
              <a:latin typeface="Arial" charset="0"/>
              <a:cs typeface="Arial" charset="0"/>
            </a:endParaRPr>
          </a:p>
        </p:txBody>
      </p:sp>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CC7B014-8161-4FBC-B4C6-CE9E5E0A8AE7}" type="datetime1">
              <a:rPr lang="en-US">
                <a:solidFill>
                  <a:prstClr val="black">
                    <a:tint val="75000"/>
                  </a:prstClr>
                </a:solidFill>
              </a:rPr>
              <a:pPr>
                <a:defRPr/>
              </a:pPr>
              <a:t>8/20/2014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BD9F94F-EC88-4E44-9E4F-A765C748F5F9}"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solidFill>
                <a:prstClr val="black"/>
              </a:solidFill>
              <a:latin typeface="Arial" charset="0"/>
              <a:cs typeface="Arial" charset="0"/>
            </a:endParaRPr>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F359C2-BBD1-4EC1-B677-248A6B8B3E82}" type="datetime1">
              <a:rPr lang="en-US">
                <a:solidFill>
                  <a:prstClr val="black">
                    <a:tint val="75000"/>
                  </a:prstClr>
                </a:solidFill>
              </a:rPr>
              <a:pPr>
                <a:defRPr/>
              </a:pPr>
              <a:t>8/20/2014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5F2BF293-326C-4555-A3D6-9E6E16308591}"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solidFill>
                <a:prstClr val="black"/>
              </a:solidFill>
              <a:latin typeface="Arial" charset="0"/>
              <a:cs typeface="Arial" charset="0"/>
            </a:endParaRPr>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AC55F9D6-221C-4CAE-86B9-5E198D0BF885}" type="datetime1">
              <a:rPr lang="en-US">
                <a:solidFill>
                  <a:prstClr val="black">
                    <a:tint val="75000"/>
                  </a:prstClr>
                </a:solidFill>
              </a:rPr>
              <a:pPr>
                <a:defRPr/>
              </a:pPr>
              <a:t>8/20/2014</a:t>
            </a:fld>
            <a:endParaRPr lang="en-US" dirty="0">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FE7D345-BE23-4E7C-A60D-56545503B868}"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solidFill>
                <a:prstClr val="black"/>
              </a:solidFill>
              <a:latin typeface="Arial" charset="0"/>
              <a:cs typeface="Arial" charset="0"/>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B0288B12-2CB1-4477-A4EA-45A8EE9D224E}" type="datetime1">
              <a:rPr lang="en-US">
                <a:solidFill>
                  <a:prstClr val="black">
                    <a:tint val="75000"/>
                  </a:prstClr>
                </a:solidFill>
              </a:rPr>
              <a:pPr>
                <a:defRPr/>
              </a:pPr>
              <a:t>8/20/2014</a:t>
            </a:fld>
            <a:endParaRPr lang="en-US" dirty="0">
              <a:solidFill>
                <a:prstClr val="black">
                  <a:tint val="75000"/>
                </a:prstClr>
              </a:solidFill>
            </a:endParaRPr>
          </a:p>
        </p:txBody>
      </p:sp>
      <p:sp>
        <p:nvSpPr>
          <p:cNvPr id="9" name="Footer Placeholder 7"/>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776C67FD-94B3-4303-BFAC-49813A7251F3}"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solidFill>
                <a:prstClr val="black"/>
              </a:solidFill>
              <a:latin typeface="Arial" charset="0"/>
              <a:cs typeface="Arial" charset="0"/>
            </a:endParaRPr>
          </a:p>
        </p:txBody>
      </p:sp>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FC6FCDD6-EA1A-4DDF-ABD7-DCB243F959DC}" type="datetime1">
              <a:rPr lang="en-US">
                <a:solidFill>
                  <a:prstClr val="black">
                    <a:tint val="75000"/>
                  </a:prstClr>
                </a:solidFill>
              </a:rPr>
              <a:pPr>
                <a:defRPr/>
              </a:pPr>
              <a:t>8/20/2014</a:t>
            </a:fld>
            <a:endParaRPr lang="en-US" dirty="0">
              <a:solidFill>
                <a:prstClr val="black">
                  <a:tint val="75000"/>
                </a:prst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4"/>
          <p:cNvSpPr>
            <a:spLocks noGrp="1"/>
          </p:cNvSpPr>
          <p:nvPr>
            <p:ph type="sldNum" sz="quarter" idx="12"/>
          </p:nvPr>
        </p:nvSpPr>
        <p:spPr/>
        <p:txBody>
          <a:bodyPr/>
          <a:lstStyle>
            <a:lvl1pPr>
              <a:defRPr/>
            </a:lvl1pPr>
          </a:lstStyle>
          <a:p>
            <a:pPr>
              <a:defRPr/>
            </a:pPr>
            <a:fld id="{DBE4CEF4-12DE-4F7A-B62F-0FAA8235108E}"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solidFill>
                <a:prstClr val="black"/>
              </a:solidFill>
              <a:latin typeface="Arial" charset="0"/>
              <a:cs typeface="Arial" charset="0"/>
            </a:endParaRPr>
          </a:p>
        </p:txBody>
      </p:sp>
      <p:sp>
        <p:nvSpPr>
          <p:cNvPr id="3" name="Date Placeholder 1"/>
          <p:cNvSpPr>
            <a:spLocks noGrp="1"/>
          </p:cNvSpPr>
          <p:nvPr>
            <p:ph type="dt" sz="half" idx="10"/>
          </p:nvPr>
        </p:nvSpPr>
        <p:spPr/>
        <p:txBody>
          <a:bodyPr/>
          <a:lstStyle>
            <a:lvl1pPr>
              <a:defRPr/>
            </a:lvl1pPr>
          </a:lstStyle>
          <a:p>
            <a:pPr>
              <a:defRPr/>
            </a:pPr>
            <a:fld id="{FFDCAAF5-8F03-40EA-B5A8-BB5F6566D930}" type="datetime1">
              <a:rPr lang="en-US">
                <a:solidFill>
                  <a:prstClr val="black">
                    <a:tint val="75000"/>
                  </a:prstClr>
                </a:solidFill>
              </a:rPr>
              <a:pPr>
                <a:defRPr/>
              </a:pPr>
              <a:t>8/20/2014</a:t>
            </a:fld>
            <a:endParaRPr lang="en-US" dirty="0">
              <a:solidFill>
                <a:prstClr val="black">
                  <a:tint val="75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a:lvl1pPr>
          </a:lstStyle>
          <a:p>
            <a:pPr>
              <a:defRPr/>
            </a:pPr>
            <a:fld id="{3E6EE662-E0F0-4657-A915-D128AEDCA98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3558195-F1DD-48D2-92CE-76394BF4E849}" type="datetimeFigureOut">
              <a:rPr lang="en-US"/>
              <a:pPr>
                <a:defRPr/>
              </a:pPr>
              <a:t>8/20/2014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6E4B5B-E537-465D-98D9-ADAC59A2972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solidFill>
                <a:prstClr val="black"/>
              </a:solidFill>
              <a:latin typeface="Arial" charset="0"/>
              <a:cs typeface="Arial" charset="0"/>
            </a:endParaRPr>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63FF749D-243A-4123-BEC9-4539D37FC738}" type="datetime1">
              <a:rPr lang="en-US">
                <a:solidFill>
                  <a:prstClr val="black">
                    <a:tint val="75000"/>
                  </a:prstClr>
                </a:solidFill>
              </a:rPr>
              <a:pPr>
                <a:defRPr/>
              </a:pPr>
              <a:t>8/20/2014</a:t>
            </a:fld>
            <a:endParaRPr lang="en-US" dirty="0">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6"/>
          <p:cNvSpPr>
            <a:spLocks noGrp="1"/>
          </p:cNvSpPr>
          <p:nvPr>
            <p:ph type="sldNum" sz="quarter" idx="12"/>
          </p:nvPr>
        </p:nvSpPr>
        <p:spPr/>
        <p:txBody>
          <a:bodyPr/>
          <a:lstStyle>
            <a:lvl1pPr>
              <a:defRPr/>
            </a:lvl1pPr>
          </a:lstStyle>
          <a:p>
            <a:pPr>
              <a:defRPr/>
            </a:pPr>
            <a:fld id="{78CD30D3-5F0F-49EE-A96C-F81A8C94118E}"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solidFill>
                <a:prstClr val="black"/>
              </a:solidFill>
              <a:latin typeface="Arial" charset="0"/>
              <a:cs typeface="Arial" charset="0"/>
            </a:endParaRPr>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364A6738-77CB-47B6-B794-715E8CD8AC2E}" type="datetime1">
              <a:rPr lang="en-US">
                <a:solidFill>
                  <a:prstClr val="black">
                    <a:tint val="75000"/>
                  </a:prstClr>
                </a:solidFill>
              </a:rPr>
              <a:pPr>
                <a:defRPr/>
              </a:pPr>
              <a:t>8/20/2014</a:t>
            </a:fld>
            <a:endParaRPr lang="en-US" dirty="0">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040763D7-CD54-4275-B9B5-7AE9503599F8}"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solidFill>
                <a:prstClr val="black"/>
              </a:solidFill>
              <a:latin typeface="Arial" charset="0"/>
              <a:cs typeface="Arial" charset="0"/>
            </a:endParaRPr>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B8B082-E6E1-491E-8E18-57598EC769E1}" type="datetime1">
              <a:rPr lang="en-US">
                <a:solidFill>
                  <a:prstClr val="black">
                    <a:tint val="75000"/>
                  </a:prstClr>
                </a:solidFill>
              </a:rPr>
              <a:pPr>
                <a:defRPr/>
              </a:pPr>
              <a:t>8/20/2014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25E68A28-D428-4B25-85C1-7F6BBD3D0AC1}"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solidFill>
                <a:prstClr val="black"/>
              </a:solidFill>
              <a:latin typeface="Arial" charset="0"/>
              <a:cs typeface="Arial" charset="0"/>
            </a:endParaRPr>
          </a:p>
        </p:txBody>
      </p:sp>
      <p:sp>
        <p:nvSpPr>
          <p:cNvPr id="6" name="TextBox 13"/>
          <p:cNvSpPr txBox="1"/>
          <p:nvPr/>
        </p:nvSpPr>
        <p:spPr>
          <a:xfrm>
            <a:off x="1808163" y="647700"/>
            <a:ext cx="457200" cy="585788"/>
          </a:xfrm>
          <a:prstGeom prst="rect">
            <a:avLst/>
          </a:prstGeom>
        </p:spPr>
        <p:txBody>
          <a:bodyPr anchor="ctr"/>
          <a:lstStyle/>
          <a:p>
            <a:pPr fontAlgn="auto">
              <a:spcBef>
                <a:spcPts val="0"/>
              </a:spcBef>
              <a:spcAft>
                <a:spcPts val="0"/>
              </a:spcAft>
              <a:defRPr/>
            </a:pPr>
            <a:r>
              <a:rPr lang="en-US" sz="8000" dirty="0">
                <a:ln w="3175" cmpd="sng">
                  <a:noFill/>
                </a:ln>
                <a:solidFill>
                  <a:srgbClr val="A53010"/>
                </a:solidFill>
                <a:latin typeface="Arial"/>
                <a:cs typeface="Arial" charset="0"/>
              </a:rPr>
              <a:t>“</a:t>
            </a:r>
          </a:p>
        </p:txBody>
      </p:sp>
      <p:sp>
        <p:nvSpPr>
          <p:cNvPr id="7" name="TextBox 14"/>
          <p:cNvSpPr txBox="1"/>
          <p:nvPr/>
        </p:nvSpPr>
        <p:spPr>
          <a:xfrm>
            <a:off x="8169275" y="2905125"/>
            <a:ext cx="457200" cy="584200"/>
          </a:xfrm>
          <a:prstGeom prst="rect">
            <a:avLst/>
          </a:prstGeom>
        </p:spPr>
        <p:txBody>
          <a:bodyPr anchor="ctr"/>
          <a:lstStyle/>
          <a:p>
            <a:pPr fontAlgn="auto">
              <a:spcBef>
                <a:spcPts val="0"/>
              </a:spcBef>
              <a:spcAft>
                <a:spcPts val="0"/>
              </a:spcAft>
              <a:defRPr/>
            </a:pPr>
            <a:r>
              <a:rPr lang="en-US" sz="8000" dirty="0">
                <a:ln w="3175" cmpd="sng">
                  <a:noFill/>
                </a:ln>
                <a:solidFill>
                  <a:srgbClr val="A53010"/>
                </a:solidFill>
                <a:latin typeface="Arial"/>
                <a:cs typeface="Arial" charset="0"/>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42597A6F-A06B-4192-81B3-22B4504028FE}" type="datetime1">
              <a:rPr lang="en-US">
                <a:solidFill>
                  <a:prstClr val="black">
                    <a:tint val="75000"/>
                  </a:prstClr>
                </a:solidFill>
              </a:rPr>
              <a:pPr>
                <a:defRPr/>
              </a:pPr>
              <a:t>8/20/2014</a:t>
            </a:fld>
            <a:endParaRPr lang="en-US" dirty="0">
              <a:solidFill>
                <a:prstClr val="black">
                  <a:tint val="75000"/>
                </a:prstClr>
              </a:solidFill>
            </a:endParaRPr>
          </a:p>
        </p:txBody>
      </p:sp>
      <p:sp>
        <p:nvSpPr>
          <p:cNvPr id="9"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10" name="Slide Number Placeholder 5"/>
          <p:cNvSpPr>
            <a:spLocks noGrp="1"/>
          </p:cNvSpPr>
          <p:nvPr>
            <p:ph type="sldNum" sz="quarter" idx="16"/>
          </p:nvPr>
        </p:nvSpPr>
        <p:spPr>
          <a:xfrm>
            <a:off x="511175" y="3244850"/>
            <a:ext cx="585788" cy="365125"/>
          </a:xfrm>
        </p:spPr>
        <p:txBody>
          <a:bodyPr/>
          <a:lstStyle>
            <a:lvl1pPr>
              <a:defRPr/>
            </a:lvl1pPr>
          </a:lstStyle>
          <a:p>
            <a:pPr>
              <a:defRPr/>
            </a:pPr>
            <a:fld id="{5F7E0B7B-646C-412C-8CDA-30D77DD8363B}"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solidFill>
                <a:prstClr val="black"/>
              </a:solidFill>
              <a:latin typeface="Arial" charset="0"/>
              <a:cs typeface="Arial" charset="0"/>
            </a:endParaRPr>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FE8877DB-08FA-4243-8356-A418D1297265}" type="datetime1">
              <a:rPr lang="en-US">
                <a:solidFill>
                  <a:prstClr val="black">
                    <a:tint val="75000"/>
                  </a:prstClr>
                </a:solidFill>
              </a:rPr>
              <a:pPr>
                <a:defRPr/>
              </a:pPr>
              <a:t>8/20/2014</a:t>
            </a:fld>
            <a:endParaRPr lang="en-US" dirty="0">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7A71D8BA-5A19-43DB-8004-BD203096AA43}"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solidFill>
                <a:prstClr val="black"/>
              </a:solidFill>
              <a:latin typeface="Arial" charset="0"/>
              <a:cs typeface="Arial" charset="0"/>
            </a:endParaRPr>
          </a:p>
        </p:txBody>
      </p:sp>
      <p:sp>
        <p:nvSpPr>
          <p:cNvPr id="6" name="TextBox 10"/>
          <p:cNvSpPr txBox="1"/>
          <p:nvPr/>
        </p:nvSpPr>
        <p:spPr>
          <a:xfrm>
            <a:off x="1808163" y="647700"/>
            <a:ext cx="457200" cy="585788"/>
          </a:xfrm>
          <a:prstGeom prst="rect">
            <a:avLst/>
          </a:prstGeom>
        </p:spPr>
        <p:txBody>
          <a:bodyPr anchor="ctr"/>
          <a:lstStyle/>
          <a:p>
            <a:pPr fontAlgn="auto">
              <a:spcBef>
                <a:spcPts val="0"/>
              </a:spcBef>
              <a:spcAft>
                <a:spcPts val="0"/>
              </a:spcAft>
              <a:defRPr/>
            </a:pPr>
            <a:r>
              <a:rPr lang="en-US" sz="8000" dirty="0">
                <a:ln w="3175" cmpd="sng">
                  <a:noFill/>
                </a:ln>
                <a:solidFill>
                  <a:srgbClr val="A53010"/>
                </a:solidFill>
                <a:latin typeface="Arial"/>
                <a:cs typeface="Arial" charset="0"/>
              </a:rPr>
              <a:t>“</a:t>
            </a:r>
          </a:p>
        </p:txBody>
      </p:sp>
      <p:sp>
        <p:nvSpPr>
          <p:cNvPr id="7" name="TextBox 11"/>
          <p:cNvSpPr txBox="1"/>
          <p:nvPr/>
        </p:nvSpPr>
        <p:spPr>
          <a:xfrm>
            <a:off x="8169275" y="2905125"/>
            <a:ext cx="457200" cy="584200"/>
          </a:xfrm>
          <a:prstGeom prst="rect">
            <a:avLst/>
          </a:prstGeom>
        </p:spPr>
        <p:txBody>
          <a:bodyPr anchor="ctr"/>
          <a:lstStyle/>
          <a:p>
            <a:pPr fontAlgn="auto">
              <a:spcBef>
                <a:spcPts val="0"/>
              </a:spcBef>
              <a:spcAft>
                <a:spcPts val="0"/>
              </a:spcAft>
              <a:defRPr/>
            </a:pPr>
            <a:r>
              <a:rPr lang="en-US" sz="8000" dirty="0">
                <a:ln w="3175" cmpd="sng">
                  <a:noFill/>
                </a:ln>
                <a:solidFill>
                  <a:srgbClr val="A53010"/>
                </a:solidFill>
                <a:latin typeface="Arial"/>
                <a:cs typeface="Arial" charset="0"/>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8" name="Date Placeholder 4"/>
          <p:cNvSpPr>
            <a:spLocks noGrp="1"/>
          </p:cNvSpPr>
          <p:nvPr>
            <p:ph type="dt" sz="half" idx="14"/>
          </p:nvPr>
        </p:nvSpPr>
        <p:spPr/>
        <p:txBody>
          <a:bodyPr/>
          <a:lstStyle>
            <a:lvl1pPr>
              <a:defRPr/>
            </a:lvl1pPr>
          </a:lstStyle>
          <a:p>
            <a:pPr>
              <a:defRPr/>
            </a:pPr>
            <a:fld id="{F68044B5-78F7-4631-BEF2-885078716D3F}" type="datetime1">
              <a:rPr lang="en-US">
                <a:solidFill>
                  <a:prstClr val="black">
                    <a:tint val="75000"/>
                  </a:prstClr>
                </a:solidFill>
              </a:rPr>
              <a:pPr>
                <a:defRPr/>
              </a:pPr>
              <a:t>8/20/2014</a:t>
            </a:fld>
            <a:endParaRPr lang="en-US" dirty="0">
              <a:solidFill>
                <a:prstClr val="black">
                  <a:tint val="75000"/>
                </a:prstClr>
              </a:solidFill>
            </a:endParaRPr>
          </a:p>
        </p:txBody>
      </p:sp>
      <p:sp>
        <p:nvSpPr>
          <p:cNvPr id="9" name="Footer Placeholder 5"/>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10" name="Slide Number Placeholder 6"/>
          <p:cNvSpPr>
            <a:spLocks noGrp="1"/>
          </p:cNvSpPr>
          <p:nvPr>
            <p:ph type="sldNum" sz="quarter" idx="16"/>
          </p:nvPr>
        </p:nvSpPr>
        <p:spPr>
          <a:xfrm>
            <a:off x="511175" y="4983163"/>
            <a:ext cx="585788" cy="365125"/>
          </a:xfrm>
        </p:spPr>
        <p:txBody>
          <a:bodyPr/>
          <a:lstStyle>
            <a:lvl1pPr>
              <a:defRPr/>
            </a:lvl1pPr>
          </a:lstStyle>
          <a:p>
            <a:pPr>
              <a:defRPr/>
            </a:pPr>
            <a:fld id="{4521E772-8D02-419A-BAD6-33D14E0FD75E}"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solidFill>
                <a:prstClr val="black"/>
              </a:solidFill>
              <a:latin typeface="Arial" charset="0"/>
              <a:cs typeface="Arial" charset="0"/>
            </a:endParaRPr>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4"/>
          </p:nvPr>
        </p:nvSpPr>
        <p:spPr/>
        <p:txBody>
          <a:bodyPr/>
          <a:lstStyle>
            <a:lvl1pPr>
              <a:defRPr/>
            </a:lvl1pPr>
          </a:lstStyle>
          <a:p>
            <a:pPr>
              <a:defRPr/>
            </a:pPr>
            <a:fld id="{2EE9B17D-355B-46A4-A019-E22948B2D89F}" type="datetime1">
              <a:rPr lang="en-US">
                <a:solidFill>
                  <a:prstClr val="black">
                    <a:tint val="75000"/>
                  </a:prstClr>
                </a:solidFill>
              </a:rPr>
              <a:pPr>
                <a:defRPr/>
              </a:pPr>
              <a:t>8/20/2014</a:t>
            </a:fld>
            <a:endParaRPr lang="en-US" dirty="0">
              <a:solidFill>
                <a:prstClr val="black">
                  <a:tint val="75000"/>
                </a:prstClr>
              </a:solidFill>
            </a:endParaRPr>
          </a:p>
        </p:txBody>
      </p:sp>
      <p:sp>
        <p:nvSpPr>
          <p:cNvPr id="7" name="Footer Placeholder 5"/>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8" name="Slide Number Placeholder 6"/>
          <p:cNvSpPr>
            <a:spLocks noGrp="1"/>
          </p:cNvSpPr>
          <p:nvPr>
            <p:ph type="sldNum" sz="quarter" idx="16"/>
          </p:nvPr>
        </p:nvSpPr>
        <p:spPr>
          <a:xfrm>
            <a:off x="511175" y="4983163"/>
            <a:ext cx="585788" cy="365125"/>
          </a:xfrm>
        </p:spPr>
        <p:txBody>
          <a:bodyPr/>
          <a:lstStyle>
            <a:lvl1pPr>
              <a:defRPr/>
            </a:lvl1pPr>
          </a:lstStyle>
          <a:p>
            <a:pPr>
              <a:defRPr/>
            </a:pPr>
            <a:fld id="{3D0B5D38-E314-4083-BB1A-E33FE9909A1A}"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solidFill>
                <a:prstClr val="black"/>
              </a:solidFill>
              <a:latin typeface="Arial" charset="0"/>
              <a:cs typeface="Arial" charset="0"/>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51826B7-A21D-4761-A048-1D5C737049AE}" type="datetime1">
              <a:rPr lang="en-US">
                <a:solidFill>
                  <a:prstClr val="black">
                    <a:tint val="75000"/>
                  </a:prstClr>
                </a:solidFill>
              </a:rPr>
              <a:pPr>
                <a:defRPr/>
              </a:pPr>
              <a:t>8/20/2014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4F7157F-B73E-41CB-ADE3-CDE24573690C}"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solidFill>
                <a:prstClr val="black"/>
              </a:solidFill>
              <a:latin typeface="Arial" charset="0"/>
              <a:cs typeface="Arial" charset="0"/>
            </a:endParaRPr>
          </a:p>
        </p:txBody>
      </p:sp>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F94A012-56BD-4C90-AE64-346E14BCB03E}" type="datetime1">
              <a:rPr lang="en-US">
                <a:solidFill>
                  <a:prstClr val="black">
                    <a:tint val="75000"/>
                  </a:prstClr>
                </a:solidFill>
              </a:rPr>
              <a:pPr>
                <a:defRPr/>
              </a:pPr>
              <a:t>8/20/2014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1AD7C7-A277-4384-9AFE-4A22497E0A94}"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33" y="2130458"/>
            <a:ext cx="7772569"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440" y="3886200"/>
            <a:ext cx="640113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1"/>
          <p:cNvSpPr>
            <a:spLocks noGrp="1" noChangeArrowheads="1"/>
          </p:cNvSpPr>
          <p:nvPr>
            <p:ph type="sldNum" sz="quarter" idx="10"/>
          </p:nvPr>
        </p:nvSpPr>
        <p:spPr>
          <a:ln/>
        </p:spPr>
        <p:txBody>
          <a:bodyPr/>
          <a:lstStyle>
            <a:lvl1pPr>
              <a:defRPr/>
            </a:lvl1pPr>
          </a:lstStyle>
          <a:p>
            <a:pPr>
              <a:defRPr/>
            </a:pPr>
            <a:fld id="{82B75684-71F4-487B-845A-FF9BFC038FF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8D15439-120D-490A-82EF-938752A81AB4}" type="datetimeFigureOut">
              <a:rPr lang="en-US"/>
              <a:pPr>
                <a:defRPr/>
              </a:pPr>
              <a:t>8/20/2014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E51C97-8543-4B2D-A3F5-7B6BCE9188BD}"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1"/>
          <p:cNvSpPr>
            <a:spLocks noGrp="1" noChangeArrowheads="1"/>
          </p:cNvSpPr>
          <p:nvPr>
            <p:ph type="sldNum" sz="quarter" idx="10"/>
          </p:nvPr>
        </p:nvSpPr>
        <p:spPr>
          <a:ln/>
        </p:spPr>
        <p:txBody>
          <a:bodyPr/>
          <a:lstStyle>
            <a:lvl1pPr>
              <a:defRPr/>
            </a:lvl1pPr>
          </a:lstStyle>
          <a:p>
            <a:pPr>
              <a:defRPr/>
            </a:pPr>
            <a:fld id="{469C3C35-DC52-4CE1-9669-EEF6A93A816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90" y="4406933"/>
            <a:ext cx="7772569"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890" y="2906713"/>
            <a:ext cx="777256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1"/>
          <p:cNvSpPr>
            <a:spLocks noGrp="1" noChangeArrowheads="1"/>
          </p:cNvSpPr>
          <p:nvPr>
            <p:ph type="sldNum" sz="quarter" idx="10"/>
          </p:nvPr>
        </p:nvSpPr>
        <p:spPr>
          <a:ln/>
        </p:spPr>
        <p:txBody>
          <a:bodyPr/>
          <a:lstStyle>
            <a:lvl1pPr>
              <a:defRPr/>
            </a:lvl1pPr>
          </a:lstStyle>
          <a:p>
            <a:pPr>
              <a:defRPr/>
            </a:pPr>
            <a:fld id="{E2513CEB-DADB-47BA-A4F7-F46C22DD46D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1740" y="1303338"/>
            <a:ext cx="4295012"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8890" y="1303338"/>
            <a:ext cx="42967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1"/>
          <p:cNvSpPr>
            <a:spLocks noGrp="1" noChangeArrowheads="1"/>
          </p:cNvSpPr>
          <p:nvPr>
            <p:ph type="sldNum" sz="quarter" idx="10"/>
          </p:nvPr>
        </p:nvSpPr>
        <p:spPr>
          <a:ln/>
        </p:spPr>
        <p:txBody>
          <a:bodyPr/>
          <a:lstStyle>
            <a:lvl1pPr>
              <a:defRPr/>
            </a:lvl1pPr>
          </a:lstStyle>
          <a:p>
            <a:pPr>
              <a:defRPr/>
            </a:pPr>
            <a:fld id="{A0AB6D2E-E7F8-463E-9A8F-C6FDFACE24E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707" y="274638"/>
            <a:ext cx="822858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707" y="1535113"/>
            <a:ext cx="403997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707" y="2174875"/>
            <a:ext cx="403997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626" y="1535113"/>
            <a:ext cx="404166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626" y="2174875"/>
            <a:ext cx="404166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1"/>
          <p:cNvSpPr>
            <a:spLocks noGrp="1" noChangeArrowheads="1"/>
          </p:cNvSpPr>
          <p:nvPr>
            <p:ph type="sldNum" sz="quarter" idx="10"/>
          </p:nvPr>
        </p:nvSpPr>
        <p:spPr>
          <a:ln/>
        </p:spPr>
        <p:txBody>
          <a:bodyPr/>
          <a:lstStyle>
            <a:lvl1pPr>
              <a:defRPr/>
            </a:lvl1pPr>
          </a:lstStyle>
          <a:p>
            <a:pPr>
              <a:defRPr/>
            </a:pPr>
            <a:fld id="{60C3A4EF-EE38-485F-AB21-13B8A976324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1"/>
          <p:cNvSpPr>
            <a:spLocks noGrp="1" noChangeArrowheads="1"/>
          </p:cNvSpPr>
          <p:nvPr>
            <p:ph type="sldNum" sz="quarter" idx="10"/>
          </p:nvPr>
        </p:nvSpPr>
        <p:spPr>
          <a:ln/>
        </p:spPr>
        <p:txBody>
          <a:bodyPr/>
          <a:lstStyle>
            <a:lvl1pPr>
              <a:defRPr/>
            </a:lvl1pPr>
          </a:lstStyle>
          <a:p>
            <a:pPr>
              <a:defRPr/>
            </a:pPr>
            <a:fld id="{2BE3D24B-FF14-497F-9323-72EEE1C171A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1"/>
          <p:cNvSpPr>
            <a:spLocks noGrp="1" noChangeArrowheads="1"/>
          </p:cNvSpPr>
          <p:nvPr>
            <p:ph type="sldNum" sz="quarter" idx="10"/>
          </p:nvPr>
        </p:nvSpPr>
        <p:spPr>
          <a:ln/>
        </p:spPr>
        <p:txBody>
          <a:bodyPr/>
          <a:lstStyle>
            <a:lvl1pPr>
              <a:defRPr/>
            </a:lvl1pPr>
          </a:lstStyle>
          <a:p>
            <a:pPr>
              <a:defRPr/>
            </a:pPr>
            <a:fld id="{A6DE74EF-AF36-4F2E-8D41-6271395ED47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716" y="273050"/>
            <a:ext cx="300802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5" y="273053"/>
            <a:ext cx="511077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716" y="1435103"/>
            <a:ext cx="300802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1"/>
          <p:cNvSpPr>
            <a:spLocks noGrp="1" noChangeArrowheads="1"/>
          </p:cNvSpPr>
          <p:nvPr>
            <p:ph type="sldNum" sz="quarter" idx="10"/>
          </p:nvPr>
        </p:nvSpPr>
        <p:spPr>
          <a:ln/>
        </p:spPr>
        <p:txBody>
          <a:bodyPr/>
          <a:lstStyle>
            <a:lvl1pPr>
              <a:defRPr/>
            </a:lvl1pPr>
          </a:lstStyle>
          <a:p>
            <a:pPr>
              <a:defRPr/>
            </a:pPr>
            <a:fld id="{0B9AE449-7170-4462-970A-ED047FD6753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99" y="4800600"/>
            <a:ext cx="548741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999" y="612775"/>
            <a:ext cx="548741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1999" y="5367338"/>
            <a:ext cx="548741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1"/>
          <p:cNvSpPr>
            <a:spLocks noGrp="1" noChangeArrowheads="1"/>
          </p:cNvSpPr>
          <p:nvPr>
            <p:ph type="sldNum" sz="quarter" idx="10"/>
          </p:nvPr>
        </p:nvSpPr>
        <p:spPr>
          <a:ln/>
        </p:spPr>
        <p:txBody>
          <a:bodyPr/>
          <a:lstStyle>
            <a:lvl1pPr>
              <a:defRPr/>
            </a:lvl1pPr>
          </a:lstStyle>
          <a:p>
            <a:pPr>
              <a:defRPr/>
            </a:pPr>
            <a:fld id="{E0A6A6C5-0F0A-4705-8E5D-57482E4134B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1"/>
          <p:cNvSpPr>
            <a:spLocks noGrp="1" noChangeArrowheads="1"/>
          </p:cNvSpPr>
          <p:nvPr>
            <p:ph type="sldNum" sz="quarter" idx="10"/>
          </p:nvPr>
        </p:nvSpPr>
        <p:spPr>
          <a:ln/>
        </p:spPr>
        <p:txBody>
          <a:bodyPr/>
          <a:lstStyle>
            <a:lvl1pPr>
              <a:defRPr/>
            </a:lvl1pPr>
          </a:lstStyle>
          <a:p>
            <a:pPr>
              <a:defRPr/>
            </a:pPr>
            <a:fld id="{0ACD99BA-708B-4382-A3EC-A46269EB1C8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3880" y="165100"/>
            <a:ext cx="2199019" cy="5664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1739" y="165100"/>
            <a:ext cx="6439984" cy="5664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1"/>
          <p:cNvSpPr>
            <a:spLocks noGrp="1" noChangeArrowheads="1"/>
          </p:cNvSpPr>
          <p:nvPr>
            <p:ph type="sldNum" sz="quarter" idx="10"/>
          </p:nvPr>
        </p:nvSpPr>
        <p:spPr>
          <a:ln/>
        </p:spPr>
        <p:txBody>
          <a:bodyPr/>
          <a:lstStyle>
            <a:lvl1pPr>
              <a:defRPr/>
            </a:lvl1pPr>
          </a:lstStyle>
          <a:p>
            <a:pPr>
              <a:defRPr/>
            </a:pPr>
            <a:fld id="{2FA99CF6-F1D7-427B-A795-8DE2C179DC7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7F3D38-7DFF-4438-9B6B-82271ED1D12F}" type="datetimeFigureOut">
              <a:rPr lang="en-US"/>
              <a:pPr>
                <a:defRPr/>
              </a:pPr>
              <a:t>8/20/2014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182BCCA-B0C3-46B8-AAF0-E1124B69092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B5E4AA-315E-4A29-BE12-5B785B4EDE34}" type="datetimeFigureOut">
              <a:rPr lang="en-US"/>
              <a:pPr>
                <a:defRPr/>
              </a:pPr>
              <a:t>8/20/2014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A37CB58-A667-4633-9AE0-D11081A4FC3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26CE49-BC1D-4BB8-A1B0-CEA07E122E84}" type="datetimeFigureOut">
              <a:rPr lang="en-US"/>
              <a:pPr>
                <a:defRPr/>
              </a:pPr>
              <a:t>8/20/2014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47B5DCD-D6F7-4762-8499-A4E694EF1DD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5B36DF-3507-496F-A7FB-752BEF761963}" type="datetimeFigureOut">
              <a:rPr lang="en-US"/>
              <a:pPr>
                <a:defRPr/>
              </a:pPr>
              <a:t>8/20/2014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CA0059-FF80-4C31-A797-E3E6BA73656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CDD726-B3A1-4A43-8E96-9B1219B8D970}" type="datetimeFigureOut">
              <a:rPr lang="en-US"/>
              <a:pPr>
                <a:defRPr/>
              </a:pPr>
              <a:t>8/20/2014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BFE7F3-9AA2-4685-931D-8B2674CFA7F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D3E05E7-C92F-45C6-9FE6-9A101AFFF5E8}" type="datetimeFigureOut">
              <a:rPr lang="en-US"/>
              <a:pPr>
                <a:defRPr/>
              </a:pPr>
              <a:t>8/20/2014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C6C6A9C-0BB8-4172-BE2C-6E9FA29A09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smtClean="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CBE8572-1F3F-4842-AB1F-6B94C6DB5AB6}" type="slidenum">
              <a:rPr lang="en-US" smtClean="0">
                <a:solidFill>
                  <a:srgbClr val="000000"/>
                </a:solidFill>
                <a:latin typeface="Arial" charset="0"/>
              </a:rPr>
              <a:pPr/>
              <a:t>‹#›</a:t>
            </a:fld>
            <a:endParaRPr lang="en-US" smtClean="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 name="Group 35"/>
          <p:cNvGrpSpPr>
            <a:grpSpLocks/>
          </p:cNvGrpSpPr>
          <p:nvPr/>
        </p:nvGrpSpPr>
        <p:grpSpPr bwMode="auto">
          <a:xfrm>
            <a:off x="0" y="228600"/>
            <a:ext cx="1981200" cy="6638925"/>
            <a:chOff x="2487613" y="285750"/>
            <a:chExt cx="2428875" cy="5654676"/>
          </a:xfrm>
        </p:grpSpPr>
        <p:sp>
          <p:nvSpPr>
            <p:cNvPr id="1046" name="Freeform 11"/>
            <p:cNvSpPr>
              <a:spLocks/>
            </p:cNvSpPr>
            <p:nvPr/>
          </p:nvSpPr>
          <p:spPr bwMode="auto">
            <a:xfrm>
              <a:off x="2487613" y="2284413"/>
              <a:ext cx="85725" cy="533400"/>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endParaRPr lang="en-US">
                <a:solidFill>
                  <a:prstClr val="black"/>
                </a:solidFill>
                <a:latin typeface="Arial" charset="0"/>
                <a:cs typeface="Arial" charset="0"/>
              </a:endParaRPr>
            </a:p>
          </p:txBody>
        </p:sp>
        <p:sp>
          <p:nvSpPr>
            <p:cNvPr id="1047" name="Freeform 12"/>
            <p:cNvSpPr>
              <a:spLocks/>
            </p:cNvSpPr>
            <p:nvPr/>
          </p:nvSpPr>
          <p:spPr bwMode="auto">
            <a:xfrm>
              <a:off x="2597151" y="2779713"/>
              <a:ext cx="550863" cy="1978025"/>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endParaRPr lang="en-US">
                <a:solidFill>
                  <a:prstClr val="black"/>
                </a:solidFill>
                <a:latin typeface="Arial" charset="0"/>
                <a:cs typeface="Arial" charset="0"/>
              </a:endParaRPr>
            </a:p>
          </p:txBody>
        </p:sp>
        <p:sp>
          <p:nvSpPr>
            <p:cNvPr id="1048" name="Freeform 13"/>
            <p:cNvSpPr>
              <a:spLocks/>
            </p:cNvSpPr>
            <p:nvPr/>
          </p:nvSpPr>
          <p:spPr bwMode="auto">
            <a:xfrm>
              <a:off x="3175001" y="4730750"/>
              <a:ext cx="519113" cy="1209675"/>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endParaRPr lang="en-US">
                <a:solidFill>
                  <a:prstClr val="black"/>
                </a:solidFill>
                <a:latin typeface="Arial" charset="0"/>
                <a:cs typeface="Arial" charset="0"/>
              </a:endParaRPr>
            </a:p>
          </p:txBody>
        </p:sp>
        <p:sp>
          <p:nvSpPr>
            <p:cNvPr id="1049" name="Freeform 14"/>
            <p:cNvSpPr>
              <a:spLocks/>
            </p:cNvSpPr>
            <p:nvPr/>
          </p:nvSpPr>
          <p:spPr bwMode="auto">
            <a:xfrm>
              <a:off x="3305176" y="5630863"/>
              <a:ext cx="146050" cy="309563"/>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endParaRPr lang="en-US">
                <a:solidFill>
                  <a:prstClr val="black"/>
                </a:solidFill>
                <a:latin typeface="Arial" charset="0"/>
                <a:cs typeface="Arial" charset="0"/>
              </a:endParaRPr>
            </a:p>
          </p:txBody>
        </p:sp>
        <p:sp>
          <p:nvSpPr>
            <p:cNvPr id="1050" name="Freeform 15"/>
            <p:cNvSpPr>
              <a:spLocks/>
            </p:cNvSpPr>
            <p:nvPr/>
          </p:nvSpPr>
          <p:spPr bwMode="auto">
            <a:xfrm>
              <a:off x="2573338" y="2817813"/>
              <a:ext cx="700088" cy="2835275"/>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endParaRPr lang="en-US">
                <a:solidFill>
                  <a:prstClr val="black"/>
                </a:solidFill>
                <a:latin typeface="Arial" charset="0"/>
                <a:cs typeface="Arial" charset="0"/>
              </a:endParaRPr>
            </a:p>
          </p:txBody>
        </p:sp>
        <p:sp>
          <p:nvSpPr>
            <p:cNvPr id="1051" name="Freeform 16"/>
            <p:cNvSpPr>
              <a:spLocks/>
            </p:cNvSpPr>
            <p:nvPr/>
          </p:nvSpPr>
          <p:spPr bwMode="auto">
            <a:xfrm>
              <a:off x="2506663" y="285750"/>
              <a:ext cx="90488" cy="2493963"/>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endParaRPr lang="en-US">
                <a:solidFill>
                  <a:prstClr val="black"/>
                </a:solidFill>
                <a:latin typeface="Arial" charset="0"/>
                <a:cs typeface="Arial" charset="0"/>
              </a:endParaRPr>
            </a:p>
          </p:txBody>
        </p:sp>
        <p:sp>
          <p:nvSpPr>
            <p:cNvPr id="1052" name="Freeform 17"/>
            <p:cNvSpPr>
              <a:spLocks/>
            </p:cNvSpPr>
            <p:nvPr/>
          </p:nvSpPr>
          <p:spPr bwMode="auto">
            <a:xfrm>
              <a:off x="2554288" y="2598738"/>
              <a:ext cx="66675" cy="420688"/>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endParaRPr lang="en-US">
                <a:solidFill>
                  <a:prstClr val="black"/>
                </a:solidFill>
                <a:latin typeface="Arial" charset="0"/>
                <a:cs typeface="Arial" charset="0"/>
              </a:endParaRPr>
            </a:p>
          </p:txBody>
        </p:sp>
        <p:sp>
          <p:nvSpPr>
            <p:cNvPr id="1053" name="Freeform 18"/>
            <p:cNvSpPr>
              <a:spLocks/>
            </p:cNvSpPr>
            <p:nvPr/>
          </p:nvSpPr>
          <p:spPr bwMode="auto">
            <a:xfrm>
              <a:off x="3143251" y="4757738"/>
              <a:ext cx="161925" cy="873125"/>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endParaRPr lang="en-US">
                <a:solidFill>
                  <a:prstClr val="black"/>
                </a:solidFill>
                <a:latin typeface="Arial" charset="0"/>
                <a:cs typeface="Arial" charset="0"/>
              </a:endParaRPr>
            </a:p>
          </p:txBody>
        </p:sp>
        <p:sp>
          <p:nvSpPr>
            <p:cNvPr id="1054" name="Freeform 19"/>
            <p:cNvSpPr>
              <a:spLocks/>
            </p:cNvSpPr>
            <p:nvPr/>
          </p:nvSpPr>
          <p:spPr bwMode="auto">
            <a:xfrm>
              <a:off x="3148013" y="1282700"/>
              <a:ext cx="1768475" cy="3448050"/>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endParaRPr lang="en-US">
                <a:solidFill>
                  <a:prstClr val="black"/>
                </a:solidFill>
                <a:latin typeface="Arial" charset="0"/>
                <a:cs typeface="Arial" charset="0"/>
              </a:endParaRPr>
            </a:p>
          </p:txBody>
        </p:sp>
        <p:sp>
          <p:nvSpPr>
            <p:cNvPr id="1055" name="Freeform 20"/>
            <p:cNvSpPr>
              <a:spLocks/>
            </p:cNvSpPr>
            <p:nvPr/>
          </p:nvSpPr>
          <p:spPr bwMode="auto">
            <a:xfrm>
              <a:off x="3273426" y="5653088"/>
              <a:ext cx="138113" cy="287338"/>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endParaRPr lang="en-US">
                <a:solidFill>
                  <a:prstClr val="black"/>
                </a:solidFill>
                <a:latin typeface="Arial" charset="0"/>
                <a:cs typeface="Arial" charset="0"/>
              </a:endParaRPr>
            </a:p>
          </p:txBody>
        </p:sp>
        <p:sp>
          <p:nvSpPr>
            <p:cNvPr id="1056" name="Freeform 21"/>
            <p:cNvSpPr>
              <a:spLocks/>
            </p:cNvSpPr>
            <p:nvPr/>
          </p:nvSpPr>
          <p:spPr bwMode="auto">
            <a:xfrm>
              <a:off x="3143251" y="4656138"/>
              <a:ext cx="31750" cy="188913"/>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endParaRPr lang="en-US">
                <a:solidFill>
                  <a:prstClr val="black"/>
                </a:solidFill>
                <a:latin typeface="Arial" charset="0"/>
                <a:cs typeface="Arial" charset="0"/>
              </a:endParaRPr>
            </a:p>
          </p:txBody>
        </p:sp>
        <p:sp>
          <p:nvSpPr>
            <p:cNvPr id="1057" name="Freeform 22"/>
            <p:cNvSpPr>
              <a:spLocks/>
            </p:cNvSpPr>
            <p:nvPr/>
          </p:nvSpPr>
          <p:spPr bwMode="auto">
            <a:xfrm>
              <a:off x="3211513" y="5410200"/>
              <a:ext cx="203200" cy="530225"/>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endParaRPr lang="en-US">
                <a:solidFill>
                  <a:prstClr val="black"/>
                </a:solidFill>
                <a:latin typeface="Arial" charset="0"/>
                <a:cs typeface="Arial" charset="0"/>
              </a:endParaRPr>
            </a:p>
          </p:txBody>
        </p:sp>
      </p:grpSp>
      <p:grpSp>
        <p:nvGrpSpPr>
          <p:cNvPr id="3" name="Group 48"/>
          <p:cNvGrpSpPr>
            <a:grpSpLocks/>
          </p:cNvGrpSpPr>
          <p:nvPr/>
        </p:nvGrpSpPr>
        <p:grpSpPr bwMode="auto">
          <a:xfrm>
            <a:off x="20638" y="0"/>
            <a:ext cx="1952625" cy="6853238"/>
            <a:chOff x="6627813" y="195717"/>
            <a:chExt cx="1952625" cy="5678034"/>
          </a:xfrm>
        </p:grpSpPr>
        <p:sp>
          <p:nvSpPr>
            <p:cNvPr id="1034" name="Freeform 27"/>
            <p:cNvSpPr>
              <a:spLocks/>
            </p:cNvSpPr>
            <p:nvPr/>
          </p:nvSpPr>
          <p:spPr bwMode="auto">
            <a:xfrm>
              <a:off x="6627813" y="195717"/>
              <a:ext cx="409575" cy="3646488"/>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endParaRPr lang="en-US">
                <a:solidFill>
                  <a:prstClr val="black"/>
                </a:solidFill>
                <a:latin typeface="Arial" charset="0"/>
                <a:cs typeface="Arial" charset="0"/>
              </a:endParaRPr>
            </a:p>
          </p:txBody>
        </p:sp>
        <p:sp>
          <p:nvSpPr>
            <p:cNvPr id="1035" name="Freeform 28"/>
            <p:cNvSpPr>
              <a:spLocks/>
            </p:cNvSpPr>
            <p:nvPr/>
          </p:nvSpPr>
          <p:spPr bwMode="auto">
            <a:xfrm>
              <a:off x="7061201" y="3771900"/>
              <a:ext cx="350838" cy="1309688"/>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endParaRPr lang="en-US">
                <a:solidFill>
                  <a:prstClr val="black"/>
                </a:solidFill>
                <a:latin typeface="Arial" charset="0"/>
                <a:cs typeface="Arial" charset="0"/>
              </a:endParaRPr>
            </a:p>
          </p:txBody>
        </p:sp>
        <p:sp>
          <p:nvSpPr>
            <p:cNvPr id="1036" name="Freeform 29"/>
            <p:cNvSpPr>
              <a:spLocks/>
            </p:cNvSpPr>
            <p:nvPr/>
          </p:nvSpPr>
          <p:spPr bwMode="auto">
            <a:xfrm>
              <a:off x="7439026" y="5053013"/>
              <a:ext cx="357188" cy="82073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endParaRPr lang="en-US">
                <a:solidFill>
                  <a:prstClr val="black"/>
                </a:solidFill>
                <a:latin typeface="Arial" charset="0"/>
                <a:cs typeface="Arial" charset="0"/>
              </a:endParaRPr>
            </a:p>
          </p:txBody>
        </p:sp>
        <p:sp>
          <p:nvSpPr>
            <p:cNvPr id="1037" name="Freeform 30"/>
            <p:cNvSpPr>
              <a:spLocks/>
            </p:cNvSpPr>
            <p:nvPr/>
          </p:nvSpPr>
          <p:spPr bwMode="auto">
            <a:xfrm>
              <a:off x="7037388" y="3811588"/>
              <a:ext cx="457200" cy="1852613"/>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endParaRPr lang="en-US">
                <a:solidFill>
                  <a:prstClr val="black"/>
                </a:solidFill>
                <a:latin typeface="Arial" charset="0"/>
                <a:cs typeface="Arial" charset="0"/>
              </a:endParaRPr>
            </a:p>
          </p:txBody>
        </p:sp>
        <p:sp>
          <p:nvSpPr>
            <p:cNvPr id="1038" name="Freeform 31"/>
            <p:cNvSpPr>
              <a:spLocks/>
            </p:cNvSpPr>
            <p:nvPr/>
          </p:nvSpPr>
          <p:spPr bwMode="auto">
            <a:xfrm>
              <a:off x="6992938" y="1263650"/>
              <a:ext cx="144463" cy="2508250"/>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endParaRPr lang="en-US">
                <a:solidFill>
                  <a:prstClr val="black"/>
                </a:solidFill>
                <a:latin typeface="Arial" charset="0"/>
                <a:cs typeface="Arial" charset="0"/>
              </a:endParaRPr>
            </a:p>
          </p:txBody>
        </p:sp>
        <p:sp>
          <p:nvSpPr>
            <p:cNvPr id="1039" name="Freeform 32"/>
            <p:cNvSpPr>
              <a:spLocks/>
            </p:cNvSpPr>
            <p:nvPr/>
          </p:nvSpPr>
          <p:spPr bwMode="auto">
            <a:xfrm>
              <a:off x="7526338" y="5640388"/>
              <a:ext cx="111125" cy="233363"/>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endParaRPr lang="en-US">
                <a:solidFill>
                  <a:prstClr val="black"/>
                </a:solidFill>
                <a:latin typeface="Arial" charset="0"/>
                <a:cs typeface="Arial" charset="0"/>
              </a:endParaRPr>
            </a:p>
          </p:txBody>
        </p:sp>
        <p:sp>
          <p:nvSpPr>
            <p:cNvPr id="1040" name="Freeform 33"/>
            <p:cNvSpPr>
              <a:spLocks/>
            </p:cNvSpPr>
            <p:nvPr/>
          </p:nvSpPr>
          <p:spPr bwMode="auto">
            <a:xfrm>
              <a:off x="7021513" y="3598863"/>
              <a:ext cx="68263" cy="423863"/>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endParaRPr lang="en-US">
                <a:solidFill>
                  <a:prstClr val="black"/>
                </a:solidFill>
                <a:latin typeface="Arial" charset="0"/>
                <a:cs typeface="Arial" charset="0"/>
              </a:endParaRPr>
            </a:p>
          </p:txBody>
        </p:sp>
        <p:sp>
          <p:nvSpPr>
            <p:cNvPr id="1041" name="Freeform 34"/>
            <p:cNvSpPr>
              <a:spLocks/>
            </p:cNvSpPr>
            <p:nvPr/>
          </p:nvSpPr>
          <p:spPr bwMode="auto">
            <a:xfrm>
              <a:off x="7412038" y="2801938"/>
              <a:ext cx="1168400" cy="2251075"/>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endParaRPr lang="en-US">
                <a:solidFill>
                  <a:prstClr val="black"/>
                </a:solidFill>
                <a:latin typeface="Arial" charset="0"/>
                <a:cs typeface="Arial" charset="0"/>
              </a:endParaRPr>
            </a:p>
          </p:txBody>
        </p:sp>
        <p:sp>
          <p:nvSpPr>
            <p:cNvPr id="1042" name="Freeform 35"/>
            <p:cNvSpPr>
              <a:spLocks/>
            </p:cNvSpPr>
            <p:nvPr/>
          </p:nvSpPr>
          <p:spPr bwMode="auto">
            <a:xfrm>
              <a:off x="7494588" y="5664200"/>
              <a:ext cx="100013" cy="209550"/>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endParaRPr lang="en-US">
                <a:solidFill>
                  <a:prstClr val="black"/>
                </a:solidFill>
                <a:latin typeface="Arial" charset="0"/>
                <a:cs typeface="Arial" charset="0"/>
              </a:endParaRPr>
            </a:p>
          </p:txBody>
        </p:sp>
        <p:sp>
          <p:nvSpPr>
            <p:cNvPr id="1043" name="Freeform 36"/>
            <p:cNvSpPr>
              <a:spLocks/>
            </p:cNvSpPr>
            <p:nvPr/>
          </p:nvSpPr>
          <p:spPr bwMode="auto">
            <a:xfrm>
              <a:off x="7412038" y="5081588"/>
              <a:ext cx="114300" cy="558800"/>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endParaRPr lang="en-US">
                <a:solidFill>
                  <a:prstClr val="black"/>
                </a:solidFill>
                <a:latin typeface="Arial" charset="0"/>
                <a:cs typeface="Arial" charset="0"/>
              </a:endParaRPr>
            </a:p>
          </p:txBody>
        </p:sp>
        <p:sp>
          <p:nvSpPr>
            <p:cNvPr id="1044" name="Freeform 37"/>
            <p:cNvSpPr>
              <a:spLocks/>
            </p:cNvSpPr>
            <p:nvPr/>
          </p:nvSpPr>
          <p:spPr bwMode="auto">
            <a:xfrm>
              <a:off x="7412038" y="4978400"/>
              <a:ext cx="31750" cy="188913"/>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endParaRPr lang="en-US">
                <a:solidFill>
                  <a:prstClr val="black"/>
                </a:solidFill>
                <a:latin typeface="Arial" charset="0"/>
                <a:cs typeface="Arial" charset="0"/>
              </a:endParaRPr>
            </a:p>
          </p:txBody>
        </p:sp>
        <p:sp>
          <p:nvSpPr>
            <p:cNvPr id="1045" name="Freeform 38"/>
            <p:cNvSpPr>
              <a:spLocks/>
            </p:cNvSpPr>
            <p:nvPr/>
          </p:nvSpPr>
          <p:spPr bwMode="auto">
            <a:xfrm>
              <a:off x="7439026" y="5434013"/>
              <a:ext cx="174625" cy="439738"/>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endParaRPr lang="en-US">
                <a:solidFill>
                  <a:prstClr val="black"/>
                </a:solidFill>
                <a:latin typeface="Arial" charset="0"/>
                <a:cs typeface="Arial" charset="0"/>
              </a:endParaRPr>
            </a:p>
          </p:txBody>
        </p:sp>
      </p:grpSp>
      <p:sp>
        <p:nvSpPr>
          <p:cNvPr id="62" name="Rectangle 61"/>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1944688" y="623888"/>
            <a:ext cx="6589712" cy="128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1943100" y="2133600"/>
            <a:ext cx="65913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cs typeface="+mn-cs"/>
              </a:defRPr>
            </a:lvl1pPr>
          </a:lstStyle>
          <a:p>
            <a:pPr>
              <a:defRPr/>
            </a:pPr>
            <a:fld id="{A713F950-4E49-4C55-A3DE-3F645379834F}" type="datetime1">
              <a:rPr lang="en-US">
                <a:solidFill>
                  <a:prstClr val="black">
                    <a:tint val="75000"/>
                  </a:prstClr>
                </a:solidFill>
              </a:rPr>
              <a:pPr>
                <a:defRPr/>
              </a:pPr>
              <a:t>8/20/2014</a:t>
            </a:fld>
            <a:endParaRPr lang="en-US" dirty="0">
              <a:solidFill>
                <a:prstClr val="black">
                  <a:tint val="75000"/>
                </a:prstClr>
              </a:solidFill>
            </a:endParaRPr>
          </a:p>
        </p:txBody>
      </p:sp>
      <p:sp>
        <p:nvSpPr>
          <p:cNvPr id="5" name="Footer Placeholder 4"/>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fontAlgn="auto">
              <a:spcBef>
                <a:spcPts val="0"/>
              </a:spcBef>
              <a:spcAft>
                <a:spcPts val="0"/>
              </a:spcAft>
              <a:defRPr sz="900" dirty="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511175" y="787400"/>
            <a:ext cx="585788" cy="365125"/>
          </a:xfrm>
          <a:prstGeom prst="rect">
            <a:avLst/>
          </a:prstGeom>
        </p:spPr>
        <p:txBody>
          <a:bodyPr vert="horz" lIns="91440" tIns="45720" rIns="91440" bIns="45720" rtlCol="0" anchor="ctr"/>
          <a:lstStyle>
            <a:lvl1pPr algn="r" fontAlgn="auto">
              <a:spcBef>
                <a:spcPts val="0"/>
              </a:spcBef>
              <a:spcAft>
                <a:spcPts val="0"/>
              </a:spcAft>
              <a:defRPr sz="2000" smtClean="0">
                <a:solidFill>
                  <a:srgbClr val="FEFFFF"/>
                </a:solidFill>
                <a:latin typeface="+mn-lt"/>
                <a:cs typeface="+mn-cs"/>
              </a:defRPr>
            </a:lvl1pPr>
          </a:lstStyle>
          <a:p>
            <a:pPr>
              <a:defRPr/>
            </a:pPr>
            <a:fld id="{3C6C164B-617C-473B-BD44-3B395095A42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hf hdr="0" ftr="0" dt="0"/>
  <p:txStyles>
    <p:titleStyle>
      <a:lvl1pPr algn="l" defTabSz="457200" rtl="0" fontAlgn="base">
        <a:spcBef>
          <a:spcPct val="0"/>
        </a:spcBef>
        <a:spcAft>
          <a:spcPct val="0"/>
        </a:spcAft>
        <a:defRPr sz="3600" kern="1200">
          <a:solidFill>
            <a:srgbClr val="262626"/>
          </a:solidFill>
          <a:latin typeface="+mj-lt"/>
          <a:ea typeface="+mj-ea"/>
          <a:cs typeface="+mj-cs"/>
        </a:defRPr>
      </a:lvl1pPr>
      <a:lvl2pPr algn="l" defTabSz="457200" rtl="0" fontAlgn="base">
        <a:spcBef>
          <a:spcPct val="0"/>
        </a:spcBef>
        <a:spcAft>
          <a:spcPct val="0"/>
        </a:spcAft>
        <a:defRPr sz="3600">
          <a:solidFill>
            <a:srgbClr val="262626"/>
          </a:solidFill>
          <a:latin typeface="Century Gothic" pitchFamily="34" charset="0"/>
        </a:defRPr>
      </a:lvl2pPr>
      <a:lvl3pPr algn="l" defTabSz="457200" rtl="0" fontAlgn="base">
        <a:spcBef>
          <a:spcPct val="0"/>
        </a:spcBef>
        <a:spcAft>
          <a:spcPct val="0"/>
        </a:spcAft>
        <a:defRPr sz="3600">
          <a:solidFill>
            <a:srgbClr val="262626"/>
          </a:solidFill>
          <a:latin typeface="Century Gothic" pitchFamily="34" charset="0"/>
        </a:defRPr>
      </a:lvl3pPr>
      <a:lvl4pPr algn="l" defTabSz="457200" rtl="0" fontAlgn="base">
        <a:spcBef>
          <a:spcPct val="0"/>
        </a:spcBef>
        <a:spcAft>
          <a:spcPct val="0"/>
        </a:spcAft>
        <a:defRPr sz="3600">
          <a:solidFill>
            <a:srgbClr val="262626"/>
          </a:solidFill>
          <a:latin typeface="Century Gothic" pitchFamily="34" charset="0"/>
        </a:defRPr>
      </a:lvl4pPr>
      <a:lvl5pPr algn="l" defTabSz="457200" rtl="0" fontAlgn="base">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 name="Rectangle 30"/>
          <p:cNvSpPr>
            <a:spLocks noChangeArrowheads="1"/>
          </p:cNvSpPr>
          <p:nvPr userDrawn="1"/>
        </p:nvSpPr>
        <p:spPr bwMode="auto">
          <a:xfrm>
            <a:off x="1" y="0"/>
            <a:ext cx="9144000" cy="838200"/>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algn="ctr">
              <a:spcBef>
                <a:spcPct val="20000"/>
              </a:spcBef>
              <a:buFontTx/>
              <a:buChar char="•"/>
              <a:defRPr/>
            </a:pPr>
            <a:endParaRPr lang="en-US" sz="2000" dirty="0">
              <a:solidFill>
                <a:srgbClr val="000000"/>
              </a:solidFill>
              <a:latin typeface="Times New Roman" pitchFamily="18" charset="0"/>
              <a:cs typeface="Arial" charset="0"/>
            </a:endParaRPr>
          </a:p>
        </p:txBody>
      </p:sp>
      <p:sp>
        <p:nvSpPr>
          <p:cNvPr id="1027" name="Rectangle 2"/>
          <p:cNvSpPr>
            <a:spLocks noGrp="1" noChangeArrowheads="1"/>
          </p:cNvSpPr>
          <p:nvPr>
            <p:ph type="title"/>
          </p:nvPr>
        </p:nvSpPr>
        <p:spPr bwMode="auto">
          <a:xfrm>
            <a:off x="179030" y="165100"/>
            <a:ext cx="8753852" cy="9144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31739" y="1303338"/>
            <a:ext cx="8753852" cy="4525962"/>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95" name="Rectangle 71"/>
          <p:cNvSpPr>
            <a:spLocks noGrp="1" noChangeArrowheads="1"/>
          </p:cNvSpPr>
          <p:nvPr>
            <p:ph type="sldNum" sz="quarter" idx="4"/>
          </p:nvPr>
        </p:nvSpPr>
        <p:spPr bwMode="auto">
          <a:xfrm>
            <a:off x="7215214" y="6400800"/>
            <a:ext cx="186460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spcBef>
                <a:spcPct val="0"/>
              </a:spcBef>
              <a:buFontTx/>
              <a:buNone/>
              <a:defRPr sz="1400">
                <a:cs typeface="+mn-cs"/>
              </a:defRPr>
            </a:lvl1pPr>
          </a:lstStyle>
          <a:p>
            <a:pPr>
              <a:defRPr/>
            </a:pPr>
            <a:fld id="{54254F88-664D-4B49-9023-8F4A1205DF0D}" type="slidenum">
              <a:rPr lang="en-US">
                <a:solidFill>
                  <a:srgbClr val="000000"/>
                </a:solidFill>
                <a:latin typeface="Times New Roman" pitchFamily="18" charset="0"/>
              </a:rPr>
              <a:pPr>
                <a:defRPr/>
              </a:pPr>
              <a:t>‹#›</a:t>
            </a:fld>
            <a:endParaRPr lang="en-US"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Times New Roman" pitchFamily="18" charset="0"/>
        </a:defRPr>
      </a:lvl2pPr>
      <a:lvl3pPr algn="ctr" rtl="0" eaLnBrk="0" fontAlgn="base" hangingPunct="0">
        <a:spcBef>
          <a:spcPct val="0"/>
        </a:spcBef>
        <a:spcAft>
          <a:spcPct val="0"/>
        </a:spcAft>
        <a:defRPr>
          <a:solidFill>
            <a:schemeClr val="tx2"/>
          </a:solidFill>
          <a:latin typeface="Times New Roman" pitchFamily="18" charset="0"/>
        </a:defRPr>
      </a:lvl3pPr>
      <a:lvl4pPr algn="ctr" rtl="0" eaLnBrk="0" fontAlgn="base" hangingPunct="0">
        <a:spcBef>
          <a:spcPct val="0"/>
        </a:spcBef>
        <a:spcAft>
          <a:spcPct val="0"/>
        </a:spcAft>
        <a:defRPr>
          <a:solidFill>
            <a:schemeClr val="tx2"/>
          </a:solidFill>
          <a:latin typeface="Times New Roman" pitchFamily="18" charset="0"/>
        </a:defRPr>
      </a:lvl4pPr>
      <a:lvl5pPr algn="ctr" rtl="0" eaLnBrk="0" fontAlgn="base" hangingPunct="0">
        <a:spcBef>
          <a:spcPct val="0"/>
        </a:spcBef>
        <a:spcAft>
          <a:spcPct val="0"/>
        </a:spcAft>
        <a:defRPr>
          <a:solidFill>
            <a:schemeClr val="tx2"/>
          </a:solidFill>
          <a:latin typeface="Times New Roman" pitchFamily="18" charset="0"/>
        </a:defRPr>
      </a:lvl5pPr>
      <a:lvl6pPr marL="457200" algn="ctr" rtl="0" fontAlgn="base">
        <a:spcBef>
          <a:spcPct val="0"/>
        </a:spcBef>
        <a:spcAft>
          <a:spcPct val="0"/>
        </a:spcAft>
        <a:defRPr>
          <a:solidFill>
            <a:schemeClr val="tx2"/>
          </a:solidFill>
          <a:latin typeface="Times New Roman" pitchFamily="18" charset="0"/>
        </a:defRPr>
      </a:lvl6pPr>
      <a:lvl7pPr marL="914400" algn="ctr" rtl="0" fontAlgn="base">
        <a:spcBef>
          <a:spcPct val="0"/>
        </a:spcBef>
        <a:spcAft>
          <a:spcPct val="0"/>
        </a:spcAft>
        <a:defRPr>
          <a:solidFill>
            <a:schemeClr val="tx2"/>
          </a:solidFill>
          <a:latin typeface="Times New Roman" pitchFamily="18" charset="0"/>
        </a:defRPr>
      </a:lvl7pPr>
      <a:lvl8pPr marL="1371600" algn="ctr" rtl="0" fontAlgn="base">
        <a:spcBef>
          <a:spcPct val="0"/>
        </a:spcBef>
        <a:spcAft>
          <a:spcPct val="0"/>
        </a:spcAft>
        <a:defRPr>
          <a:solidFill>
            <a:schemeClr val="tx2"/>
          </a:solidFill>
          <a:latin typeface="Times New Roman" pitchFamily="18" charset="0"/>
        </a:defRPr>
      </a:lvl8pPr>
      <a:lvl9pPr marL="1828800" algn="ctr" rtl="0" fontAlgn="base">
        <a:spcBef>
          <a:spcPct val="0"/>
        </a:spcBef>
        <a:spcAft>
          <a:spcPct val="0"/>
        </a:spcAft>
        <a:defRPr>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9.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eg"/><Relationship Id="rId1" Type="http://schemas.openxmlformats.org/officeDocument/2006/relationships/slideLayout" Target="../slideLayouts/slideLayout40.xml"/><Relationship Id="rId4" Type="http://schemas.openxmlformats.org/officeDocument/2006/relationships/image" Target="../media/image22.jpeg"/></Relationships>
</file>

<file path=ppt/slides/_rels/slide3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8.jpeg"/><Relationship Id="rId7" Type="http://schemas.openxmlformats.org/officeDocument/2006/relationships/image" Target="../media/image21.png"/><Relationship Id="rId2" Type="http://schemas.openxmlformats.org/officeDocument/2006/relationships/image" Target="../media/image27.jpeg"/><Relationship Id="rId1" Type="http://schemas.openxmlformats.org/officeDocument/2006/relationships/slideLayout" Target="../slideLayouts/slideLayout40.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0.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22.jpeg"/><Relationship Id="rId4" Type="http://schemas.openxmlformats.org/officeDocument/2006/relationships/image" Target="../media/image36.jpeg"/><Relationship Id="rId9" Type="http://schemas.openxmlformats.org/officeDocument/2006/relationships/image" Target="../media/image21.png"/></Relationships>
</file>

<file path=ppt/slides/_rels/slide4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22.jpeg"/><Relationship Id="rId4" Type="http://schemas.openxmlformats.org/officeDocument/2006/relationships/image" Target="../media/image42.jpeg"/><Relationship Id="rId9" Type="http://schemas.openxmlformats.org/officeDocument/2006/relationships/image" Target="../media/image21.png"/></Relationships>
</file>

<file path=ppt/slides/_rels/slide4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png"/><Relationship Id="rId9" Type="http://schemas.openxmlformats.org/officeDocument/2006/relationships/image" Target="../media/image22.jpeg"/></Relationships>
</file>

<file path=ppt/slides/_rels/slide44.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image" Target="../media/image55.jpeg"/><Relationship Id="rId5" Type="http://schemas.openxmlformats.org/officeDocument/2006/relationships/image" Target="../media/image54.jpeg"/><Relationship Id="rId10" Type="http://schemas.openxmlformats.org/officeDocument/2006/relationships/image" Target="../media/image22.jpeg"/><Relationship Id="rId4" Type="http://schemas.openxmlformats.org/officeDocument/2006/relationships/image" Target="../media/image53.jpeg"/><Relationship Id="rId9"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4.jpeg"/><Relationship Id="rId1" Type="http://schemas.openxmlformats.org/officeDocument/2006/relationships/slideLayout" Target="../slideLayouts/slideLayout40.xml"/><Relationship Id="rId5" Type="http://schemas.openxmlformats.org/officeDocument/2006/relationships/image" Target="../media/image58.png"/><Relationship Id="rId4" Type="http://schemas.openxmlformats.org/officeDocument/2006/relationships/image" Target="../media/image22.jpeg"/></Relationships>
</file>

<file path=ppt/slides/_rels/slide4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60.jpeg"/><Relationship Id="rId7" Type="http://schemas.openxmlformats.org/officeDocument/2006/relationships/image" Target="../media/image21.png"/><Relationship Id="rId2" Type="http://schemas.openxmlformats.org/officeDocument/2006/relationships/image" Target="../media/image59.jpeg"/><Relationship Id="rId1" Type="http://schemas.openxmlformats.org/officeDocument/2006/relationships/slideLayout" Target="../slideLayouts/slideLayout40.xml"/><Relationship Id="rId6" Type="http://schemas.openxmlformats.org/officeDocument/2006/relationships/image" Target="../media/image62.jpeg"/><Relationship Id="rId5" Type="http://schemas.openxmlformats.org/officeDocument/2006/relationships/image" Target="../media/image30.jpeg"/><Relationship Id="rId4" Type="http://schemas.openxmlformats.org/officeDocument/2006/relationships/image" Target="../media/image61.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endParaRPr lang="en-US" smtClean="0"/>
          </a:p>
        </p:txBody>
      </p:sp>
    </p:spTree>
  </p:cSld>
  <p:clrMapOvr>
    <a:masterClrMapping/>
  </p:clrMapOvr>
  <p:transition advTm="5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toona"/>
          <p:cNvPicPr>
            <a:picLocks noChangeAspect="1" noChangeArrowheads="1"/>
          </p:cNvPicPr>
          <p:nvPr/>
        </p:nvPicPr>
        <p:blipFill>
          <a:blip r:embed="rId2" cstate="print"/>
          <a:srcRect/>
          <a:stretch>
            <a:fillRect/>
          </a:stretch>
        </p:blipFill>
        <p:spPr bwMode="auto">
          <a:xfrm>
            <a:off x="0" y="0"/>
            <a:ext cx="9140825" cy="5038725"/>
          </a:xfrm>
          <a:prstGeom prst="rect">
            <a:avLst/>
          </a:prstGeom>
          <a:noFill/>
        </p:spPr>
      </p:pic>
      <p:sp>
        <p:nvSpPr>
          <p:cNvPr id="27652" name="Rectangle 4"/>
          <p:cNvSpPr>
            <a:spLocks noChangeArrowheads="1"/>
          </p:cNvSpPr>
          <p:nvPr/>
        </p:nvSpPr>
        <p:spPr bwMode="auto">
          <a:xfrm>
            <a:off x="3175" y="5029200"/>
            <a:ext cx="9140825" cy="1828800"/>
          </a:xfrm>
          <a:prstGeom prst="rect">
            <a:avLst/>
          </a:prstGeom>
          <a:solidFill>
            <a:schemeClr val="accent1"/>
          </a:solidFill>
          <a:ln w="9525">
            <a:solidFill>
              <a:schemeClr val="tx1"/>
            </a:solidFill>
            <a:miter lim="800000"/>
            <a:headEnd/>
            <a:tailEnd/>
          </a:ln>
          <a:effectLst/>
        </p:spPr>
        <p:txBody>
          <a:bodyPr wrap="none" anchor="ctr"/>
          <a:lstStyle/>
          <a:p>
            <a:endParaRPr lang="en-US" sz="3200" smtClean="0">
              <a:solidFill>
                <a:srgbClr val="000000"/>
              </a:solidFill>
              <a:latin typeface="Arial" charset="0"/>
            </a:endParaRPr>
          </a:p>
        </p:txBody>
      </p:sp>
      <p:sp>
        <p:nvSpPr>
          <p:cNvPr id="27653" name="Rectangle 5"/>
          <p:cNvSpPr>
            <a:spLocks noChangeArrowheads="1"/>
          </p:cNvSpPr>
          <p:nvPr/>
        </p:nvSpPr>
        <p:spPr bwMode="auto">
          <a:xfrm>
            <a:off x="0" y="5029200"/>
            <a:ext cx="9140825" cy="1828800"/>
          </a:xfrm>
          <a:prstGeom prst="rect">
            <a:avLst/>
          </a:prstGeom>
          <a:solidFill>
            <a:schemeClr val="bg1"/>
          </a:solidFill>
          <a:ln w="9525">
            <a:solidFill>
              <a:schemeClr val="bg1"/>
            </a:solidFill>
            <a:miter lim="800000"/>
            <a:headEnd/>
            <a:tailEnd/>
          </a:ln>
          <a:effectLst/>
        </p:spPr>
        <p:txBody>
          <a:bodyPr wrap="none" anchor="ctr"/>
          <a:lstStyle/>
          <a:p>
            <a:endParaRPr lang="en-US" sz="3200" smtClean="0">
              <a:solidFill>
                <a:srgbClr val="000000"/>
              </a:solidFill>
              <a:latin typeface="Arial" charset="0"/>
            </a:endParaRPr>
          </a:p>
        </p:txBody>
      </p:sp>
      <p:sp>
        <p:nvSpPr>
          <p:cNvPr id="27654" name="Text Box 6"/>
          <p:cNvSpPr txBox="1">
            <a:spLocks noChangeArrowheads="1"/>
          </p:cNvSpPr>
          <p:nvPr/>
        </p:nvSpPr>
        <p:spPr bwMode="auto">
          <a:xfrm>
            <a:off x="0" y="5715000"/>
            <a:ext cx="9144000" cy="488950"/>
          </a:xfrm>
          <a:prstGeom prst="rect">
            <a:avLst/>
          </a:prstGeom>
          <a:noFill/>
          <a:ln w="9525">
            <a:noFill/>
            <a:miter lim="800000"/>
            <a:headEnd/>
            <a:tailEnd/>
          </a:ln>
          <a:effectLst/>
        </p:spPr>
        <p:txBody>
          <a:bodyPr>
            <a:spAutoFit/>
          </a:bodyPr>
          <a:lstStyle/>
          <a:p>
            <a:pPr algn="ctr"/>
            <a:r>
              <a:rPr lang="en-US" sz="2600" smtClean="0">
                <a:solidFill>
                  <a:srgbClr val="000000"/>
                </a:solidFill>
                <a:latin typeface="Cambria" pitchFamily="18" charset="0"/>
              </a:rPr>
              <a:t>What are the benefits of Fishery Improvement Projects (FIPs)?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bluefin-tuna-dispersal-tracked-time_124512"/>
          <p:cNvPicPr>
            <a:picLocks noChangeAspect="1" noChangeArrowheads="1"/>
          </p:cNvPicPr>
          <p:nvPr/>
        </p:nvPicPr>
        <p:blipFill>
          <a:blip r:embed="rId2" cstate="print"/>
          <a:srcRect/>
          <a:stretch>
            <a:fillRect/>
          </a:stretch>
        </p:blipFill>
        <p:spPr bwMode="auto">
          <a:xfrm>
            <a:off x="0" y="0"/>
            <a:ext cx="9159875" cy="6856413"/>
          </a:xfrm>
          <a:prstGeom prst="rect">
            <a:avLst/>
          </a:prstGeom>
          <a:noFill/>
        </p:spPr>
      </p:pic>
      <p:sp>
        <p:nvSpPr>
          <p:cNvPr id="29699" name="Rectangle 3"/>
          <p:cNvSpPr>
            <a:spLocks noChangeArrowheads="1"/>
          </p:cNvSpPr>
          <p:nvPr/>
        </p:nvSpPr>
        <p:spPr bwMode="auto">
          <a:xfrm>
            <a:off x="3175" y="2287588"/>
            <a:ext cx="9140825" cy="4570412"/>
          </a:xfrm>
          <a:prstGeom prst="rect">
            <a:avLst/>
          </a:prstGeom>
          <a:solidFill>
            <a:schemeClr val="bg1"/>
          </a:solidFill>
          <a:ln w="9525">
            <a:solidFill>
              <a:schemeClr val="tx1"/>
            </a:solidFill>
            <a:miter lim="800000"/>
            <a:headEnd/>
            <a:tailEnd/>
          </a:ln>
          <a:effectLst/>
        </p:spPr>
        <p:txBody>
          <a:bodyPr wrap="none" anchor="ctr"/>
          <a:lstStyle/>
          <a:p>
            <a:pPr algn="ctr"/>
            <a:endParaRPr lang="en-US" sz="3200" smtClean="0">
              <a:solidFill>
                <a:srgbClr val="000000"/>
              </a:solidFill>
              <a:latin typeface="Arial" charset="0"/>
            </a:endParaRPr>
          </a:p>
        </p:txBody>
      </p:sp>
      <p:sp>
        <p:nvSpPr>
          <p:cNvPr id="29701" name="Text Box 5"/>
          <p:cNvSpPr txBox="1">
            <a:spLocks noChangeArrowheads="1"/>
          </p:cNvSpPr>
          <p:nvPr/>
        </p:nvSpPr>
        <p:spPr bwMode="auto">
          <a:xfrm>
            <a:off x="76200" y="2498725"/>
            <a:ext cx="8991600" cy="4054475"/>
          </a:xfrm>
          <a:prstGeom prst="rect">
            <a:avLst/>
          </a:prstGeom>
          <a:noFill/>
          <a:ln w="9525">
            <a:noFill/>
            <a:miter lim="800000"/>
            <a:headEnd/>
            <a:tailEnd/>
          </a:ln>
          <a:effectLst/>
        </p:spPr>
        <p:txBody>
          <a:bodyPr>
            <a:spAutoFit/>
          </a:bodyPr>
          <a:lstStyle/>
          <a:p>
            <a:r>
              <a:rPr lang="en-US" sz="2000" smtClean="0">
                <a:solidFill>
                  <a:srgbClr val="000000"/>
                </a:solidFill>
                <a:latin typeface="Cambria" pitchFamily="18" charset="0"/>
              </a:rPr>
              <a:t>Fishery Improvement Projects (FIPs) protect seafood species and habitats. They also create new and unique ways to: </a:t>
            </a:r>
          </a:p>
          <a:p>
            <a:pPr lvl="1">
              <a:buFontTx/>
              <a:buChar char="•"/>
            </a:pPr>
            <a:r>
              <a:rPr lang="en-US" sz="2000" smtClean="0">
                <a:solidFill>
                  <a:srgbClr val="000000"/>
                </a:solidFill>
                <a:latin typeface="Cambria" pitchFamily="18" charset="0"/>
              </a:rPr>
              <a:t>Engage local communities by increasing awareness of critical seafood issues among customers – giving them the opportunity to use their purchases to support a healthier, more sustainable food system</a:t>
            </a:r>
          </a:p>
          <a:p>
            <a:pPr lvl="1">
              <a:buFontTx/>
              <a:buChar char="•"/>
            </a:pPr>
            <a:r>
              <a:rPr lang="en-US" sz="2000" smtClean="0">
                <a:solidFill>
                  <a:srgbClr val="000000"/>
                </a:solidFill>
                <a:latin typeface="Cambria" pitchFamily="18" charset="0"/>
              </a:rPr>
              <a:t>Build collaborative relationships with key supply chain stakeholders by engaging and empowering forward-thinking fishermen and seafood suppliers</a:t>
            </a:r>
          </a:p>
          <a:p>
            <a:pPr lvl="1">
              <a:buFontTx/>
              <a:buChar char="•"/>
            </a:pPr>
            <a:r>
              <a:rPr lang="en-US" sz="2000" smtClean="0">
                <a:solidFill>
                  <a:srgbClr val="000000"/>
                </a:solidFill>
                <a:latin typeface="Cambria" pitchFamily="18" charset="0"/>
              </a:rPr>
              <a:t>Support environmentally sustainable and socially responsible business practices in emerging countries</a:t>
            </a:r>
          </a:p>
          <a:p>
            <a:pPr lvl="1">
              <a:buFontTx/>
              <a:buChar char="•"/>
            </a:pPr>
            <a:r>
              <a:rPr lang="en-US" sz="2000" smtClean="0">
                <a:solidFill>
                  <a:srgbClr val="000000"/>
                </a:solidFill>
                <a:latin typeface="Cambria" pitchFamily="18" charset="0"/>
              </a:rPr>
              <a:t>Mitigate resource risks in the seafood supply chain by utilizing innovative management models to ensure the continuity of the global seafood supply</a:t>
            </a:r>
          </a:p>
          <a:p>
            <a:pPr>
              <a:buFontTx/>
              <a:buChar char="•"/>
            </a:pPr>
            <a:endParaRPr lang="en-US" sz="2000" smtClean="0">
              <a:solidFill>
                <a:srgbClr val="000000"/>
              </a:solidFill>
              <a:latin typeface="Cambr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blog_image"/>
          <p:cNvPicPr>
            <a:picLocks noChangeAspect="1" noChangeArrowheads="1"/>
          </p:cNvPicPr>
          <p:nvPr/>
        </p:nvPicPr>
        <p:blipFill>
          <a:blip r:embed="rId2" cstate="print"/>
          <a:srcRect/>
          <a:stretch>
            <a:fillRect/>
          </a:stretch>
        </p:blipFill>
        <p:spPr bwMode="auto">
          <a:xfrm>
            <a:off x="3175" y="0"/>
            <a:ext cx="9140825" cy="6057900"/>
          </a:xfrm>
          <a:prstGeom prst="rect">
            <a:avLst/>
          </a:prstGeom>
          <a:noFill/>
        </p:spPr>
      </p:pic>
      <p:sp>
        <p:nvSpPr>
          <p:cNvPr id="20484" name="Text Box 4"/>
          <p:cNvSpPr txBox="1">
            <a:spLocks noChangeArrowheads="1"/>
          </p:cNvSpPr>
          <p:nvPr/>
        </p:nvSpPr>
        <p:spPr bwMode="auto">
          <a:xfrm>
            <a:off x="0" y="6262688"/>
            <a:ext cx="9144000" cy="457200"/>
          </a:xfrm>
          <a:prstGeom prst="rect">
            <a:avLst/>
          </a:prstGeom>
          <a:noFill/>
          <a:ln w="9525">
            <a:noFill/>
            <a:miter lim="800000"/>
            <a:headEnd/>
            <a:tailEnd/>
          </a:ln>
          <a:effectLst/>
        </p:spPr>
        <p:txBody>
          <a:bodyPr>
            <a:spAutoFit/>
          </a:bodyPr>
          <a:lstStyle/>
          <a:p>
            <a:pPr algn="ctr"/>
            <a:r>
              <a:rPr lang="en-US" sz="2400" smtClean="0">
                <a:solidFill>
                  <a:srgbClr val="000000"/>
                </a:solidFill>
                <a:latin typeface="Arial" charset="0"/>
              </a:rPr>
              <a:t>Why Participate in a Fishery Improvement Project (FIP)?</a:t>
            </a:r>
          </a:p>
        </p:txBody>
      </p:sp>
      <p:sp>
        <p:nvSpPr>
          <p:cNvPr id="20485" name="Rectangle 5"/>
          <p:cNvSpPr>
            <a:spLocks noChangeArrowheads="1"/>
          </p:cNvSpPr>
          <p:nvPr/>
        </p:nvSpPr>
        <p:spPr bwMode="auto">
          <a:xfrm>
            <a:off x="3175" y="5029200"/>
            <a:ext cx="9140825" cy="1828800"/>
          </a:xfrm>
          <a:prstGeom prst="rect">
            <a:avLst/>
          </a:prstGeom>
          <a:solidFill>
            <a:schemeClr val="bg1"/>
          </a:solidFill>
          <a:ln w="9525">
            <a:solidFill>
              <a:schemeClr val="bg1"/>
            </a:solidFill>
            <a:miter lim="800000"/>
            <a:headEnd/>
            <a:tailEnd/>
          </a:ln>
          <a:effectLst/>
        </p:spPr>
        <p:txBody>
          <a:bodyPr wrap="none" anchor="ctr"/>
          <a:lstStyle/>
          <a:p>
            <a:r>
              <a:rPr lang="en-US" sz="2400" smtClean="0">
                <a:solidFill>
                  <a:srgbClr val="000000"/>
                </a:solidFill>
                <a:latin typeface="Cambria" pitchFamily="18" charset="0"/>
              </a:rPr>
              <a:t>  </a:t>
            </a:r>
            <a:r>
              <a:rPr lang="en-US" sz="2000" smtClean="0">
                <a:solidFill>
                  <a:srgbClr val="000000"/>
                </a:solidFill>
                <a:latin typeface="Cambria" pitchFamily="18" charset="0"/>
              </a:rPr>
              <a:t>Join in the discussion as we explore how the FIP Model can be:</a:t>
            </a:r>
          </a:p>
          <a:p>
            <a:pPr lvl="1">
              <a:buFontTx/>
              <a:buChar char="•"/>
            </a:pPr>
            <a:r>
              <a:rPr lang="en-US" sz="2000" smtClean="0">
                <a:solidFill>
                  <a:srgbClr val="000000"/>
                </a:solidFill>
                <a:latin typeface="Cambria" pitchFamily="18" charset="0"/>
              </a:rPr>
              <a:t>Applied to other departments and product categories</a:t>
            </a:r>
          </a:p>
          <a:p>
            <a:pPr lvl="1">
              <a:buFontTx/>
              <a:buChar char="•"/>
            </a:pPr>
            <a:r>
              <a:rPr lang="en-US" sz="2000" smtClean="0">
                <a:solidFill>
                  <a:srgbClr val="000000"/>
                </a:solidFill>
                <a:latin typeface="Cambria" pitchFamily="18" charset="0"/>
              </a:rPr>
              <a:t>Used to create social change</a:t>
            </a:r>
          </a:p>
          <a:p>
            <a:pPr lvl="1">
              <a:buFontTx/>
              <a:buChar char="•"/>
            </a:pPr>
            <a:r>
              <a:rPr lang="en-US" sz="2000" smtClean="0">
                <a:solidFill>
                  <a:srgbClr val="000000"/>
                </a:solidFill>
                <a:latin typeface="Cambria" pitchFamily="18" charset="0"/>
              </a:rPr>
              <a:t>Employed to influence government policy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944688" y="623888"/>
            <a:ext cx="6589712" cy="1281112"/>
          </a:xfrm>
        </p:spPr>
        <p:txBody>
          <a:bodyPr/>
          <a:lstStyle/>
          <a:p>
            <a:r>
              <a:rPr lang="en-US" smtClean="0"/>
              <a:t>Shrimping in U.S. Gulf Waters</a:t>
            </a:r>
            <a:br>
              <a:rPr lang="en-US" smtClean="0"/>
            </a:br>
            <a:r>
              <a:rPr lang="en-US" smtClean="0"/>
              <a:t>Identify the Problems </a:t>
            </a:r>
          </a:p>
        </p:txBody>
      </p:sp>
      <p:sp>
        <p:nvSpPr>
          <p:cNvPr id="19458" name="Content Placeholder 2"/>
          <p:cNvSpPr>
            <a:spLocks noGrp="1"/>
          </p:cNvSpPr>
          <p:nvPr>
            <p:ph idx="1"/>
          </p:nvPr>
        </p:nvSpPr>
        <p:spPr>
          <a:xfrm>
            <a:off x="1943100" y="2133600"/>
            <a:ext cx="6591300" cy="3778250"/>
          </a:xfrm>
        </p:spPr>
        <p:txBody>
          <a:bodyPr/>
          <a:lstStyle/>
          <a:p>
            <a:pPr>
              <a:buFont typeface="Century Gothic" pitchFamily="34" charset="0"/>
              <a:buAutoNum type="arabicPeriod"/>
            </a:pPr>
            <a:r>
              <a:rPr lang="en-US" sz="2400" smtClean="0"/>
              <a:t>Non-species by-catch</a:t>
            </a:r>
          </a:p>
          <a:p>
            <a:pPr>
              <a:buFont typeface="Century Gothic" pitchFamily="34" charset="0"/>
              <a:buAutoNum type="arabicPeriod"/>
            </a:pPr>
            <a:r>
              <a:rPr lang="en-US" sz="2400" smtClean="0"/>
              <a:t>Final shrimp quality—no chemical usage</a:t>
            </a:r>
          </a:p>
          <a:p>
            <a:pPr>
              <a:buFont typeface="Century Gothic" pitchFamily="34" charset="0"/>
              <a:buAutoNum type="arabicPeriod"/>
            </a:pPr>
            <a:endParaRPr lang="en-US" smtClean="0"/>
          </a:p>
        </p:txBody>
      </p:sp>
      <p:sp>
        <p:nvSpPr>
          <p:cNvPr id="19459"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49326DB4-85DA-476F-92AD-B101205450F0}"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944688" y="623888"/>
            <a:ext cx="6589712" cy="1281112"/>
          </a:xfrm>
        </p:spPr>
        <p:txBody>
          <a:bodyPr/>
          <a:lstStyle/>
          <a:p>
            <a:r>
              <a:rPr lang="en-US" smtClean="0"/>
              <a:t>Brainstorm The Root Causes</a:t>
            </a:r>
          </a:p>
        </p:txBody>
      </p:sp>
      <p:sp>
        <p:nvSpPr>
          <p:cNvPr id="20482" name="Content Placeholder 2"/>
          <p:cNvSpPr>
            <a:spLocks noGrp="1"/>
          </p:cNvSpPr>
          <p:nvPr>
            <p:ph idx="1"/>
          </p:nvPr>
        </p:nvSpPr>
        <p:spPr>
          <a:xfrm>
            <a:off x="1943100" y="2133600"/>
            <a:ext cx="6591300" cy="3778250"/>
          </a:xfrm>
        </p:spPr>
        <p:txBody>
          <a:bodyPr/>
          <a:lstStyle/>
          <a:p>
            <a:r>
              <a:rPr lang="en-US" sz="2400" smtClean="0"/>
              <a:t>Ask “WHY” </a:t>
            </a:r>
          </a:p>
          <a:p>
            <a:r>
              <a:rPr lang="en-US" sz="2400" smtClean="0"/>
              <a:t>Plot the causes (NOT solutions)</a:t>
            </a:r>
          </a:p>
          <a:p>
            <a:r>
              <a:rPr lang="en-US" sz="2400" smtClean="0"/>
              <a:t>Fishbone</a:t>
            </a:r>
          </a:p>
          <a:p>
            <a:pPr lvl="1">
              <a:buFont typeface="Century Gothic" pitchFamily="34" charset="0"/>
              <a:buAutoNum type="arabicPeriod"/>
            </a:pPr>
            <a:r>
              <a:rPr lang="en-US" sz="2400" smtClean="0"/>
              <a:t>People</a:t>
            </a:r>
          </a:p>
          <a:p>
            <a:pPr lvl="1">
              <a:buFont typeface="Century Gothic" pitchFamily="34" charset="0"/>
              <a:buAutoNum type="arabicPeriod"/>
            </a:pPr>
            <a:r>
              <a:rPr lang="en-US" sz="2400" smtClean="0"/>
              <a:t>Equipment</a:t>
            </a:r>
          </a:p>
          <a:p>
            <a:pPr lvl="1">
              <a:buFont typeface="Century Gothic" pitchFamily="34" charset="0"/>
              <a:buAutoNum type="arabicPeriod"/>
            </a:pPr>
            <a:r>
              <a:rPr lang="en-US" sz="2400" smtClean="0"/>
              <a:t>Procedures</a:t>
            </a:r>
          </a:p>
          <a:p>
            <a:pPr lvl="1">
              <a:buFont typeface="Century Gothic" pitchFamily="34" charset="0"/>
              <a:buAutoNum type="arabicPeriod"/>
            </a:pPr>
            <a:r>
              <a:rPr lang="en-US" sz="2400" smtClean="0"/>
              <a:t>Materials</a:t>
            </a:r>
          </a:p>
        </p:txBody>
      </p:sp>
      <p:sp>
        <p:nvSpPr>
          <p:cNvPr id="20483"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628C0E88-C0E9-4D7C-B627-8E0B3886693B}"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6"/>
          <p:cNvPicPr>
            <a:picLocks noChangeAspect="1" noChangeArrowheads="1"/>
          </p:cNvPicPr>
          <p:nvPr/>
        </p:nvPicPr>
        <p:blipFill>
          <a:blip r:embed="rId2" cstate="print"/>
          <a:srcRect/>
          <a:stretch>
            <a:fillRect/>
          </a:stretch>
        </p:blipFill>
        <p:spPr bwMode="auto">
          <a:xfrm>
            <a:off x="914400" y="1371600"/>
            <a:ext cx="7991475" cy="5019675"/>
          </a:xfrm>
          <a:prstGeom prst="rect">
            <a:avLst/>
          </a:prstGeom>
          <a:noFill/>
          <a:ln w="9525">
            <a:noFill/>
            <a:miter lim="800000"/>
            <a:headEnd/>
            <a:tailEnd/>
          </a:ln>
        </p:spPr>
      </p:pic>
      <p:sp>
        <p:nvSpPr>
          <p:cNvPr id="21506" name="Slide Number Placeholder 1"/>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54F96CBE-C36E-4E38-A138-54EC123EEBF5}" type="slidenum">
              <a:rPr lang="en-US">
                <a:cs typeface="Arial" charset="0"/>
              </a:rPr>
              <a:pPr fontAlgn="base">
                <a:spcBef>
                  <a:spcPct val="0"/>
                </a:spcBef>
                <a:spcAft>
                  <a:spcPct val="0"/>
                </a:spcAft>
              </a:pPr>
              <a:t>15</a:t>
            </a:fld>
            <a:endParaRPr lang="en-US">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944688" y="623888"/>
            <a:ext cx="6589712" cy="1281112"/>
          </a:xfrm>
        </p:spPr>
        <p:txBody>
          <a:bodyPr/>
          <a:lstStyle/>
          <a:p>
            <a:r>
              <a:rPr lang="en-US" smtClean="0"/>
              <a:t>Identify Stakeholders</a:t>
            </a:r>
          </a:p>
        </p:txBody>
      </p:sp>
      <p:sp>
        <p:nvSpPr>
          <p:cNvPr id="22530" name="Content Placeholder 2"/>
          <p:cNvSpPr>
            <a:spLocks noGrp="1"/>
          </p:cNvSpPr>
          <p:nvPr>
            <p:ph idx="1"/>
          </p:nvPr>
        </p:nvSpPr>
        <p:spPr>
          <a:xfrm>
            <a:off x="1943100" y="2133600"/>
            <a:ext cx="6591300" cy="3778250"/>
          </a:xfrm>
        </p:spPr>
        <p:txBody>
          <a:bodyPr/>
          <a:lstStyle/>
          <a:p>
            <a:pPr>
              <a:buFont typeface="Century Gothic" pitchFamily="34" charset="0"/>
              <a:buAutoNum type="arabicPeriod"/>
            </a:pPr>
            <a:r>
              <a:rPr lang="en-US" sz="2400" smtClean="0"/>
              <a:t> Boat Owner</a:t>
            </a:r>
          </a:p>
          <a:p>
            <a:pPr>
              <a:buFont typeface="Century Gothic" pitchFamily="34" charset="0"/>
              <a:buAutoNum type="arabicPeriod"/>
            </a:pPr>
            <a:r>
              <a:rPr lang="en-US" sz="2400" smtClean="0"/>
              <a:t> Boat Captain</a:t>
            </a:r>
          </a:p>
          <a:p>
            <a:pPr>
              <a:buFont typeface="Century Gothic" pitchFamily="34" charset="0"/>
              <a:buAutoNum type="arabicPeriod"/>
            </a:pPr>
            <a:r>
              <a:rPr lang="en-US" sz="2400" smtClean="0"/>
              <a:t> Boat Crew</a:t>
            </a:r>
          </a:p>
          <a:p>
            <a:pPr>
              <a:buFont typeface="Century Gothic" pitchFamily="34" charset="0"/>
              <a:buAutoNum type="arabicPeriod"/>
            </a:pPr>
            <a:r>
              <a:rPr lang="en-US" sz="2400" smtClean="0"/>
              <a:t> Supplier</a:t>
            </a:r>
          </a:p>
          <a:p>
            <a:pPr>
              <a:buFont typeface="Century Gothic" pitchFamily="34" charset="0"/>
              <a:buAutoNum type="arabicPeriod"/>
            </a:pPr>
            <a:r>
              <a:rPr lang="en-US" sz="2400" smtClean="0"/>
              <a:t> Retailer </a:t>
            </a:r>
          </a:p>
        </p:txBody>
      </p:sp>
      <p:sp>
        <p:nvSpPr>
          <p:cNvPr id="22531"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A1235EC0-0EA9-4D70-91C0-82ABAD8259EA}"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944688" y="623888"/>
            <a:ext cx="6589712" cy="1281112"/>
          </a:xfrm>
        </p:spPr>
        <p:txBody>
          <a:bodyPr/>
          <a:lstStyle/>
          <a:p>
            <a:r>
              <a:rPr lang="en-US" smtClean="0"/>
              <a:t>Root Cause of Non-species By-catch (People)</a:t>
            </a:r>
          </a:p>
        </p:txBody>
      </p:sp>
      <p:sp>
        <p:nvSpPr>
          <p:cNvPr id="3" name="Content Placeholder 2"/>
          <p:cNvSpPr>
            <a:spLocks noGrp="1"/>
          </p:cNvSpPr>
          <p:nvPr>
            <p:ph idx="1"/>
          </p:nvPr>
        </p:nvSpPr>
        <p:spPr>
          <a:xfrm>
            <a:off x="1943100" y="2133600"/>
            <a:ext cx="6591300" cy="3778250"/>
          </a:xfrm>
        </p:spPr>
        <p:txBody>
          <a:bodyPr rtlCol="0">
            <a:normAutofit/>
          </a:bodyPr>
          <a:lstStyle/>
          <a:p>
            <a:pPr fontAlgn="auto">
              <a:spcAft>
                <a:spcPts val="0"/>
              </a:spcAft>
              <a:buFont typeface="+mj-lt"/>
              <a:buAutoNum type="arabicPeriod"/>
              <a:defRPr/>
            </a:pPr>
            <a:r>
              <a:rPr lang="en-US" sz="2400" dirty="0" smtClean="0">
                <a:solidFill>
                  <a:schemeClr val="tx1">
                    <a:lumMod val="75000"/>
                    <a:lumOff val="25000"/>
                  </a:schemeClr>
                </a:solidFill>
              </a:rPr>
              <a:t>Correct use of By-catch Reduction Device (BRD)</a:t>
            </a:r>
          </a:p>
          <a:p>
            <a:pPr fontAlgn="auto">
              <a:spcAft>
                <a:spcPts val="0"/>
              </a:spcAft>
              <a:buFont typeface="+mj-lt"/>
              <a:buAutoNum type="arabicPeriod"/>
              <a:defRPr/>
            </a:pPr>
            <a:r>
              <a:rPr lang="en-US" sz="2400" dirty="0" smtClean="0">
                <a:solidFill>
                  <a:schemeClr val="tx1">
                    <a:lumMod val="75000"/>
                    <a:lumOff val="25000"/>
                  </a:schemeClr>
                </a:solidFill>
              </a:rPr>
              <a:t>Correct use of Turtle Exclusion Device(TED)</a:t>
            </a:r>
          </a:p>
          <a:p>
            <a:pPr fontAlgn="auto">
              <a:spcAft>
                <a:spcPts val="0"/>
              </a:spcAft>
              <a:buFont typeface="+mj-lt"/>
              <a:buAutoNum type="arabicPeriod"/>
              <a:defRPr/>
            </a:pPr>
            <a:r>
              <a:rPr lang="en-US" sz="2400" dirty="0" smtClean="0">
                <a:solidFill>
                  <a:schemeClr val="tx1">
                    <a:lumMod val="75000"/>
                    <a:lumOff val="25000"/>
                  </a:schemeClr>
                </a:solidFill>
              </a:rPr>
              <a:t>Trawl time</a:t>
            </a:r>
          </a:p>
          <a:p>
            <a:pPr marL="0" indent="0" fontAlgn="auto">
              <a:spcAft>
                <a:spcPts val="0"/>
              </a:spcAft>
              <a:buFont typeface="Wingdings 3" charset="2"/>
              <a:buNone/>
              <a:defRPr/>
            </a:pPr>
            <a:endParaRPr lang="en-US" dirty="0">
              <a:solidFill>
                <a:schemeClr val="tx1">
                  <a:lumMod val="75000"/>
                  <a:lumOff val="25000"/>
                </a:schemeClr>
              </a:solidFill>
            </a:endParaRPr>
          </a:p>
        </p:txBody>
      </p:sp>
      <p:sp>
        <p:nvSpPr>
          <p:cNvPr id="23555"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0E20B390-18DF-4CBD-A3E6-B0853E21990E}"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371600" y="623888"/>
            <a:ext cx="7391400" cy="1585912"/>
          </a:xfrm>
        </p:spPr>
        <p:txBody>
          <a:bodyPr/>
          <a:lstStyle/>
          <a:p>
            <a:r>
              <a:rPr lang="en-US" smtClean="0"/>
              <a:t>Root Cause of Poor Shrimp Quality(Procedures, Equipment)</a:t>
            </a:r>
          </a:p>
        </p:txBody>
      </p:sp>
      <p:sp>
        <p:nvSpPr>
          <p:cNvPr id="3" name="Content Placeholder 2"/>
          <p:cNvSpPr>
            <a:spLocks noGrp="1"/>
          </p:cNvSpPr>
          <p:nvPr>
            <p:ph idx="1"/>
          </p:nvPr>
        </p:nvSpPr>
        <p:spPr>
          <a:xfrm>
            <a:off x="1943100" y="2133600"/>
            <a:ext cx="6591300" cy="3778250"/>
          </a:xfrm>
        </p:spPr>
        <p:txBody>
          <a:bodyPr rtlCol="0">
            <a:normAutofit/>
          </a:bodyPr>
          <a:lstStyle/>
          <a:p>
            <a:pPr fontAlgn="auto">
              <a:spcAft>
                <a:spcPts val="0"/>
              </a:spcAft>
              <a:buFont typeface="+mj-lt"/>
              <a:buAutoNum type="arabicPeriod"/>
              <a:defRPr/>
            </a:pPr>
            <a:r>
              <a:rPr lang="en-US" sz="2400" dirty="0">
                <a:solidFill>
                  <a:schemeClr val="tx1">
                    <a:lumMod val="75000"/>
                    <a:lumOff val="25000"/>
                  </a:schemeClr>
                </a:solidFill>
              </a:rPr>
              <a:t>Trawl time</a:t>
            </a:r>
          </a:p>
          <a:p>
            <a:pPr fontAlgn="auto">
              <a:spcAft>
                <a:spcPts val="0"/>
              </a:spcAft>
              <a:buFont typeface="+mj-lt"/>
              <a:buAutoNum type="arabicPeriod"/>
              <a:defRPr/>
            </a:pPr>
            <a:r>
              <a:rPr lang="en-US" sz="2400" dirty="0" smtClean="0">
                <a:solidFill>
                  <a:schemeClr val="tx1">
                    <a:lumMod val="75000"/>
                    <a:lumOff val="25000"/>
                  </a:schemeClr>
                </a:solidFill>
              </a:rPr>
              <a:t>Time </a:t>
            </a:r>
            <a:r>
              <a:rPr lang="en-US" sz="2400" dirty="0">
                <a:solidFill>
                  <a:schemeClr val="tx1">
                    <a:lumMod val="75000"/>
                    <a:lumOff val="25000"/>
                  </a:schemeClr>
                </a:solidFill>
              </a:rPr>
              <a:t>shrimp is on deck</a:t>
            </a:r>
          </a:p>
          <a:p>
            <a:pPr fontAlgn="auto">
              <a:spcAft>
                <a:spcPts val="0"/>
              </a:spcAft>
              <a:buFont typeface="+mj-lt"/>
              <a:buAutoNum type="arabicPeriod"/>
              <a:defRPr/>
            </a:pPr>
            <a:r>
              <a:rPr lang="en-US" sz="2400" dirty="0" smtClean="0">
                <a:solidFill>
                  <a:schemeClr val="tx1">
                    <a:lumMod val="75000"/>
                    <a:lumOff val="25000"/>
                  </a:schemeClr>
                </a:solidFill>
              </a:rPr>
              <a:t>Brine </a:t>
            </a:r>
            <a:r>
              <a:rPr lang="en-US" sz="2400" dirty="0">
                <a:solidFill>
                  <a:schemeClr val="tx1">
                    <a:lumMod val="75000"/>
                    <a:lumOff val="25000"/>
                  </a:schemeClr>
                </a:solidFill>
              </a:rPr>
              <a:t>freezing of shrimp</a:t>
            </a:r>
          </a:p>
          <a:p>
            <a:pPr fontAlgn="auto">
              <a:spcAft>
                <a:spcPts val="0"/>
              </a:spcAft>
              <a:buFont typeface="+mj-lt"/>
              <a:buAutoNum type="arabicPeriod"/>
              <a:defRPr/>
            </a:pPr>
            <a:r>
              <a:rPr lang="en-US" sz="2400" dirty="0" smtClean="0">
                <a:solidFill>
                  <a:schemeClr val="tx1">
                    <a:lumMod val="75000"/>
                    <a:lumOff val="25000"/>
                  </a:schemeClr>
                </a:solidFill>
              </a:rPr>
              <a:t>Holding </a:t>
            </a:r>
            <a:r>
              <a:rPr lang="en-US" sz="2400" dirty="0">
                <a:solidFill>
                  <a:schemeClr val="tx1">
                    <a:lumMod val="75000"/>
                    <a:lumOff val="25000"/>
                  </a:schemeClr>
                </a:solidFill>
              </a:rPr>
              <a:t>freezer temperature</a:t>
            </a:r>
          </a:p>
          <a:p>
            <a:pPr marL="0" indent="0" fontAlgn="auto">
              <a:spcAft>
                <a:spcPts val="0"/>
              </a:spcAft>
              <a:buFont typeface="Wingdings 3" charset="2"/>
              <a:buNone/>
              <a:defRPr/>
            </a:pPr>
            <a:endParaRPr lang="en-US" sz="2400" dirty="0">
              <a:solidFill>
                <a:schemeClr val="tx1">
                  <a:lumMod val="75000"/>
                  <a:lumOff val="25000"/>
                </a:schemeClr>
              </a:solidFill>
            </a:endParaRPr>
          </a:p>
        </p:txBody>
      </p:sp>
      <p:sp>
        <p:nvSpPr>
          <p:cNvPr id="25603"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4D4BF254-3C74-4690-AF76-E038A62AC2E1}"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944688" y="623888"/>
            <a:ext cx="6589712" cy="1281112"/>
          </a:xfrm>
        </p:spPr>
        <p:txBody>
          <a:bodyPr/>
          <a:lstStyle/>
          <a:p>
            <a:r>
              <a:rPr lang="en-US" smtClean="0"/>
              <a:t>Project Plan Next steps</a:t>
            </a:r>
          </a:p>
        </p:txBody>
      </p:sp>
      <p:sp>
        <p:nvSpPr>
          <p:cNvPr id="26626" name="Content Placeholder 2"/>
          <p:cNvSpPr>
            <a:spLocks noGrp="1"/>
          </p:cNvSpPr>
          <p:nvPr>
            <p:ph idx="1"/>
          </p:nvPr>
        </p:nvSpPr>
        <p:spPr>
          <a:xfrm>
            <a:off x="1943100" y="2133600"/>
            <a:ext cx="6591300" cy="3778250"/>
          </a:xfrm>
        </p:spPr>
        <p:txBody>
          <a:bodyPr/>
          <a:lstStyle/>
          <a:p>
            <a:pPr>
              <a:buFont typeface="Century Gothic" pitchFamily="34" charset="0"/>
              <a:buAutoNum type="arabicPeriod"/>
            </a:pPr>
            <a:r>
              <a:rPr lang="en-US" sz="2400" smtClean="0"/>
              <a:t>Align stakeholders </a:t>
            </a:r>
          </a:p>
          <a:p>
            <a:pPr>
              <a:buFont typeface="Century Gothic" pitchFamily="34" charset="0"/>
              <a:buAutoNum type="arabicPeriod"/>
            </a:pPr>
            <a:r>
              <a:rPr lang="en-US" sz="2400" smtClean="0"/>
              <a:t>Attain agreement on issues </a:t>
            </a:r>
          </a:p>
          <a:p>
            <a:pPr>
              <a:buFont typeface="Century Gothic" pitchFamily="34" charset="0"/>
              <a:buAutoNum type="arabicPeriod"/>
            </a:pPr>
            <a:r>
              <a:rPr lang="en-US" sz="2400" smtClean="0"/>
              <a:t>Attain agreement on resolving issues (MOU)</a:t>
            </a:r>
          </a:p>
          <a:p>
            <a:pPr>
              <a:buFont typeface="Century Gothic" pitchFamily="34" charset="0"/>
              <a:buAutoNum type="arabicPeriod"/>
            </a:pPr>
            <a:r>
              <a:rPr lang="en-US" sz="2400" smtClean="0"/>
              <a:t>Begin a Fishery Improvement Project (FIP)</a:t>
            </a:r>
          </a:p>
        </p:txBody>
      </p:sp>
      <p:sp>
        <p:nvSpPr>
          <p:cNvPr id="26627"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98AC25ED-B8B7-49C7-A4C0-3C875715F28F}"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bluefin-tuna-dispersal-tracked-time_124512"/>
          <p:cNvPicPr>
            <a:picLocks noChangeAspect="1" noChangeArrowheads="1"/>
          </p:cNvPicPr>
          <p:nvPr/>
        </p:nvPicPr>
        <p:blipFill>
          <a:blip r:embed="rId2" cstate="print"/>
          <a:srcRect/>
          <a:stretch>
            <a:fillRect/>
          </a:stretch>
        </p:blipFill>
        <p:spPr bwMode="auto">
          <a:xfrm>
            <a:off x="0" y="1588"/>
            <a:ext cx="9159875" cy="6856412"/>
          </a:xfrm>
          <a:prstGeom prst="rect">
            <a:avLst/>
          </a:prstGeom>
          <a:noFill/>
        </p:spPr>
      </p:pic>
      <p:sp>
        <p:nvSpPr>
          <p:cNvPr id="2056" name="Rectangle 8"/>
          <p:cNvSpPr>
            <a:spLocks noChangeArrowheads="1"/>
          </p:cNvSpPr>
          <p:nvPr/>
        </p:nvSpPr>
        <p:spPr bwMode="auto">
          <a:xfrm>
            <a:off x="0" y="1676400"/>
            <a:ext cx="9140825" cy="3656013"/>
          </a:xfrm>
          <a:prstGeom prst="rect">
            <a:avLst/>
          </a:prstGeom>
          <a:solidFill>
            <a:schemeClr val="bg1"/>
          </a:solidFill>
          <a:ln w="9525">
            <a:solidFill>
              <a:schemeClr val="bg1"/>
            </a:solidFill>
            <a:miter lim="800000"/>
            <a:headEnd/>
            <a:tailEnd/>
          </a:ln>
          <a:effectLst/>
        </p:spPr>
        <p:txBody>
          <a:bodyPr wrap="none" anchor="ctr"/>
          <a:lstStyle/>
          <a:p>
            <a:pPr algn="ctr"/>
            <a:r>
              <a:rPr lang="en-US" sz="3200" b="1" dirty="0" smtClean="0">
                <a:solidFill>
                  <a:srgbClr val="000000"/>
                </a:solidFill>
                <a:latin typeface="Cambria" pitchFamily="18" charset="0"/>
              </a:rPr>
              <a:t>Pre-Competitive Partnerships in Action </a:t>
            </a:r>
          </a:p>
          <a:p>
            <a:pPr algn="ctr"/>
            <a:endParaRPr lang="en-US" sz="3200" b="1" dirty="0" smtClean="0">
              <a:solidFill>
                <a:srgbClr val="000000"/>
              </a:solidFill>
              <a:latin typeface="Cambria" pitchFamily="18" charset="0"/>
            </a:endParaRPr>
          </a:p>
          <a:p>
            <a:pPr algn="ctr"/>
            <a:r>
              <a:rPr lang="en-US" b="1" dirty="0" smtClean="0">
                <a:solidFill>
                  <a:srgbClr val="000000"/>
                </a:solidFill>
                <a:latin typeface="Cambria" pitchFamily="18" charset="0"/>
              </a:rPr>
              <a:t>Speakers:</a:t>
            </a:r>
          </a:p>
          <a:p>
            <a:pPr algn="ctr"/>
            <a:r>
              <a:rPr lang="en-US" sz="1700" dirty="0" smtClean="0">
                <a:solidFill>
                  <a:srgbClr val="000000"/>
                </a:solidFill>
                <a:latin typeface="Cambria" pitchFamily="18" charset="0"/>
              </a:rPr>
              <a:t>Carl </a:t>
            </a:r>
            <a:r>
              <a:rPr lang="en-US" sz="1700" dirty="0" err="1" smtClean="0">
                <a:solidFill>
                  <a:srgbClr val="000000"/>
                </a:solidFill>
                <a:latin typeface="Cambria" pitchFamily="18" charset="0"/>
              </a:rPr>
              <a:t>Salamone</a:t>
            </a:r>
            <a:r>
              <a:rPr lang="en-US" sz="1700" dirty="0" smtClean="0">
                <a:solidFill>
                  <a:srgbClr val="000000"/>
                </a:solidFill>
                <a:latin typeface="Cambria" pitchFamily="18" charset="0"/>
              </a:rPr>
              <a:t>, Vice President, Sustainable Seafood, </a:t>
            </a:r>
            <a:r>
              <a:rPr lang="en-US" sz="1700" dirty="0" err="1" smtClean="0">
                <a:solidFill>
                  <a:srgbClr val="000000"/>
                </a:solidFill>
                <a:latin typeface="Cambria" pitchFamily="18" charset="0"/>
              </a:rPr>
              <a:t>Wegmans</a:t>
            </a:r>
            <a:r>
              <a:rPr lang="en-US" sz="1700" dirty="0" smtClean="0">
                <a:solidFill>
                  <a:srgbClr val="000000"/>
                </a:solidFill>
                <a:latin typeface="Cambria" pitchFamily="18" charset="0"/>
              </a:rPr>
              <a:t> Food Markets </a:t>
            </a:r>
          </a:p>
          <a:p>
            <a:pPr algn="ctr"/>
            <a:r>
              <a:rPr lang="en-US" sz="1700" dirty="0" smtClean="0">
                <a:solidFill>
                  <a:srgbClr val="000000"/>
                </a:solidFill>
                <a:latin typeface="Cambria" pitchFamily="18" charset="0"/>
              </a:rPr>
              <a:t>Mike Kraft, VP of Corporate Social Responsibility &amp; Fisheries Management, Bumble Bee Foods</a:t>
            </a:r>
          </a:p>
          <a:p>
            <a:pPr algn="ctr"/>
            <a:r>
              <a:rPr lang="en-US" sz="1700" dirty="0" smtClean="0">
                <a:solidFill>
                  <a:srgbClr val="000000"/>
                </a:solidFill>
                <a:latin typeface="Cambria" pitchFamily="18" charset="0"/>
              </a:rPr>
              <a:t>Bill </a:t>
            </a:r>
            <a:r>
              <a:rPr lang="en-US" sz="1700" dirty="0" err="1" smtClean="0">
                <a:solidFill>
                  <a:srgbClr val="000000"/>
                </a:solidFill>
                <a:latin typeface="Cambria" pitchFamily="18" charset="0"/>
              </a:rPr>
              <a:t>DiMento</a:t>
            </a:r>
            <a:r>
              <a:rPr lang="en-US" sz="1700" dirty="0" smtClean="0">
                <a:solidFill>
                  <a:srgbClr val="000000"/>
                </a:solidFill>
                <a:latin typeface="Cambria" pitchFamily="18" charset="0"/>
              </a:rPr>
              <a:t>, Director, Corporate Sustainability, High Liner Foods </a:t>
            </a:r>
          </a:p>
          <a:p>
            <a:pPr algn="ctr"/>
            <a:endParaRPr lang="en-US" sz="1700" dirty="0" smtClean="0">
              <a:solidFill>
                <a:srgbClr val="000000"/>
              </a:solidFill>
              <a:latin typeface="Cambria" pitchFamily="18" charset="0"/>
            </a:endParaRPr>
          </a:p>
          <a:p>
            <a:pPr algn="ctr"/>
            <a:r>
              <a:rPr lang="en-US" b="1" dirty="0" smtClean="0">
                <a:solidFill>
                  <a:srgbClr val="000000"/>
                </a:solidFill>
                <a:latin typeface="Cambria" pitchFamily="18" charset="0"/>
              </a:rPr>
              <a:t>Moderator:</a:t>
            </a:r>
          </a:p>
          <a:p>
            <a:pPr algn="ctr"/>
            <a:r>
              <a:rPr lang="en-US" dirty="0" smtClean="0">
                <a:solidFill>
                  <a:srgbClr val="000000"/>
                </a:solidFill>
                <a:latin typeface="Cambria" pitchFamily="18" charset="0"/>
              </a:rPr>
              <a:t>Nadine Bartholomew, Principal Consultant, N. S. Bartholomew Consulting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944688" y="623888"/>
            <a:ext cx="6589712" cy="1281112"/>
          </a:xfrm>
        </p:spPr>
        <p:txBody>
          <a:bodyPr/>
          <a:lstStyle/>
          <a:p>
            <a:r>
              <a:rPr lang="en-US" smtClean="0"/>
              <a:t>Fishery Improvement Project</a:t>
            </a:r>
          </a:p>
        </p:txBody>
      </p:sp>
      <p:sp>
        <p:nvSpPr>
          <p:cNvPr id="3" name="Content Placeholder 2"/>
          <p:cNvSpPr>
            <a:spLocks noGrp="1"/>
          </p:cNvSpPr>
          <p:nvPr>
            <p:ph idx="1"/>
          </p:nvPr>
        </p:nvSpPr>
        <p:spPr>
          <a:xfrm>
            <a:off x="1943100" y="2133600"/>
            <a:ext cx="6591300" cy="3778250"/>
          </a:xfrm>
        </p:spPr>
        <p:txBody>
          <a:bodyPr rtlCol="0">
            <a:normAutofit/>
          </a:bodyPr>
          <a:lstStyle/>
          <a:p>
            <a:pPr fontAlgn="auto">
              <a:spcAft>
                <a:spcPts val="0"/>
              </a:spcAft>
              <a:buFont typeface="Wingdings 3" charset="2"/>
              <a:buChar char=""/>
              <a:defRPr/>
            </a:pPr>
            <a:r>
              <a:rPr lang="en-US" sz="2400" dirty="0" smtClean="0">
                <a:solidFill>
                  <a:schemeClr val="tx1">
                    <a:lumMod val="75000"/>
                    <a:lumOff val="25000"/>
                  </a:schemeClr>
                </a:solidFill>
              </a:rPr>
              <a:t>FIP—A FIP is a stepwise approach to enhancing the sustainability of a fishery. </a:t>
            </a:r>
          </a:p>
          <a:p>
            <a:pPr fontAlgn="auto">
              <a:spcAft>
                <a:spcPts val="0"/>
              </a:spcAft>
              <a:buFont typeface="Wingdings 3" charset="2"/>
              <a:buChar char=""/>
              <a:defRPr/>
            </a:pPr>
            <a:r>
              <a:rPr lang="en-US" sz="2400" dirty="0" smtClean="0">
                <a:solidFill>
                  <a:schemeClr val="tx1">
                    <a:lumMod val="75000"/>
                    <a:lumOff val="25000"/>
                  </a:schemeClr>
                </a:solidFill>
              </a:rPr>
              <a:t>Harvesting continues while continual </a:t>
            </a:r>
            <a:r>
              <a:rPr lang="en-US" sz="2400" dirty="0">
                <a:solidFill>
                  <a:schemeClr val="tx1">
                    <a:lumMod val="75000"/>
                    <a:lumOff val="25000"/>
                  </a:schemeClr>
                </a:solidFill>
              </a:rPr>
              <a:t>i</a:t>
            </a:r>
            <a:r>
              <a:rPr lang="en-US" sz="2400" dirty="0" smtClean="0">
                <a:solidFill>
                  <a:schemeClr val="tx1">
                    <a:lumMod val="75000"/>
                    <a:lumOff val="25000"/>
                  </a:schemeClr>
                </a:solidFill>
              </a:rPr>
              <a:t>mprovements are achieved.</a:t>
            </a:r>
          </a:p>
          <a:p>
            <a:pPr fontAlgn="auto">
              <a:spcAft>
                <a:spcPts val="0"/>
              </a:spcAft>
              <a:buFont typeface="Wingdings 3" charset="2"/>
              <a:buChar char=""/>
              <a:defRPr/>
            </a:pPr>
            <a:r>
              <a:rPr lang="en-US" sz="2400" dirty="0" smtClean="0">
                <a:solidFill>
                  <a:schemeClr val="tx1">
                    <a:lumMod val="75000"/>
                    <a:lumOff val="25000"/>
                  </a:schemeClr>
                </a:solidFill>
              </a:rPr>
              <a:t>An alliance of seafood buyers, retailers, processors, suppliers, producers and non-governmental organizations (NGOs)</a:t>
            </a:r>
          </a:p>
          <a:p>
            <a:pPr marL="0" indent="0" fontAlgn="auto">
              <a:spcAft>
                <a:spcPts val="0"/>
              </a:spcAft>
              <a:buFont typeface="Wingdings 3" charset="2"/>
              <a:buNone/>
              <a:defRPr/>
            </a:pPr>
            <a:endParaRPr lang="en-US" dirty="0" smtClean="0">
              <a:solidFill>
                <a:schemeClr val="tx1">
                  <a:lumMod val="75000"/>
                  <a:lumOff val="25000"/>
                </a:schemeClr>
              </a:solidFill>
            </a:endParaRPr>
          </a:p>
        </p:txBody>
      </p:sp>
      <p:sp>
        <p:nvSpPr>
          <p:cNvPr id="27651"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FB9D4CB0-4A3F-49D5-9039-BBB90EC73BD9}" type="slidenum">
              <a:rPr lang="en-US">
                <a:cs typeface="Arial" charset="0"/>
              </a:rPr>
              <a:pPr fontAlgn="base">
                <a:spcBef>
                  <a:spcPct val="0"/>
                </a:spcBef>
                <a:spcAft>
                  <a:spcPct val="0"/>
                </a:spcAft>
              </a:pPr>
              <a:t>20</a:t>
            </a:fld>
            <a:endParaRPr lang="en-US">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ctrTitle"/>
          </p:nvPr>
        </p:nvSpPr>
        <p:spPr>
          <a:xfrm>
            <a:off x="1981200" y="633413"/>
            <a:ext cx="6600825" cy="2262187"/>
          </a:xfrm>
        </p:spPr>
        <p:txBody>
          <a:bodyPr/>
          <a:lstStyle/>
          <a:p>
            <a:r>
              <a:rPr lang="en-US" smtClean="0"/>
              <a:t>Florida Shrimp FIP</a:t>
            </a:r>
          </a:p>
        </p:txBody>
      </p:sp>
      <p:sp>
        <p:nvSpPr>
          <p:cNvPr id="3" name="Subtitle 2"/>
          <p:cNvSpPr>
            <a:spLocks noGrp="1"/>
          </p:cNvSpPr>
          <p:nvPr>
            <p:ph type="subTitle" idx="1"/>
          </p:nvPr>
        </p:nvSpPr>
        <p:spPr>
          <a:xfrm>
            <a:off x="1981200" y="2895600"/>
            <a:ext cx="6600825" cy="1125538"/>
          </a:xfrm>
        </p:spPr>
        <p:txBody>
          <a:bodyPr rtlCol="0">
            <a:normAutofit/>
          </a:bodyPr>
          <a:lstStyle/>
          <a:p>
            <a:pPr fontAlgn="auto">
              <a:spcAft>
                <a:spcPts val="0"/>
              </a:spcAft>
              <a:buFont typeface="Wingdings 3" charset="2"/>
              <a:buNone/>
              <a:defRPr/>
            </a:pPr>
            <a:r>
              <a:rPr lang="en-US" dirty="0" smtClean="0"/>
              <a:t>Gulf of Mexico and </a:t>
            </a:r>
            <a:r>
              <a:rPr lang="en-US" dirty="0"/>
              <a:t>S</a:t>
            </a:r>
            <a:r>
              <a:rPr lang="en-US" dirty="0" smtClean="0"/>
              <a:t>outh Atlantic</a:t>
            </a:r>
            <a:endParaRPr lang="en-US" dirty="0"/>
          </a:p>
        </p:txBody>
      </p:sp>
      <p:pic>
        <p:nvPicPr>
          <p:cNvPr id="28675" name="Picture 3"/>
          <p:cNvPicPr>
            <a:picLocks noChangeAspect="1"/>
          </p:cNvPicPr>
          <p:nvPr/>
        </p:nvPicPr>
        <p:blipFill>
          <a:blip r:embed="rId2" cstate="print"/>
          <a:srcRect/>
          <a:stretch>
            <a:fillRect/>
          </a:stretch>
        </p:blipFill>
        <p:spPr bwMode="auto">
          <a:xfrm>
            <a:off x="2362200" y="3490913"/>
            <a:ext cx="4648200" cy="3082925"/>
          </a:xfrm>
          <a:prstGeom prst="rect">
            <a:avLst/>
          </a:prstGeom>
          <a:noFill/>
          <a:ln w="9525">
            <a:noFill/>
            <a:miter lim="800000"/>
            <a:headEnd/>
            <a:tailEnd/>
          </a:ln>
        </p:spPr>
      </p:pic>
      <p:sp>
        <p:nvSpPr>
          <p:cNvPr id="28676" name="Slide Number Placeholder 4"/>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654C8FFA-AC15-4B78-9ED6-9E19065B6130}"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944688" y="623888"/>
            <a:ext cx="6589712" cy="1281112"/>
          </a:xfrm>
        </p:spPr>
        <p:txBody>
          <a:bodyPr/>
          <a:lstStyle/>
          <a:p>
            <a:r>
              <a:rPr lang="en-US" smtClean="0"/>
              <a:t>Species</a:t>
            </a:r>
          </a:p>
        </p:txBody>
      </p:sp>
      <p:sp>
        <p:nvSpPr>
          <p:cNvPr id="29698" name="Content Placeholder 2"/>
          <p:cNvSpPr>
            <a:spLocks noGrp="1"/>
          </p:cNvSpPr>
          <p:nvPr>
            <p:ph idx="1"/>
          </p:nvPr>
        </p:nvSpPr>
        <p:spPr>
          <a:xfrm>
            <a:off x="1066800" y="2209800"/>
            <a:ext cx="7467600" cy="3702050"/>
          </a:xfrm>
        </p:spPr>
        <p:txBody>
          <a:bodyPr/>
          <a:lstStyle/>
          <a:p>
            <a:r>
              <a:rPr lang="en-US" sz="2400" smtClean="0"/>
              <a:t>Brown Shrimp</a:t>
            </a:r>
          </a:p>
          <a:p>
            <a:r>
              <a:rPr lang="en-US" sz="2400" smtClean="0"/>
              <a:t>White Shrimp</a:t>
            </a:r>
          </a:p>
          <a:p>
            <a:r>
              <a:rPr lang="en-US" sz="2400" smtClean="0"/>
              <a:t>Key West Pink Shrimp</a:t>
            </a:r>
          </a:p>
        </p:txBody>
      </p:sp>
      <p:pic>
        <p:nvPicPr>
          <p:cNvPr id="29699" name="Picture 5"/>
          <p:cNvPicPr>
            <a:picLocks noChangeAspect="1"/>
          </p:cNvPicPr>
          <p:nvPr/>
        </p:nvPicPr>
        <p:blipFill>
          <a:blip r:embed="rId2" cstate="print"/>
          <a:srcRect/>
          <a:stretch>
            <a:fillRect/>
          </a:stretch>
        </p:blipFill>
        <p:spPr bwMode="auto">
          <a:xfrm>
            <a:off x="5257800" y="914400"/>
            <a:ext cx="3429000" cy="5143500"/>
          </a:xfrm>
          <a:prstGeom prst="rect">
            <a:avLst/>
          </a:prstGeom>
          <a:noFill/>
          <a:ln w="9525">
            <a:noFill/>
            <a:miter lim="800000"/>
            <a:headEnd/>
            <a:tailEnd/>
          </a:ln>
        </p:spPr>
      </p:pic>
      <p:sp>
        <p:nvSpPr>
          <p:cNvPr id="29700"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810C8678-FB85-4CF5-8646-9033B6285E1A}" type="slidenum">
              <a:rPr lang="en-US">
                <a:cs typeface="Arial" charset="0"/>
              </a:rPr>
              <a:pPr fontAlgn="base">
                <a:spcBef>
                  <a:spcPct val="0"/>
                </a:spcBef>
                <a:spcAft>
                  <a:spcPct val="0"/>
                </a:spcAft>
              </a:pPr>
              <a:t>22</a:t>
            </a:fld>
            <a:endParaRPr lang="en-US">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905000" y="381000"/>
            <a:ext cx="6589713" cy="762000"/>
          </a:xfrm>
        </p:spPr>
        <p:txBody>
          <a:bodyPr/>
          <a:lstStyle/>
          <a:p>
            <a:r>
              <a:rPr lang="en-US" smtClean="0"/>
              <a:t>FIP Coverage Area</a:t>
            </a:r>
          </a:p>
        </p:txBody>
      </p:sp>
      <p:sp>
        <p:nvSpPr>
          <p:cNvPr id="30722" name="Content Placeholder 2"/>
          <p:cNvSpPr>
            <a:spLocks noGrp="1"/>
          </p:cNvSpPr>
          <p:nvPr>
            <p:ph idx="1"/>
          </p:nvPr>
        </p:nvSpPr>
        <p:spPr>
          <a:xfrm>
            <a:off x="1704975" y="1295400"/>
            <a:ext cx="6591300" cy="3778250"/>
          </a:xfrm>
        </p:spPr>
        <p:txBody>
          <a:bodyPr/>
          <a:lstStyle/>
          <a:p>
            <a:r>
              <a:rPr lang="en-US" sz="2400" smtClean="0"/>
              <a:t>Florida State Waters-3 nautical miles in Atlantic, 9 in the Gulf</a:t>
            </a:r>
          </a:p>
          <a:p>
            <a:r>
              <a:rPr lang="en-US" sz="2400" smtClean="0"/>
              <a:t>Federal waters </a:t>
            </a:r>
          </a:p>
          <a:p>
            <a:r>
              <a:rPr lang="en-US" sz="2400" smtClean="0"/>
              <a:t>U.S. Gulf of Mexico and U.S. Atlantic Ocean</a:t>
            </a:r>
          </a:p>
        </p:txBody>
      </p:sp>
      <p:pic>
        <p:nvPicPr>
          <p:cNvPr id="30723" name="Picture 3"/>
          <p:cNvPicPr>
            <a:picLocks noChangeAspect="1"/>
          </p:cNvPicPr>
          <p:nvPr/>
        </p:nvPicPr>
        <p:blipFill>
          <a:blip r:embed="rId2" cstate="print"/>
          <a:srcRect/>
          <a:stretch>
            <a:fillRect/>
          </a:stretch>
        </p:blipFill>
        <p:spPr bwMode="auto">
          <a:xfrm>
            <a:off x="3733800" y="3365500"/>
            <a:ext cx="4419600" cy="2946400"/>
          </a:xfrm>
          <a:prstGeom prst="rect">
            <a:avLst/>
          </a:prstGeom>
          <a:noFill/>
          <a:ln w="9525">
            <a:noFill/>
            <a:miter lim="800000"/>
            <a:headEnd/>
            <a:tailEnd/>
          </a:ln>
        </p:spPr>
      </p:pic>
      <p:sp>
        <p:nvSpPr>
          <p:cNvPr id="30724" name="Slide Number Placeholder 4"/>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B9E5A78A-7086-4EE3-8706-F5785F6BD35F}" type="slidenum">
              <a:rPr lang="en-US">
                <a:cs typeface="Arial" charset="0"/>
              </a:rPr>
              <a:pPr fontAlgn="base">
                <a:spcBef>
                  <a:spcPct val="0"/>
                </a:spcBef>
                <a:spcAft>
                  <a:spcPct val="0"/>
                </a:spcAft>
              </a:pPr>
              <a:t>23</a:t>
            </a:fld>
            <a:endParaRPr lang="en-US">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944688" y="623888"/>
            <a:ext cx="6589712" cy="1281112"/>
          </a:xfrm>
        </p:spPr>
        <p:txBody>
          <a:bodyPr/>
          <a:lstStyle/>
          <a:p>
            <a:r>
              <a:rPr lang="en-US" smtClean="0"/>
              <a:t>FIP Participants </a:t>
            </a:r>
          </a:p>
        </p:txBody>
      </p:sp>
      <p:sp>
        <p:nvSpPr>
          <p:cNvPr id="31746" name="Content Placeholder 2"/>
          <p:cNvSpPr>
            <a:spLocks noGrp="1"/>
          </p:cNvSpPr>
          <p:nvPr>
            <p:ph idx="1"/>
          </p:nvPr>
        </p:nvSpPr>
        <p:spPr>
          <a:xfrm>
            <a:off x="946150" y="1905000"/>
            <a:ext cx="6592888" cy="3776663"/>
          </a:xfrm>
        </p:spPr>
        <p:txBody>
          <a:bodyPr/>
          <a:lstStyle/>
          <a:p>
            <a:r>
              <a:rPr lang="en-US" sz="2400" smtClean="0"/>
              <a:t>Wood’s Fisheries (Supplier)</a:t>
            </a:r>
          </a:p>
          <a:p>
            <a:r>
              <a:rPr lang="en-US" sz="2400" smtClean="0"/>
              <a:t>Wegmans Food Markets (Retailer)</a:t>
            </a:r>
          </a:p>
          <a:p>
            <a:r>
              <a:rPr lang="en-US" sz="2400" smtClean="0"/>
              <a:t>Patricia Lee (Vessel/Fleet)</a:t>
            </a:r>
          </a:p>
          <a:p>
            <a:r>
              <a:rPr lang="en-US" sz="2400" smtClean="0"/>
              <a:t>Captain HW (Vessel/Fleet)</a:t>
            </a:r>
          </a:p>
          <a:p>
            <a:r>
              <a:rPr lang="en-US" sz="2400" smtClean="0"/>
              <a:t>Michael Branning (Fleet Owner)</a:t>
            </a:r>
          </a:p>
          <a:p>
            <a:endParaRPr lang="en-US" smtClean="0"/>
          </a:p>
        </p:txBody>
      </p:sp>
      <p:pic>
        <p:nvPicPr>
          <p:cNvPr id="31747" name="Picture 3"/>
          <p:cNvPicPr>
            <a:picLocks noChangeAspect="1"/>
          </p:cNvPicPr>
          <p:nvPr/>
        </p:nvPicPr>
        <p:blipFill>
          <a:blip r:embed="rId2" cstate="print"/>
          <a:srcRect/>
          <a:stretch>
            <a:fillRect/>
          </a:stretch>
        </p:blipFill>
        <p:spPr bwMode="auto">
          <a:xfrm>
            <a:off x="6427788" y="1868488"/>
            <a:ext cx="2563812" cy="3846512"/>
          </a:xfrm>
          <a:prstGeom prst="rect">
            <a:avLst/>
          </a:prstGeom>
          <a:noFill/>
          <a:ln w="9525">
            <a:noFill/>
            <a:miter lim="800000"/>
            <a:headEnd/>
            <a:tailEnd/>
          </a:ln>
        </p:spPr>
      </p:pic>
      <p:sp>
        <p:nvSpPr>
          <p:cNvPr id="31748" name="Slide Number Placeholder 4"/>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BC8A5A00-5DA5-4ECA-9127-45BDE1088154}"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944688" y="623888"/>
            <a:ext cx="6589712" cy="1281112"/>
          </a:xfrm>
        </p:spPr>
        <p:txBody>
          <a:bodyPr/>
          <a:lstStyle/>
          <a:p>
            <a:r>
              <a:rPr lang="en-US" smtClean="0"/>
              <a:t>FIP Objectives - Part One</a:t>
            </a:r>
          </a:p>
        </p:txBody>
      </p:sp>
      <p:sp>
        <p:nvSpPr>
          <p:cNvPr id="3" name="Content Placeholder 2"/>
          <p:cNvSpPr>
            <a:spLocks noGrp="1"/>
          </p:cNvSpPr>
          <p:nvPr>
            <p:ph idx="1"/>
          </p:nvPr>
        </p:nvSpPr>
        <p:spPr>
          <a:xfrm>
            <a:off x="1943100" y="2133600"/>
            <a:ext cx="6591300" cy="3778250"/>
          </a:xfrm>
        </p:spPr>
        <p:txBody>
          <a:bodyPr rtlCol="0">
            <a:normAutofit/>
          </a:bodyPr>
          <a:lstStyle/>
          <a:p>
            <a:pPr fontAlgn="auto">
              <a:spcAft>
                <a:spcPts val="0"/>
              </a:spcAft>
              <a:buFont typeface="Wingdings 3" charset="2"/>
              <a:buChar char=""/>
              <a:defRPr/>
            </a:pPr>
            <a:r>
              <a:rPr lang="en-US" sz="2400" dirty="0" smtClean="0">
                <a:solidFill>
                  <a:schemeClr val="tx1">
                    <a:lumMod val="75000"/>
                    <a:lumOff val="25000"/>
                  </a:schemeClr>
                </a:solidFill>
              </a:rPr>
              <a:t>Reduce by-catch by educating vessel captains and crew </a:t>
            </a:r>
          </a:p>
          <a:p>
            <a:pPr marL="0" indent="0" fontAlgn="auto">
              <a:spcAft>
                <a:spcPts val="0"/>
              </a:spcAft>
              <a:buFont typeface="Wingdings 3" charset="2"/>
              <a:buNone/>
              <a:defRPr/>
            </a:pPr>
            <a:r>
              <a:rPr lang="en-US" sz="2400" dirty="0" smtClean="0">
                <a:solidFill>
                  <a:schemeClr val="tx1">
                    <a:lumMod val="75000"/>
                    <a:lumOff val="25000"/>
                  </a:schemeClr>
                </a:solidFill>
              </a:rPr>
              <a:t>Each crew will be instructed by the Florida Fish Conservation Commission(FWC) to ensure knowledge on how to tune the By-catch Reduction Device  (BRC) and  Turtle Exclusion Device (TED) to </a:t>
            </a:r>
            <a:br>
              <a:rPr lang="en-US" sz="2400" dirty="0" smtClean="0">
                <a:solidFill>
                  <a:schemeClr val="tx1">
                    <a:lumMod val="75000"/>
                    <a:lumOff val="25000"/>
                  </a:schemeClr>
                </a:solidFill>
              </a:rPr>
            </a:br>
            <a:r>
              <a:rPr lang="en-US" sz="2400" dirty="0" smtClean="0">
                <a:solidFill>
                  <a:schemeClr val="tx1">
                    <a:lumMod val="75000"/>
                    <a:lumOff val="25000"/>
                  </a:schemeClr>
                </a:solidFill>
              </a:rPr>
              <a:t>operate correctly. </a:t>
            </a:r>
            <a:endParaRPr lang="en-US" sz="2400" dirty="0">
              <a:solidFill>
                <a:schemeClr val="tx1">
                  <a:lumMod val="75000"/>
                  <a:lumOff val="25000"/>
                </a:schemeClr>
              </a:solidFill>
            </a:endParaRPr>
          </a:p>
        </p:txBody>
      </p:sp>
      <p:pic>
        <p:nvPicPr>
          <p:cNvPr id="32771" name="Picture 3"/>
          <p:cNvPicPr>
            <a:picLocks noChangeAspect="1"/>
          </p:cNvPicPr>
          <p:nvPr/>
        </p:nvPicPr>
        <p:blipFill>
          <a:blip r:embed="rId2" cstate="print"/>
          <a:srcRect/>
          <a:stretch>
            <a:fillRect/>
          </a:stretch>
        </p:blipFill>
        <p:spPr bwMode="auto">
          <a:xfrm>
            <a:off x="6172200" y="4572000"/>
            <a:ext cx="2143125" cy="2133600"/>
          </a:xfrm>
          <a:prstGeom prst="rect">
            <a:avLst/>
          </a:prstGeom>
          <a:noFill/>
          <a:ln w="9525">
            <a:noFill/>
            <a:miter lim="800000"/>
            <a:headEnd/>
            <a:tailEnd/>
          </a:ln>
        </p:spPr>
      </p:pic>
      <p:sp>
        <p:nvSpPr>
          <p:cNvPr id="32772" name="Slide Number Placeholder 4"/>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627252E1-5272-425D-B275-F44E88B2AE4E}"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1944688" y="623888"/>
            <a:ext cx="6589712" cy="1281112"/>
          </a:xfrm>
        </p:spPr>
        <p:txBody>
          <a:bodyPr/>
          <a:lstStyle/>
          <a:p>
            <a:r>
              <a:rPr lang="en-US" smtClean="0"/>
              <a:t>FIP Objectives - Part One</a:t>
            </a:r>
            <a:br>
              <a:rPr lang="en-US" smtClean="0"/>
            </a:br>
            <a:r>
              <a:rPr lang="en-US" smtClean="0"/>
              <a:t> </a:t>
            </a:r>
          </a:p>
        </p:txBody>
      </p:sp>
      <p:sp>
        <p:nvSpPr>
          <p:cNvPr id="3" name="Content Placeholder 2"/>
          <p:cNvSpPr>
            <a:spLocks noGrp="1"/>
          </p:cNvSpPr>
          <p:nvPr>
            <p:ph idx="1"/>
          </p:nvPr>
        </p:nvSpPr>
        <p:spPr>
          <a:xfrm>
            <a:off x="1943100" y="2133600"/>
            <a:ext cx="6591300" cy="3778250"/>
          </a:xfrm>
        </p:spPr>
        <p:txBody>
          <a:bodyPr rtlCol="0">
            <a:normAutofit/>
          </a:bodyPr>
          <a:lstStyle/>
          <a:p>
            <a:pPr fontAlgn="auto">
              <a:spcAft>
                <a:spcPts val="0"/>
              </a:spcAft>
              <a:buFont typeface="Wingdings 3" charset="2"/>
              <a:buChar char=""/>
              <a:defRPr/>
            </a:pPr>
            <a:r>
              <a:rPr lang="en-US" sz="2400" dirty="0" smtClean="0">
                <a:solidFill>
                  <a:schemeClr val="tx1">
                    <a:lumMod val="75000"/>
                    <a:lumOff val="25000"/>
                  </a:schemeClr>
                </a:solidFill>
              </a:rPr>
              <a:t>Inspection of BRD and TED use and compliance</a:t>
            </a:r>
          </a:p>
          <a:p>
            <a:pPr marL="0" indent="0" fontAlgn="auto">
              <a:spcAft>
                <a:spcPts val="0"/>
              </a:spcAft>
              <a:buFont typeface="Wingdings 3" charset="2"/>
              <a:buNone/>
              <a:defRPr/>
            </a:pPr>
            <a:r>
              <a:rPr lang="en-US" sz="2400" dirty="0" smtClean="0">
                <a:solidFill>
                  <a:schemeClr val="tx1">
                    <a:lumMod val="75000"/>
                    <a:lumOff val="25000"/>
                  </a:schemeClr>
                </a:solidFill>
              </a:rPr>
              <a:t>Each vessel will schedule regular state, federal and 3</a:t>
            </a:r>
            <a:r>
              <a:rPr lang="en-US" sz="2400" baseline="30000" dirty="0" smtClean="0">
                <a:solidFill>
                  <a:schemeClr val="tx1">
                    <a:lumMod val="75000"/>
                    <a:lumOff val="25000"/>
                  </a:schemeClr>
                </a:solidFill>
              </a:rPr>
              <a:t>rd</a:t>
            </a:r>
            <a:r>
              <a:rPr lang="en-US" sz="2400" dirty="0" smtClean="0">
                <a:solidFill>
                  <a:schemeClr val="tx1">
                    <a:lumMod val="75000"/>
                    <a:lumOff val="25000"/>
                  </a:schemeClr>
                </a:solidFill>
              </a:rPr>
              <a:t>-party inspections. All gear inspections, pass or fail, will be documented and made public </a:t>
            </a:r>
            <a:br>
              <a:rPr lang="en-US" sz="2400" dirty="0" smtClean="0">
                <a:solidFill>
                  <a:schemeClr val="tx1">
                    <a:lumMod val="75000"/>
                    <a:lumOff val="25000"/>
                  </a:schemeClr>
                </a:solidFill>
              </a:rPr>
            </a:br>
            <a:r>
              <a:rPr lang="en-US" sz="2400" dirty="0" smtClean="0">
                <a:solidFill>
                  <a:schemeClr val="tx1">
                    <a:lumMod val="75000"/>
                    <a:lumOff val="25000"/>
                  </a:schemeClr>
                </a:solidFill>
              </a:rPr>
              <a:t>as part of the FIP.</a:t>
            </a:r>
            <a:endParaRPr lang="en-US" sz="2400" dirty="0">
              <a:solidFill>
                <a:schemeClr val="tx1">
                  <a:lumMod val="75000"/>
                  <a:lumOff val="25000"/>
                </a:schemeClr>
              </a:solidFill>
            </a:endParaRPr>
          </a:p>
        </p:txBody>
      </p:sp>
      <p:pic>
        <p:nvPicPr>
          <p:cNvPr id="33795" name="Picture 3"/>
          <p:cNvPicPr>
            <a:picLocks noChangeAspect="1"/>
          </p:cNvPicPr>
          <p:nvPr/>
        </p:nvPicPr>
        <p:blipFill>
          <a:blip r:embed="rId2" cstate="print"/>
          <a:srcRect/>
          <a:stretch>
            <a:fillRect/>
          </a:stretch>
        </p:blipFill>
        <p:spPr bwMode="auto">
          <a:xfrm>
            <a:off x="6781800" y="3886200"/>
            <a:ext cx="1943100" cy="2362200"/>
          </a:xfrm>
          <a:prstGeom prst="rect">
            <a:avLst/>
          </a:prstGeom>
          <a:noFill/>
          <a:ln w="9525">
            <a:noFill/>
            <a:miter lim="800000"/>
            <a:headEnd/>
            <a:tailEnd/>
          </a:ln>
        </p:spPr>
      </p:pic>
      <p:sp>
        <p:nvSpPr>
          <p:cNvPr id="33796" name="Slide Number Placeholder 4"/>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41E1EF06-00DD-403F-97BB-90FD998AB697}" type="slidenum">
              <a:rPr lang="en-US">
                <a:cs typeface="Arial" charset="0"/>
              </a:rPr>
              <a:pPr fontAlgn="base">
                <a:spcBef>
                  <a:spcPct val="0"/>
                </a:spcBef>
                <a:spcAft>
                  <a:spcPct val="0"/>
                </a:spcAft>
              </a:pPr>
              <a:t>26</a:t>
            </a:fld>
            <a:endParaRPr lang="en-US">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944688" y="623888"/>
            <a:ext cx="6589712" cy="1281112"/>
          </a:xfrm>
        </p:spPr>
        <p:txBody>
          <a:bodyPr/>
          <a:lstStyle/>
          <a:p>
            <a:r>
              <a:rPr lang="en-US" smtClean="0"/>
              <a:t>Turtle Exclusion Device</a:t>
            </a:r>
          </a:p>
        </p:txBody>
      </p:sp>
      <p:sp>
        <p:nvSpPr>
          <p:cNvPr id="34818"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710915F6-6418-4AED-AA04-BC5C7CA64238}" type="slidenum">
              <a:rPr lang="en-US">
                <a:cs typeface="Arial" charset="0"/>
              </a:rPr>
              <a:pPr fontAlgn="base">
                <a:spcBef>
                  <a:spcPct val="0"/>
                </a:spcBef>
                <a:spcAft>
                  <a:spcPct val="0"/>
                </a:spcAft>
              </a:pPr>
              <a:t>27</a:t>
            </a:fld>
            <a:endParaRPr lang="en-US">
              <a:cs typeface="Arial" charset="0"/>
            </a:endParaRPr>
          </a:p>
        </p:txBody>
      </p:sp>
      <p:pic>
        <p:nvPicPr>
          <p:cNvPr id="34819" name="Picture 2" descr="C:\Users\cpsalamone\Pictures\2014-05-23\047.JPG"/>
          <p:cNvPicPr>
            <a:picLocks noGrp="1" noChangeAspect="1" noChangeArrowheads="1"/>
          </p:cNvPicPr>
          <p:nvPr>
            <p:ph idx="1"/>
          </p:nvPr>
        </p:nvPicPr>
        <p:blipFill>
          <a:blip r:embed="rId2" cstate="print"/>
          <a:srcRect/>
          <a:stretch>
            <a:fillRect/>
          </a:stretch>
        </p:blipFill>
        <p:spPr>
          <a:xfrm>
            <a:off x="1066800" y="1295400"/>
            <a:ext cx="6691313" cy="53340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1944688" y="381000"/>
            <a:ext cx="6589712" cy="762000"/>
          </a:xfrm>
        </p:spPr>
        <p:txBody>
          <a:bodyPr/>
          <a:lstStyle/>
          <a:p>
            <a:r>
              <a:rPr lang="en-US" smtClean="0"/>
              <a:t>FIP Objectives - Part Two</a:t>
            </a:r>
          </a:p>
        </p:txBody>
      </p:sp>
      <p:sp>
        <p:nvSpPr>
          <p:cNvPr id="3" name="Content Placeholder 2"/>
          <p:cNvSpPr>
            <a:spLocks noGrp="1"/>
          </p:cNvSpPr>
          <p:nvPr>
            <p:ph idx="1"/>
          </p:nvPr>
        </p:nvSpPr>
        <p:spPr>
          <a:xfrm>
            <a:off x="1295400" y="1371600"/>
            <a:ext cx="7239000" cy="5029200"/>
          </a:xfrm>
        </p:spPr>
        <p:txBody>
          <a:bodyPr rtlCol="0">
            <a:normAutofit fontScale="25000" lnSpcReduction="20000"/>
          </a:bodyPr>
          <a:lstStyle/>
          <a:p>
            <a:pPr fontAlgn="auto">
              <a:spcAft>
                <a:spcPts val="0"/>
              </a:spcAft>
              <a:buFont typeface="Wingdings 3" charset="2"/>
              <a:buChar char=""/>
              <a:defRPr/>
            </a:pPr>
            <a:r>
              <a:rPr lang="en-US" sz="9600" dirty="0" smtClean="0">
                <a:solidFill>
                  <a:schemeClr val="tx1">
                    <a:lumMod val="75000"/>
                    <a:lumOff val="25000"/>
                  </a:schemeClr>
                </a:solidFill>
              </a:rPr>
              <a:t>Trawl Times</a:t>
            </a:r>
          </a:p>
          <a:p>
            <a:pPr fontAlgn="auto">
              <a:spcAft>
                <a:spcPts val="0"/>
              </a:spcAft>
              <a:buFont typeface="Wingdings 3" charset="2"/>
              <a:buChar char=""/>
              <a:defRPr/>
            </a:pPr>
            <a:r>
              <a:rPr lang="en-US" sz="9600" dirty="0" smtClean="0">
                <a:solidFill>
                  <a:schemeClr val="tx1">
                    <a:lumMod val="75000"/>
                    <a:lumOff val="25000"/>
                  </a:schemeClr>
                </a:solidFill>
              </a:rPr>
              <a:t> Issue</a:t>
            </a:r>
          </a:p>
          <a:p>
            <a:pPr marL="914400" lvl="1" indent="-514350" fontAlgn="auto">
              <a:spcAft>
                <a:spcPts val="0"/>
              </a:spcAft>
              <a:buFont typeface="+mj-lt"/>
              <a:buAutoNum type="arabicPeriod"/>
              <a:defRPr/>
            </a:pPr>
            <a:r>
              <a:rPr lang="en-US" sz="9600" dirty="0" smtClean="0">
                <a:solidFill>
                  <a:schemeClr val="tx1">
                    <a:lumMod val="75000"/>
                    <a:lumOff val="25000"/>
                  </a:schemeClr>
                </a:solidFill>
              </a:rPr>
              <a:t>Trawl time vary from trawl to trawl and boat to boat</a:t>
            </a:r>
          </a:p>
          <a:p>
            <a:pPr marL="914400" lvl="1" indent="-514350" fontAlgn="auto">
              <a:spcAft>
                <a:spcPts val="0"/>
              </a:spcAft>
              <a:buFont typeface="+mj-lt"/>
              <a:buAutoNum type="arabicPeriod"/>
              <a:defRPr/>
            </a:pPr>
            <a:r>
              <a:rPr lang="en-US" sz="9600" dirty="0" smtClean="0">
                <a:solidFill>
                  <a:schemeClr val="tx1">
                    <a:lumMod val="75000"/>
                    <a:lumOff val="25000"/>
                  </a:schemeClr>
                </a:solidFill>
              </a:rPr>
              <a:t>Too long trawl time cause shrimp to die and begin to decompose.</a:t>
            </a:r>
          </a:p>
          <a:p>
            <a:pPr marL="914400" lvl="1" indent="-514350" fontAlgn="auto">
              <a:spcAft>
                <a:spcPts val="0"/>
              </a:spcAft>
              <a:buFont typeface="+mj-lt"/>
              <a:buAutoNum type="arabicPeriod"/>
              <a:defRPr/>
            </a:pPr>
            <a:r>
              <a:rPr lang="en-US" sz="9600" dirty="0" smtClean="0">
                <a:solidFill>
                  <a:schemeClr val="tx1">
                    <a:lumMod val="75000"/>
                    <a:lumOff val="25000"/>
                  </a:schemeClr>
                </a:solidFill>
              </a:rPr>
              <a:t>Too long trawl time cause any turtles in nets to stress and die</a:t>
            </a:r>
          </a:p>
          <a:p>
            <a:pPr fontAlgn="auto">
              <a:spcAft>
                <a:spcPts val="0"/>
              </a:spcAft>
              <a:buFont typeface="Wingdings 3" charset="2"/>
              <a:buChar char=""/>
              <a:defRPr/>
            </a:pPr>
            <a:r>
              <a:rPr lang="en-US" sz="9600" dirty="0" smtClean="0">
                <a:solidFill>
                  <a:schemeClr val="tx1">
                    <a:lumMod val="75000"/>
                    <a:lumOff val="25000"/>
                  </a:schemeClr>
                </a:solidFill>
              </a:rPr>
              <a:t>Solution</a:t>
            </a:r>
          </a:p>
          <a:p>
            <a:pPr marL="914400" lvl="1" indent="-514350" fontAlgn="auto">
              <a:spcAft>
                <a:spcPts val="0"/>
              </a:spcAft>
              <a:buFont typeface="+mj-lt"/>
              <a:buAutoNum type="arabicPeriod"/>
              <a:defRPr/>
            </a:pPr>
            <a:r>
              <a:rPr lang="en-US" sz="9600" dirty="0" smtClean="0">
                <a:solidFill>
                  <a:schemeClr val="tx1">
                    <a:lumMod val="75000"/>
                    <a:lumOff val="25000"/>
                  </a:schemeClr>
                </a:solidFill>
              </a:rPr>
              <a:t>Use GPS  to log time of each trawl</a:t>
            </a:r>
          </a:p>
          <a:p>
            <a:pPr marL="914400" lvl="1" indent="-514350" fontAlgn="auto">
              <a:spcAft>
                <a:spcPts val="0"/>
              </a:spcAft>
              <a:buFont typeface="+mj-lt"/>
              <a:buAutoNum type="arabicPeriod"/>
              <a:defRPr/>
            </a:pPr>
            <a:r>
              <a:rPr lang="en-US" sz="9600" dirty="0" smtClean="0">
                <a:solidFill>
                  <a:schemeClr val="tx1">
                    <a:lumMod val="75000"/>
                    <a:lumOff val="25000"/>
                  </a:schemeClr>
                </a:solidFill>
              </a:rPr>
              <a:t>Trawl time 2 hours or less in winter months</a:t>
            </a:r>
          </a:p>
          <a:p>
            <a:pPr marL="914400" lvl="1" indent="-514350" fontAlgn="auto">
              <a:spcAft>
                <a:spcPts val="0"/>
              </a:spcAft>
              <a:buFont typeface="+mj-lt"/>
              <a:buAutoNum type="arabicPeriod"/>
              <a:defRPr/>
            </a:pPr>
            <a:r>
              <a:rPr lang="en-US" sz="9600" dirty="0" smtClean="0">
                <a:solidFill>
                  <a:schemeClr val="tx1">
                    <a:lumMod val="75000"/>
                    <a:lumOff val="25000"/>
                  </a:schemeClr>
                </a:solidFill>
              </a:rPr>
              <a:t>Trawl time 60 to 70  minutes or less during the summer months</a:t>
            </a:r>
          </a:p>
          <a:p>
            <a:pPr marL="514350" indent="-514350" fontAlgn="auto">
              <a:spcAft>
                <a:spcPts val="0"/>
              </a:spcAft>
              <a:buFont typeface="+mj-lt"/>
              <a:buAutoNum type="arabicPeriod"/>
              <a:defRPr/>
            </a:pPr>
            <a:endParaRPr lang="en-US" sz="2000" dirty="0" smtClean="0">
              <a:solidFill>
                <a:schemeClr val="tx1">
                  <a:lumMod val="75000"/>
                  <a:lumOff val="25000"/>
                </a:schemeClr>
              </a:solidFill>
            </a:endParaRPr>
          </a:p>
          <a:p>
            <a:pPr fontAlgn="auto">
              <a:spcAft>
                <a:spcPts val="0"/>
              </a:spcAft>
              <a:buFont typeface="Wingdings 3" charset="2"/>
              <a:buChar char=""/>
              <a:defRPr/>
            </a:pPr>
            <a:endParaRPr lang="en-US" dirty="0" smtClean="0">
              <a:solidFill>
                <a:schemeClr val="tx1">
                  <a:lumMod val="75000"/>
                  <a:lumOff val="25000"/>
                </a:schemeClr>
              </a:solidFill>
            </a:endParaRPr>
          </a:p>
          <a:p>
            <a:pPr marL="514350" indent="-514350" fontAlgn="auto">
              <a:spcAft>
                <a:spcPts val="0"/>
              </a:spcAft>
              <a:buFont typeface="+mj-lt"/>
              <a:buAutoNum type="arabicPeriod"/>
              <a:defRPr/>
            </a:pPr>
            <a:endParaRPr lang="en-US" sz="2000" dirty="0">
              <a:solidFill>
                <a:schemeClr val="tx1">
                  <a:lumMod val="75000"/>
                  <a:lumOff val="25000"/>
                </a:schemeClr>
              </a:solidFill>
            </a:endParaRPr>
          </a:p>
        </p:txBody>
      </p:sp>
      <p:sp>
        <p:nvSpPr>
          <p:cNvPr id="35843"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0BF60C8C-62FE-4E48-9887-F8E8562C45CA}" type="slidenum">
              <a:rPr lang="en-US">
                <a:cs typeface="Arial" charset="0"/>
              </a:rPr>
              <a:pPr fontAlgn="base">
                <a:spcBef>
                  <a:spcPct val="0"/>
                </a:spcBef>
                <a:spcAft>
                  <a:spcPct val="0"/>
                </a:spcAft>
              </a:pPr>
              <a:t>28</a:t>
            </a:fld>
            <a:endParaRPr lang="en-US">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944688" y="623888"/>
            <a:ext cx="6589712" cy="823912"/>
          </a:xfrm>
        </p:spPr>
        <p:txBody>
          <a:bodyPr/>
          <a:lstStyle/>
          <a:p>
            <a:r>
              <a:rPr lang="en-US" smtClean="0"/>
              <a:t>FIP Objectives - Part Two</a:t>
            </a:r>
          </a:p>
        </p:txBody>
      </p:sp>
      <p:sp>
        <p:nvSpPr>
          <p:cNvPr id="3" name="Content Placeholder 2"/>
          <p:cNvSpPr>
            <a:spLocks noGrp="1"/>
          </p:cNvSpPr>
          <p:nvPr>
            <p:ph idx="1"/>
          </p:nvPr>
        </p:nvSpPr>
        <p:spPr>
          <a:xfrm>
            <a:off x="1943100" y="2133600"/>
            <a:ext cx="6591300" cy="3778250"/>
          </a:xfrm>
        </p:spPr>
        <p:txBody>
          <a:bodyPr rtlCol="0">
            <a:normAutofit fontScale="77500" lnSpcReduction="20000"/>
          </a:bodyPr>
          <a:lstStyle/>
          <a:p>
            <a:pPr fontAlgn="auto">
              <a:spcAft>
                <a:spcPts val="0"/>
              </a:spcAft>
              <a:buFont typeface="Wingdings 3" charset="2"/>
              <a:buChar char=""/>
              <a:defRPr/>
            </a:pPr>
            <a:r>
              <a:rPr lang="en-US" sz="3100" dirty="0">
                <a:solidFill>
                  <a:schemeClr val="tx1">
                    <a:lumMod val="75000"/>
                    <a:lumOff val="25000"/>
                  </a:schemeClr>
                </a:solidFill>
              </a:rPr>
              <a:t>Time on Deck</a:t>
            </a:r>
          </a:p>
          <a:p>
            <a:pPr fontAlgn="auto">
              <a:spcAft>
                <a:spcPts val="0"/>
              </a:spcAft>
              <a:buFont typeface="Wingdings 3" charset="2"/>
              <a:buChar char=""/>
              <a:defRPr/>
            </a:pPr>
            <a:r>
              <a:rPr lang="en-US" sz="3100" dirty="0" smtClean="0">
                <a:solidFill>
                  <a:schemeClr val="tx1">
                    <a:lumMod val="75000"/>
                    <a:lumOff val="25000"/>
                  </a:schemeClr>
                </a:solidFill>
              </a:rPr>
              <a:t> Issue                                                                                      Too long on deck shrimp will die and start to develop melanosis and other quality issues.</a:t>
            </a:r>
          </a:p>
          <a:p>
            <a:pPr fontAlgn="auto">
              <a:spcAft>
                <a:spcPts val="0"/>
              </a:spcAft>
              <a:buFont typeface="Wingdings 3" charset="2"/>
              <a:buChar char=""/>
              <a:defRPr/>
            </a:pPr>
            <a:r>
              <a:rPr lang="en-US" sz="3100" dirty="0" smtClean="0">
                <a:solidFill>
                  <a:schemeClr val="tx1">
                    <a:lumMod val="75000"/>
                    <a:lumOff val="25000"/>
                  </a:schemeClr>
                </a:solidFill>
              </a:rPr>
              <a:t>Solution</a:t>
            </a:r>
          </a:p>
          <a:p>
            <a:pPr marL="0" indent="0" fontAlgn="auto">
              <a:spcAft>
                <a:spcPts val="0"/>
              </a:spcAft>
              <a:buFont typeface="Wingdings 3" charset="2"/>
              <a:buNone/>
              <a:defRPr/>
            </a:pPr>
            <a:r>
              <a:rPr lang="en-US" sz="3100" dirty="0" smtClean="0">
                <a:solidFill>
                  <a:schemeClr val="tx1">
                    <a:lumMod val="75000"/>
                    <a:lumOff val="25000"/>
                  </a:schemeClr>
                </a:solidFill>
              </a:rPr>
              <a:t>Reduced trawl time will cause less by-catch and less time for shrimp to be on deck, thus allowing for quicker cull and faster net-to-freeze time.</a:t>
            </a:r>
          </a:p>
          <a:p>
            <a:pPr marL="0" indent="0" fontAlgn="auto">
              <a:spcAft>
                <a:spcPts val="0"/>
              </a:spcAft>
              <a:buFont typeface="Wingdings 3" charset="2"/>
              <a:buNone/>
              <a:defRPr/>
            </a:pPr>
            <a:r>
              <a:rPr lang="en-US" sz="2600" dirty="0" smtClean="0">
                <a:solidFill>
                  <a:schemeClr val="tx1">
                    <a:lumMod val="75000"/>
                    <a:lumOff val="25000"/>
                  </a:schemeClr>
                </a:solidFill>
              </a:rPr>
              <a:t> </a:t>
            </a:r>
          </a:p>
          <a:p>
            <a:pPr marL="0" indent="0" fontAlgn="auto">
              <a:spcAft>
                <a:spcPts val="0"/>
              </a:spcAft>
              <a:buFont typeface="Wingdings 3" charset="2"/>
              <a:buNone/>
              <a:defRPr/>
            </a:pPr>
            <a:endParaRPr lang="en-US" sz="2000" dirty="0">
              <a:solidFill>
                <a:schemeClr val="tx1">
                  <a:lumMod val="75000"/>
                  <a:lumOff val="25000"/>
                </a:schemeClr>
              </a:solidFill>
            </a:endParaRPr>
          </a:p>
        </p:txBody>
      </p:sp>
      <p:sp>
        <p:nvSpPr>
          <p:cNvPr id="36867"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AAB2EA13-3C70-4CAD-83E1-04473A9359C2}" type="slidenum">
              <a:rPr lang="en-US">
                <a:cs typeface="Arial" charset="0"/>
              </a:rPr>
              <a:pPr fontAlgn="base">
                <a:spcBef>
                  <a:spcPct val="0"/>
                </a:spcBef>
                <a:spcAft>
                  <a:spcPct val="0"/>
                </a:spcAft>
              </a:pPr>
              <a:t>29</a:t>
            </a:fld>
            <a:endParaRPr lang="en-US">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MM7245-060412-06956-2"/>
          <p:cNvPicPr>
            <a:picLocks noChangeAspect="1" noChangeArrowheads="1"/>
          </p:cNvPicPr>
          <p:nvPr/>
        </p:nvPicPr>
        <p:blipFill>
          <a:blip r:embed="rId2" cstate="print"/>
          <a:srcRect/>
          <a:stretch>
            <a:fillRect/>
          </a:stretch>
        </p:blipFill>
        <p:spPr bwMode="auto">
          <a:xfrm>
            <a:off x="3175" y="0"/>
            <a:ext cx="9140825" cy="6089650"/>
          </a:xfrm>
          <a:prstGeom prst="rect">
            <a:avLst/>
          </a:prstGeom>
          <a:noFill/>
        </p:spPr>
      </p:pic>
      <p:sp>
        <p:nvSpPr>
          <p:cNvPr id="17413" name="Rectangle 5"/>
          <p:cNvSpPr>
            <a:spLocks noChangeArrowheads="1"/>
          </p:cNvSpPr>
          <p:nvPr/>
        </p:nvSpPr>
        <p:spPr bwMode="auto">
          <a:xfrm>
            <a:off x="3175" y="5029200"/>
            <a:ext cx="9140825" cy="1828800"/>
          </a:xfrm>
          <a:prstGeom prst="rect">
            <a:avLst/>
          </a:prstGeom>
          <a:solidFill>
            <a:schemeClr val="bg1"/>
          </a:solidFill>
          <a:ln w="9525">
            <a:solidFill>
              <a:schemeClr val="bg1"/>
            </a:solidFill>
            <a:miter lim="800000"/>
            <a:headEnd/>
            <a:tailEnd/>
          </a:ln>
          <a:effectLst/>
        </p:spPr>
        <p:txBody>
          <a:bodyPr wrap="none" anchor="ctr"/>
          <a:lstStyle/>
          <a:p>
            <a:pPr algn="ctr"/>
            <a:endParaRPr lang="en-US" sz="3200" smtClean="0">
              <a:solidFill>
                <a:srgbClr val="000000"/>
              </a:solidFill>
              <a:latin typeface="Arial" charset="0"/>
            </a:endParaRPr>
          </a:p>
        </p:txBody>
      </p:sp>
      <p:sp>
        <p:nvSpPr>
          <p:cNvPr id="17415" name="Text Box 7"/>
          <p:cNvSpPr txBox="1">
            <a:spLocks noChangeArrowheads="1"/>
          </p:cNvSpPr>
          <p:nvPr/>
        </p:nvSpPr>
        <p:spPr bwMode="auto">
          <a:xfrm>
            <a:off x="0" y="5638800"/>
            <a:ext cx="9144000" cy="519113"/>
          </a:xfrm>
          <a:prstGeom prst="rect">
            <a:avLst/>
          </a:prstGeom>
          <a:noFill/>
          <a:ln w="9525">
            <a:noFill/>
            <a:miter lim="800000"/>
            <a:headEnd/>
            <a:tailEnd/>
          </a:ln>
          <a:effectLst/>
        </p:spPr>
        <p:txBody>
          <a:bodyPr>
            <a:spAutoFit/>
          </a:bodyPr>
          <a:lstStyle/>
          <a:p>
            <a:pPr algn="ctr"/>
            <a:r>
              <a:rPr lang="en-US" sz="2800" smtClean="0">
                <a:solidFill>
                  <a:srgbClr val="000000"/>
                </a:solidFill>
                <a:latin typeface="Cambria" pitchFamily="18" charset="0"/>
              </a:rPr>
              <a:t>What is a Fishery Improvement Project (FIP)?</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3"/>
          <p:cNvPicPr>
            <a:picLocks noChangeAspect="1"/>
          </p:cNvPicPr>
          <p:nvPr/>
        </p:nvPicPr>
        <p:blipFill>
          <a:blip r:embed="rId2" cstate="print"/>
          <a:srcRect/>
          <a:stretch>
            <a:fillRect/>
          </a:stretch>
        </p:blipFill>
        <p:spPr bwMode="auto">
          <a:xfrm>
            <a:off x="1524000" y="1295400"/>
            <a:ext cx="6553200" cy="4368800"/>
          </a:xfrm>
          <a:prstGeom prst="rect">
            <a:avLst/>
          </a:prstGeom>
          <a:noFill/>
          <a:ln w="9525">
            <a:noFill/>
            <a:miter lim="800000"/>
            <a:headEnd/>
            <a:tailEnd/>
          </a:ln>
        </p:spPr>
      </p:pic>
      <p:sp>
        <p:nvSpPr>
          <p:cNvPr id="37890" name="Slide Number Placeholder 1"/>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5413DCEA-BDB9-4883-8F24-BD54ADDB7BBF}" type="slidenum">
              <a:rPr lang="en-US">
                <a:cs typeface="Arial" charset="0"/>
              </a:rPr>
              <a:pPr fontAlgn="base">
                <a:spcBef>
                  <a:spcPct val="0"/>
                </a:spcBef>
                <a:spcAft>
                  <a:spcPct val="0"/>
                </a:spcAft>
              </a:pPr>
              <a:t>30</a:t>
            </a:fld>
            <a:endParaRPr lang="en-US">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944688" y="623888"/>
            <a:ext cx="6589712" cy="823912"/>
          </a:xfrm>
        </p:spPr>
        <p:txBody>
          <a:bodyPr/>
          <a:lstStyle/>
          <a:p>
            <a:r>
              <a:rPr lang="en-US" smtClean="0"/>
              <a:t>FIP Objectives - Part Two</a:t>
            </a:r>
          </a:p>
        </p:txBody>
      </p:sp>
      <p:sp>
        <p:nvSpPr>
          <p:cNvPr id="3" name="Content Placeholder 2"/>
          <p:cNvSpPr>
            <a:spLocks noGrp="1"/>
          </p:cNvSpPr>
          <p:nvPr>
            <p:ph idx="1"/>
          </p:nvPr>
        </p:nvSpPr>
        <p:spPr>
          <a:xfrm>
            <a:off x="1676400" y="1295400"/>
            <a:ext cx="6591300" cy="5181600"/>
          </a:xfrm>
        </p:spPr>
        <p:txBody>
          <a:bodyPr rtlCol="0">
            <a:noAutofit/>
          </a:bodyPr>
          <a:lstStyle/>
          <a:p>
            <a:pPr fontAlgn="auto">
              <a:spcAft>
                <a:spcPts val="0"/>
              </a:spcAft>
              <a:buFont typeface="Wingdings 3" charset="2"/>
              <a:buChar char=""/>
              <a:defRPr/>
            </a:pPr>
            <a:r>
              <a:rPr lang="en-US" sz="2400" dirty="0">
                <a:solidFill>
                  <a:schemeClr val="tx1">
                    <a:lumMod val="75000"/>
                    <a:lumOff val="25000"/>
                  </a:schemeClr>
                </a:solidFill>
              </a:rPr>
              <a:t>Freezing</a:t>
            </a:r>
          </a:p>
          <a:p>
            <a:pPr fontAlgn="auto">
              <a:spcAft>
                <a:spcPts val="0"/>
              </a:spcAft>
              <a:buFont typeface="Wingdings 3" charset="2"/>
              <a:buChar char=""/>
              <a:defRPr/>
            </a:pPr>
            <a:r>
              <a:rPr lang="en-US" sz="2400" dirty="0" smtClean="0">
                <a:solidFill>
                  <a:schemeClr val="tx1">
                    <a:lumMod val="75000"/>
                    <a:lumOff val="25000"/>
                  </a:schemeClr>
                </a:solidFill>
              </a:rPr>
              <a:t>Issue</a:t>
            </a:r>
          </a:p>
          <a:p>
            <a:pPr marL="0" indent="0" fontAlgn="auto">
              <a:spcAft>
                <a:spcPts val="0"/>
              </a:spcAft>
              <a:buFont typeface="Wingdings 3" charset="2"/>
              <a:buNone/>
              <a:defRPr/>
            </a:pPr>
            <a:r>
              <a:rPr lang="en-US" sz="2400" dirty="0" smtClean="0">
                <a:solidFill>
                  <a:schemeClr val="tx1">
                    <a:lumMod val="75000"/>
                    <a:lumOff val="25000"/>
                  </a:schemeClr>
                </a:solidFill>
              </a:rPr>
              <a:t>Brine freezing is most effective way to quick freeze on board</a:t>
            </a:r>
          </a:p>
          <a:p>
            <a:pPr fontAlgn="auto">
              <a:spcAft>
                <a:spcPts val="0"/>
              </a:spcAft>
              <a:buFont typeface="Wingdings 3" charset="2"/>
              <a:buChar char=""/>
              <a:defRPr/>
            </a:pPr>
            <a:r>
              <a:rPr lang="en-US" sz="2400" dirty="0" smtClean="0">
                <a:solidFill>
                  <a:schemeClr val="tx1">
                    <a:lumMod val="75000"/>
                    <a:lumOff val="25000"/>
                  </a:schemeClr>
                </a:solidFill>
              </a:rPr>
              <a:t>Solution</a:t>
            </a:r>
            <a:endParaRPr lang="en-US" sz="2400" dirty="0">
              <a:solidFill>
                <a:schemeClr val="tx1">
                  <a:lumMod val="75000"/>
                  <a:lumOff val="25000"/>
                </a:schemeClr>
              </a:solidFill>
            </a:endParaRPr>
          </a:p>
          <a:p>
            <a:pPr marL="857250" lvl="1" indent="-457200" fontAlgn="auto">
              <a:spcAft>
                <a:spcPts val="0"/>
              </a:spcAft>
              <a:buFont typeface="+mj-lt"/>
              <a:buAutoNum type="arabicPeriod"/>
              <a:defRPr/>
            </a:pPr>
            <a:r>
              <a:rPr lang="en-US" sz="2400" dirty="0" smtClean="0">
                <a:solidFill>
                  <a:schemeClr val="tx1">
                    <a:lumMod val="75000"/>
                    <a:lumOff val="25000"/>
                  </a:schemeClr>
                </a:solidFill>
              </a:rPr>
              <a:t>Brine temp must be at optimum temperature of 24 to 26ºF   </a:t>
            </a:r>
          </a:p>
          <a:p>
            <a:pPr marL="857250" lvl="1" indent="-457200" fontAlgn="auto">
              <a:spcAft>
                <a:spcPts val="0"/>
              </a:spcAft>
              <a:buFont typeface="+mj-lt"/>
              <a:buAutoNum type="arabicPeriod"/>
              <a:defRPr/>
            </a:pPr>
            <a:r>
              <a:rPr lang="en-US" sz="2400" dirty="0" smtClean="0">
                <a:solidFill>
                  <a:schemeClr val="tx1">
                    <a:lumMod val="75000"/>
                    <a:lumOff val="25000"/>
                  </a:schemeClr>
                </a:solidFill>
              </a:rPr>
              <a:t>Brine salinity must not be high enough to cause salt burn to shell</a:t>
            </a:r>
          </a:p>
          <a:p>
            <a:pPr marL="857250" lvl="1" indent="-457200" fontAlgn="auto">
              <a:spcAft>
                <a:spcPts val="0"/>
              </a:spcAft>
              <a:buFont typeface="+mj-lt"/>
              <a:buAutoNum type="arabicPeriod"/>
              <a:defRPr/>
            </a:pPr>
            <a:r>
              <a:rPr lang="en-US" sz="2400" dirty="0" smtClean="0">
                <a:solidFill>
                  <a:schemeClr val="tx1">
                    <a:lumMod val="75000"/>
                    <a:lumOff val="25000"/>
                  </a:schemeClr>
                </a:solidFill>
              </a:rPr>
              <a:t>Brine water change out must take place every 24 hours to maintain proper usage</a:t>
            </a:r>
            <a:endParaRPr lang="en-US" sz="2400" dirty="0">
              <a:solidFill>
                <a:schemeClr val="tx1">
                  <a:lumMod val="75000"/>
                  <a:lumOff val="25000"/>
                </a:schemeClr>
              </a:solidFill>
            </a:endParaRPr>
          </a:p>
        </p:txBody>
      </p:sp>
      <p:sp>
        <p:nvSpPr>
          <p:cNvPr id="38915"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33AA53C7-BAF6-4686-941A-02A426CEC252}" type="slidenum">
              <a:rPr lang="en-US">
                <a:cs typeface="Arial" charset="0"/>
              </a:rPr>
              <a:pPr fontAlgn="base">
                <a:spcBef>
                  <a:spcPct val="0"/>
                </a:spcBef>
                <a:spcAft>
                  <a:spcPct val="0"/>
                </a:spcAft>
              </a:pPr>
              <a:t>31</a:t>
            </a:fld>
            <a:endParaRPr lang="en-US">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1944688" y="623888"/>
            <a:ext cx="6589712" cy="1281112"/>
          </a:xfrm>
        </p:spPr>
        <p:txBody>
          <a:bodyPr/>
          <a:lstStyle/>
          <a:p>
            <a:r>
              <a:rPr lang="en-US" smtClean="0"/>
              <a:t>FIP Objectives - Part Two</a:t>
            </a:r>
          </a:p>
        </p:txBody>
      </p:sp>
      <p:sp>
        <p:nvSpPr>
          <p:cNvPr id="3" name="Content Placeholder 2"/>
          <p:cNvSpPr>
            <a:spLocks noGrp="1"/>
          </p:cNvSpPr>
          <p:nvPr>
            <p:ph idx="1"/>
          </p:nvPr>
        </p:nvSpPr>
        <p:spPr>
          <a:xfrm>
            <a:off x="1943100" y="2133600"/>
            <a:ext cx="6591300" cy="3778250"/>
          </a:xfrm>
        </p:spPr>
        <p:txBody>
          <a:bodyPr rtlCol="0">
            <a:normAutofit/>
          </a:bodyPr>
          <a:lstStyle/>
          <a:p>
            <a:pPr fontAlgn="auto">
              <a:spcAft>
                <a:spcPts val="0"/>
              </a:spcAft>
              <a:buFont typeface="Wingdings 3" charset="2"/>
              <a:buChar char=""/>
              <a:defRPr/>
            </a:pPr>
            <a:r>
              <a:rPr lang="en-US" sz="2400" dirty="0">
                <a:solidFill>
                  <a:schemeClr val="tx1">
                    <a:lumMod val="75000"/>
                    <a:lumOff val="25000"/>
                  </a:schemeClr>
                </a:solidFill>
              </a:rPr>
              <a:t>Holding Freezer Temperature</a:t>
            </a:r>
          </a:p>
          <a:p>
            <a:pPr fontAlgn="auto">
              <a:spcAft>
                <a:spcPts val="0"/>
              </a:spcAft>
              <a:buFont typeface="Wingdings 3" charset="2"/>
              <a:buChar char=""/>
              <a:defRPr/>
            </a:pPr>
            <a:r>
              <a:rPr lang="en-US" sz="2400" dirty="0" smtClean="0">
                <a:solidFill>
                  <a:schemeClr val="tx1">
                    <a:lumMod val="75000"/>
                    <a:lumOff val="25000"/>
                  </a:schemeClr>
                </a:solidFill>
              </a:rPr>
              <a:t>Issue</a:t>
            </a:r>
            <a:endParaRPr lang="en-US" sz="2400" dirty="0">
              <a:solidFill>
                <a:schemeClr val="tx1">
                  <a:lumMod val="75000"/>
                  <a:lumOff val="25000"/>
                </a:schemeClr>
              </a:solidFill>
            </a:endParaRPr>
          </a:p>
          <a:p>
            <a:pPr marL="0" indent="0" fontAlgn="auto">
              <a:spcAft>
                <a:spcPts val="0"/>
              </a:spcAft>
              <a:buFont typeface="Wingdings 3" charset="2"/>
              <a:buNone/>
              <a:defRPr/>
            </a:pPr>
            <a:r>
              <a:rPr lang="en-US" sz="2400" dirty="0" smtClean="0">
                <a:solidFill>
                  <a:schemeClr val="tx1">
                    <a:lumMod val="75000"/>
                    <a:lumOff val="25000"/>
                  </a:schemeClr>
                </a:solidFill>
              </a:rPr>
              <a:t>Boats allow temperature to warm</a:t>
            </a:r>
          </a:p>
          <a:p>
            <a:pPr fontAlgn="auto">
              <a:spcAft>
                <a:spcPts val="0"/>
              </a:spcAft>
              <a:buFont typeface="Wingdings 3" charset="2"/>
              <a:buChar char=""/>
              <a:defRPr/>
            </a:pPr>
            <a:r>
              <a:rPr lang="en-US" sz="2400" dirty="0" smtClean="0">
                <a:solidFill>
                  <a:schemeClr val="tx1">
                    <a:lumMod val="75000"/>
                    <a:lumOff val="25000"/>
                  </a:schemeClr>
                </a:solidFill>
              </a:rPr>
              <a:t>Solution</a:t>
            </a:r>
          </a:p>
          <a:p>
            <a:pPr marL="0" indent="0" fontAlgn="auto">
              <a:spcAft>
                <a:spcPts val="0"/>
              </a:spcAft>
              <a:buFont typeface="Wingdings 3" charset="2"/>
              <a:buNone/>
              <a:defRPr/>
            </a:pPr>
            <a:r>
              <a:rPr lang="en-US" sz="2400" dirty="0" smtClean="0">
                <a:solidFill>
                  <a:schemeClr val="tx1">
                    <a:lumMod val="75000"/>
                    <a:lumOff val="25000"/>
                  </a:schemeClr>
                </a:solidFill>
              </a:rPr>
              <a:t>Monitor holding freezers to maintain a temperature of 0 to 10ºF</a:t>
            </a:r>
          </a:p>
          <a:p>
            <a:pPr marL="0" indent="0" fontAlgn="auto">
              <a:spcAft>
                <a:spcPts val="0"/>
              </a:spcAft>
              <a:buFont typeface="Wingdings 3" charset="2"/>
              <a:buNone/>
              <a:defRPr/>
            </a:pPr>
            <a:endParaRPr lang="en-US" dirty="0" smtClean="0">
              <a:solidFill>
                <a:schemeClr val="tx1">
                  <a:lumMod val="75000"/>
                  <a:lumOff val="25000"/>
                </a:schemeClr>
              </a:solidFill>
            </a:endParaRPr>
          </a:p>
          <a:p>
            <a:pPr marL="0" indent="0" fontAlgn="auto">
              <a:spcAft>
                <a:spcPts val="0"/>
              </a:spcAft>
              <a:buFont typeface="Wingdings 3" charset="2"/>
              <a:buNone/>
              <a:defRPr/>
            </a:pPr>
            <a:r>
              <a:rPr lang="en-US" dirty="0">
                <a:solidFill>
                  <a:schemeClr val="tx1">
                    <a:lumMod val="75000"/>
                    <a:lumOff val="25000"/>
                  </a:schemeClr>
                </a:solidFill>
              </a:rPr>
              <a:t> </a:t>
            </a:r>
          </a:p>
        </p:txBody>
      </p:sp>
      <p:sp>
        <p:nvSpPr>
          <p:cNvPr id="39939"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2B6F9BE4-933E-46EE-8C23-5774675C4E1E}" type="slidenum">
              <a:rPr lang="en-US">
                <a:cs typeface="Arial" charset="0"/>
              </a:rPr>
              <a:pPr fontAlgn="base">
                <a:spcBef>
                  <a:spcPct val="0"/>
                </a:spcBef>
                <a:spcAft>
                  <a:spcPct val="0"/>
                </a:spcAft>
              </a:pPr>
              <a:t>32</a:t>
            </a:fld>
            <a:endParaRPr lang="en-US">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295400" y="152400"/>
            <a:ext cx="7467600" cy="1281113"/>
          </a:xfrm>
        </p:spPr>
        <p:txBody>
          <a:bodyPr/>
          <a:lstStyle/>
          <a:p>
            <a:r>
              <a:rPr lang="en-US" smtClean="0"/>
              <a:t>Retailer (Wegmans) Involvement </a:t>
            </a:r>
          </a:p>
        </p:txBody>
      </p:sp>
      <p:sp>
        <p:nvSpPr>
          <p:cNvPr id="3" name="Content Placeholder 2"/>
          <p:cNvSpPr>
            <a:spLocks noGrp="1"/>
          </p:cNvSpPr>
          <p:nvPr>
            <p:ph idx="1"/>
          </p:nvPr>
        </p:nvSpPr>
        <p:spPr>
          <a:xfrm>
            <a:off x="1143000" y="1066800"/>
            <a:ext cx="7200900" cy="3778250"/>
          </a:xfrm>
        </p:spPr>
        <p:txBody>
          <a:bodyPr rtlCol="0">
            <a:normAutofit lnSpcReduction="10000"/>
          </a:bodyPr>
          <a:lstStyle/>
          <a:p>
            <a:pPr fontAlgn="auto">
              <a:spcAft>
                <a:spcPts val="0"/>
              </a:spcAft>
              <a:buFont typeface="Wingdings 3" charset="2"/>
              <a:buChar char=""/>
              <a:defRPr/>
            </a:pPr>
            <a:r>
              <a:rPr lang="en-US" sz="2400" dirty="0" smtClean="0">
                <a:solidFill>
                  <a:schemeClr val="tx1">
                    <a:lumMod val="75000"/>
                    <a:lumOff val="25000"/>
                  </a:schemeClr>
                </a:solidFill>
              </a:rPr>
              <a:t>Face-to-face </a:t>
            </a:r>
            <a:r>
              <a:rPr lang="en-US" sz="2400" dirty="0">
                <a:solidFill>
                  <a:schemeClr val="tx1">
                    <a:lumMod val="75000"/>
                    <a:lumOff val="25000"/>
                  </a:schemeClr>
                </a:solidFill>
              </a:rPr>
              <a:t>m</a:t>
            </a:r>
            <a:r>
              <a:rPr lang="en-US" sz="2400" dirty="0" smtClean="0">
                <a:solidFill>
                  <a:schemeClr val="tx1">
                    <a:lumMod val="75000"/>
                    <a:lumOff val="25000"/>
                  </a:schemeClr>
                </a:solidFill>
              </a:rPr>
              <a:t>eeting with supplier (Wood’s Fisheries)</a:t>
            </a:r>
          </a:p>
          <a:p>
            <a:pPr fontAlgn="auto">
              <a:spcAft>
                <a:spcPts val="0"/>
              </a:spcAft>
              <a:buFont typeface="Wingdings 3" charset="2"/>
              <a:buChar char=""/>
              <a:defRPr/>
            </a:pPr>
            <a:r>
              <a:rPr lang="en-US" sz="2400" dirty="0" smtClean="0">
                <a:solidFill>
                  <a:schemeClr val="tx1">
                    <a:lumMod val="75000"/>
                    <a:lumOff val="25000"/>
                  </a:schemeClr>
                </a:solidFill>
              </a:rPr>
              <a:t>Face-to-face </a:t>
            </a:r>
            <a:r>
              <a:rPr lang="en-US" sz="2400" dirty="0">
                <a:solidFill>
                  <a:schemeClr val="tx1">
                    <a:lumMod val="75000"/>
                    <a:lumOff val="25000"/>
                  </a:schemeClr>
                </a:solidFill>
              </a:rPr>
              <a:t>m</a:t>
            </a:r>
            <a:r>
              <a:rPr lang="en-US" sz="2400" dirty="0" smtClean="0">
                <a:solidFill>
                  <a:schemeClr val="tx1">
                    <a:lumMod val="75000"/>
                    <a:lumOff val="25000"/>
                  </a:schemeClr>
                </a:solidFill>
              </a:rPr>
              <a:t>eeting with shrimper captain and crew</a:t>
            </a:r>
          </a:p>
          <a:p>
            <a:pPr fontAlgn="auto">
              <a:spcAft>
                <a:spcPts val="0"/>
              </a:spcAft>
              <a:buFont typeface="Wingdings 3" charset="2"/>
              <a:buChar char=""/>
              <a:defRPr/>
            </a:pPr>
            <a:r>
              <a:rPr lang="en-US" sz="2400" dirty="0" smtClean="0">
                <a:solidFill>
                  <a:schemeClr val="tx1">
                    <a:lumMod val="75000"/>
                    <a:lumOff val="25000"/>
                  </a:schemeClr>
                </a:solidFill>
              </a:rPr>
              <a:t>Shrimp with crew to validate all aspects of FIP are being worked on</a:t>
            </a:r>
          </a:p>
          <a:p>
            <a:pPr fontAlgn="auto">
              <a:spcAft>
                <a:spcPts val="0"/>
              </a:spcAft>
              <a:buFont typeface="Wingdings 3" charset="2"/>
              <a:buChar char=""/>
              <a:defRPr/>
            </a:pPr>
            <a:r>
              <a:rPr lang="en-US" sz="2400" dirty="0" smtClean="0">
                <a:solidFill>
                  <a:schemeClr val="tx1">
                    <a:lumMod val="75000"/>
                    <a:lumOff val="25000"/>
                  </a:schemeClr>
                </a:solidFill>
              </a:rPr>
              <a:t>Verify trace </a:t>
            </a:r>
            <a:r>
              <a:rPr lang="en-US" sz="2400" dirty="0">
                <a:solidFill>
                  <a:schemeClr val="tx1">
                    <a:lumMod val="75000"/>
                    <a:lumOff val="25000"/>
                  </a:schemeClr>
                </a:solidFill>
              </a:rPr>
              <a:t/>
            </a:r>
            <a:br>
              <a:rPr lang="en-US" sz="2400" dirty="0">
                <a:solidFill>
                  <a:schemeClr val="tx1">
                    <a:lumMod val="75000"/>
                    <a:lumOff val="25000"/>
                  </a:schemeClr>
                </a:solidFill>
              </a:rPr>
            </a:br>
            <a:r>
              <a:rPr lang="en-US" sz="2400" dirty="0" smtClean="0">
                <a:solidFill>
                  <a:schemeClr val="tx1">
                    <a:lumMod val="75000"/>
                    <a:lumOff val="25000"/>
                  </a:schemeClr>
                </a:solidFill>
              </a:rPr>
              <a:t>information (Trace</a:t>
            </a:r>
            <a:br>
              <a:rPr lang="en-US" sz="2400" dirty="0" smtClean="0">
                <a:solidFill>
                  <a:schemeClr val="tx1">
                    <a:lumMod val="75000"/>
                    <a:lumOff val="25000"/>
                  </a:schemeClr>
                </a:solidFill>
              </a:rPr>
            </a:br>
            <a:r>
              <a:rPr lang="en-US" sz="2400" dirty="0" smtClean="0">
                <a:solidFill>
                  <a:schemeClr val="tx1">
                    <a:lumMod val="75000"/>
                    <a:lumOff val="25000"/>
                  </a:schemeClr>
                </a:solidFill>
              </a:rPr>
              <a:t>Register) is properly</a:t>
            </a:r>
            <a:br>
              <a:rPr lang="en-US" sz="2400" dirty="0" smtClean="0">
                <a:solidFill>
                  <a:schemeClr val="tx1">
                    <a:lumMod val="75000"/>
                    <a:lumOff val="25000"/>
                  </a:schemeClr>
                </a:solidFill>
              </a:rPr>
            </a:br>
            <a:r>
              <a:rPr lang="en-US" sz="2400" dirty="0" smtClean="0">
                <a:solidFill>
                  <a:schemeClr val="tx1">
                    <a:lumMod val="75000"/>
                    <a:lumOff val="25000"/>
                  </a:schemeClr>
                </a:solidFill>
              </a:rPr>
              <a:t>loaded</a:t>
            </a:r>
            <a:endParaRPr lang="en-US" sz="2400" dirty="0">
              <a:solidFill>
                <a:schemeClr val="tx1">
                  <a:lumMod val="75000"/>
                  <a:lumOff val="25000"/>
                </a:schemeClr>
              </a:solidFill>
            </a:endParaRPr>
          </a:p>
        </p:txBody>
      </p:sp>
      <p:pic>
        <p:nvPicPr>
          <p:cNvPr id="40963" name="Picture 3"/>
          <p:cNvPicPr>
            <a:picLocks noChangeAspect="1"/>
          </p:cNvPicPr>
          <p:nvPr/>
        </p:nvPicPr>
        <p:blipFill>
          <a:blip r:embed="rId2" cstate="print"/>
          <a:srcRect/>
          <a:stretch>
            <a:fillRect/>
          </a:stretch>
        </p:blipFill>
        <p:spPr bwMode="auto">
          <a:xfrm>
            <a:off x="4572000" y="3581400"/>
            <a:ext cx="4000500" cy="2667000"/>
          </a:xfrm>
          <a:prstGeom prst="rect">
            <a:avLst/>
          </a:prstGeom>
          <a:noFill/>
          <a:ln w="9525">
            <a:noFill/>
            <a:miter lim="800000"/>
            <a:headEnd/>
            <a:tailEnd/>
          </a:ln>
        </p:spPr>
      </p:pic>
      <p:sp>
        <p:nvSpPr>
          <p:cNvPr id="40964" name="Slide Number Placeholder 4"/>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96709A84-AFD5-475A-B225-6F6BD71942B6}" type="slidenum">
              <a:rPr lang="en-US">
                <a:cs typeface="Arial" charset="0"/>
              </a:rPr>
              <a:pPr fontAlgn="base">
                <a:spcBef>
                  <a:spcPct val="0"/>
                </a:spcBef>
                <a:spcAft>
                  <a:spcPct val="0"/>
                </a:spcAft>
              </a:pPr>
              <a:t>33</a:t>
            </a:fld>
            <a:endParaRPr lang="en-US">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944688" y="623888"/>
            <a:ext cx="6589712" cy="1281112"/>
          </a:xfrm>
        </p:spPr>
        <p:txBody>
          <a:bodyPr/>
          <a:lstStyle/>
          <a:p>
            <a:r>
              <a:rPr lang="en-US" smtClean="0"/>
              <a:t>Plan the Work</a:t>
            </a:r>
          </a:p>
        </p:txBody>
      </p:sp>
      <p:sp>
        <p:nvSpPr>
          <p:cNvPr id="41986" name="Content Placeholder 2"/>
          <p:cNvSpPr>
            <a:spLocks noGrp="1"/>
          </p:cNvSpPr>
          <p:nvPr>
            <p:ph idx="1"/>
          </p:nvPr>
        </p:nvSpPr>
        <p:spPr>
          <a:xfrm>
            <a:off x="1943100" y="2133600"/>
            <a:ext cx="6591300" cy="3778250"/>
          </a:xfrm>
        </p:spPr>
        <p:txBody>
          <a:bodyPr/>
          <a:lstStyle/>
          <a:p>
            <a:r>
              <a:rPr lang="en-US" sz="2400" smtClean="0"/>
              <a:t>Activities</a:t>
            </a:r>
          </a:p>
          <a:p>
            <a:r>
              <a:rPr lang="en-US" sz="2400" smtClean="0"/>
              <a:t>Budgets</a:t>
            </a:r>
          </a:p>
          <a:p>
            <a:r>
              <a:rPr lang="en-US" sz="2400" smtClean="0"/>
              <a:t>Timelines (X to Y by when)</a:t>
            </a:r>
          </a:p>
          <a:p>
            <a:r>
              <a:rPr lang="en-US" sz="2400" smtClean="0"/>
              <a:t>Set goals based on time lines</a:t>
            </a:r>
          </a:p>
          <a:p>
            <a:r>
              <a:rPr lang="en-US" sz="2400" smtClean="0"/>
              <a:t>Documentation</a:t>
            </a:r>
          </a:p>
          <a:p>
            <a:endParaRPr lang="en-US" smtClean="0"/>
          </a:p>
        </p:txBody>
      </p:sp>
      <p:sp>
        <p:nvSpPr>
          <p:cNvPr id="41987"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CE1714C6-6FDF-4FB0-9B7B-5E8F2B53FBB7}" type="slidenum">
              <a:rPr lang="en-US">
                <a:cs typeface="Arial" charset="0"/>
              </a:rPr>
              <a:pPr fontAlgn="base">
                <a:spcBef>
                  <a:spcPct val="0"/>
                </a:spcBef>
                <a:spcAft>
                  <a:spcPct val="0"/>
                </a:spcAft>
              </a:pPr>
              <a:t>34</a:t>
            </a:fld>
            <a:endParaRPr lang="en-US">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1944688" y="623888"/>
            <a:ext cx="6589712" cy="1281112"/>
          </a:xfrm>
        </p:spPr>
        <p:txBody>
          <a:bodyPr/>
          <a:lstStyle/>
          <a:p>
            <a:r>
              <a:rPr lang="en-US" smtClean="0"/>
              <a:t>Work the Plan</a:t>
            </a:r>
            <a:br>
              <a:rPr lang="en-US" smtClean="0"/>
            </a:br>
            <a:endParaRPr lang="en-US" smtClean="0"/>
          </a:p>
        </p:txBody>
      </p:sp>
      <p:sp>
        <p:nvSpPr>
          <p:cNvPr id="43010" name="Content Placeholder 2"/>
          <p:cNvSpPr>
            <a:spLocks noGrp="1"/>
          </p:cNvSpPr>
          <p:nvPr>
            <p:ph idx="1"/>
          </p:nvPr>
        </p:nvSpPr>
        <p:spPr>
          <a:xfrm>
            <a:off x="1943100" y="2133600"/>
            <a:ext cx="6591300" cy="3429000"/>
          </a:xfrm>
        </p:spPr>
        <p:txBody>
          <a:bodyPr/>
          <a:lstStyle/>
          <a:p>
            <a:r>
              <a:rPr lang="en-US" sz="2400" smtClean="0"/>
              <a:t>Regular updates</a:t>
            </a:r>
          </a:p>
          <a:p>
            <a:r>
              <a:rPr lang="en-US" sz="2400" smtClean="0"/>
              <a:t>X to Y by when</a:t>
            </a:r>
          </a:p>
          <a:p>
            <a:r>
              <a:rPr lang="en-US" sz="2400" smtClean="0"/>
              <a:t>Continuous Improvement Process is important in this phase</a:t>
            </a:r>
          </a:p>
          <a:p>
            <a:r>
              <a:rPr lang="en-US" sz="2400" smtClean="0"/>
              <a:t>Small steps leading to goal</a:t>
            </a:r>
          </a:p>
          <a:p>
            <a:r>
              <a:rPr lang="en-US" sz="2400" smtClean="0"/>
              <a:t>Make public on websites, both Wegmans and Wood’s Fisheries </a:t>
            </a:r>
          </a:p>
          <a:p>
            <a:endParaRPr lang="en-US" smtClean="0"/>
          </a:p>
          <a:p>
            <a:endParaRPr lang="en-US" smtClean="0"/>
          </a:p>
        </p:txBody>
      </p:sp>
      <p:sp>
        <p:nvSpPr>
          <p:cNvPr id="43011"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9B153A32-8881-465D-884E-1527C665EE91}" type="slidenum">
              <a:rPr lang="en-US">
                <a:cs typeface="Arial" charset="0"/>
              </a:rPr>
              <a:pPr fontAlgn="base">
                <a:spcBef>
                  <a:spcPct val="0"/>
                </a:spcBef>
                <a:spcAft>
                  <a:spcPct val="0"/>
                </a:spcAft>
              </a:pPr>
              <a:t>35</a:t>
            </a:fld>
            <a:endParaRPr lang="en-US">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1944688" y="623888"/>
            <a:ext cx="6589712" cy="1281112"/>
          </a:xfrm>
        </p:spPr>
        <p:txBody>
          <a:bodyPr/>
          <a:lstStyle/>
          <a:p>
            <a:r>
              <a:rPr lang="en-US" smtClean="0"/>
              <a:t>Conclusion</a:t>
            </a:r>
          </a:p>
        </p:txBody>
      </p:sp>
      <p:sp>
        <p:nvSpPr>
          <p:cNvPr id="44034" name="Content Placeholder 2"/>
          <p:cNvSpPr>
            <a:spLocks noGrp="1"/>
          </p:cNvSpPr>
          <p:nvPr>
            <p:ph idx="1"/>
          </p:nvPr>
        </p:nvSpPr>
        <p:spPr>
          <a:xfrm>
            <a:off x="1943100" y="2133600"/>
            <a:ext cx="6591300" cy="3778250"/>
          </a:xfrm>
        </p:spPr>
        <p:txBody>
          <a:bodyPr/>
          <a:lstStyle/>
          <a:p>
            <a:r>
              <a:rPr lang="en-US" sz="2400" smtClean="0"/>
              <a:t>Be persistent</a:t>
            </a:r>
          </a:p>
          <a:p>
            <a:r>
              <a:rPr lang="en-US" sz="2400" smtClean="0"/>
              <a:t>Easy on paper</a:t>
            </a:r>
          </a:p>
          <a:p>
            <a:r>
              <a:rPr lang="en-US" sz="2400" smtClean="0"/>
              <a:t>Tough in reality</a:t>
            </a:r>
          </a:p>
        </p:txBody>
      </p:sp>
      <p:pic>
        <p:nvPicPr>
          <p:cNvPr id="44035" name="Picture 5"/>
          <p:cNvPicPr>
            <a:picLocks noChangeAspect="1"/>
          </p:cNvPicPr>
          <p:nvPr/>
        </p:nvPicPr>
        <p:blipFill>
          <a:blip r:embed="rId2" cstate="print"/>
          <a:srcRect/>
          <a:stretch>
            <a:fillRect/>
          </a:stretch>
        </p:blipFill>
        <p:spPr bwMode="auto">
          <a:xfrm>
            <a:off x="6553200" y="473075"/>
            <a:ext cx="2085975" cy="2190750"/>
          </a:xfrm>
          <a:prstGeom prst="rect">
            <a:avLst/>
          </a:prstGeom>
          <a:noFill/>
          <a:ln w="9525">
            <a:noFill/>
            <a:miter lim="800000"/>
            <a:headEnd/>
            <a:tailEnd/>
          </a:ln>
        </p:spPr>
      </p:pic>
      <p:pic>
        <p:nvPicPr>
          <p:cNvPr id="44036" name="Picture 8"/>
          <p:cNvPicPr>
            <a:picLocks noChangeAspect="1"/>
          </p:cNvPicPr>
          <p:nvPr/>
        </p:nvPicPr>
        <p:blipFill>
          <a:blip r:embed="rId3" cstate="print"/>
          <a:srcRect/>
          <a:stretch>
            <a:fillRect/>
          </a:stretch>
        </p:blipFill>
        <p:spPr bwMode="auto">
          <a:xfrm>
            <a:off x="471488" y="4800600"/>
            <a:ext cx="2941637" cy="1920875"/>
          </a:xfrm>
          <a:prstGeom prst="rect">
            <a:avLst/>
          </a:prstGeom>
          <a:noFill/>
          <a:ln w="9525">
            <a:noFill/>
            <a:miter lim="800000"/>
            <a:headEnd/>
            <a:tailEnd/>
          </a:ln>
        </p:spPr>
      </p:pic>
      <p:sp>
        <p:nvSpPr>
          <p:cNvPr id="44037" name="Slide Number Placeholder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04AC4FD7-5A90-46C9-8B72-6EF4C3B6CB70}" type="slidenum">
              <a:rPr lang="en-US">
                <a:cs typeface="Arial" charset="0"/>
              </a:rPr>
              <a:pPr fontAlgn="base">
                <a:spcBef>
                  <a:spcPct val="0"/>
                </a:spcBef>
                <a:spcAft>
                  <a:spcPct val="0"/>
                </a:spcAft>
              </a:pPr>
              <a:t>36</a:t>
            </a:fld>
            <a:endParaRPr lang="en-US">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ubtitle 4"/>
          <p:cNvSpPr>
            <a:spLocks noGrp="1"/>
          </p:cNvSpPr>
          <p:nvPr>
            <p:ph type="subTitle" idx="1"/>
          </p:nvPr>
        </p:nvSpPr>
        <p:spPr>
          <a:xfrm>
            <a:off x="1314007" y="3184525"/>
            <a:ext cx="6401138" cy="1231900"/>
          </a:xfrm>
        </p:spPr>
        <p:txBody>
          <a:bodyPr/>
          <a:lstStyle/>
          <a:p>
            <a:r>
              <a:rPr lang="en-US" sz="3200" b="1" smtClean="0"/>
              <a:t>The Case of the Small Scale Tuna Industry  in Indonesia</a:t>
            </a:r>
            <a:endParaRPr lang="en-GB" sz="3200" b="1" smtClean="0"/>
          </a:p>
        </p:txBody>
      </p:sp>
      <p:grpSp>
        <p:nvGrpSpPr>
          <p:cNvPr id="2" name="Group 7"/>
          <p:cNvGrpSpPr>
            <a:grpSpLocks/>
          </p:cNvGrpSpPr>
          <p:nvPr/>
        </p:nvGrpSpPr>
        <p:grpSpPr bwMode="auto">
          <a:xfrm>
            <a:off x="16890" y="6138866"/>
            <a:ext cx="8995372" cy="630237"/>
            <a:chOff x="15476" y="4526507"/>
            <a:chExt cx="8456112" cy="629357"/>
          </a:xfrm>
        </p:grpSpPr>
        <p:pic>
          <p:nvPicPr>
            <p:cNvPr id="15366" name="Picture 2"/>
            <p:cNvPicPr>
              <a:picLocks noChangeAspect="1" noChangeArrowheads="1"/>
            </p:cNvPicPr>
            <p:nvPr/>
          </p:nvPicPr>
          <p:blipFill>
            <a:blip r:embed="rId2" cstate="print"/>
            <a:srcRect/>
            <a:stretch>
              <a:fillRect/>
            </a:stretch>
          </p:blipFill>
          <p:spPr bwMode="auto">
            <a:xfrm>
              <a:off x="15476" y="4526507"/>
              <a:ext cx="8456112" cy="629357"/>
            </a:xfrm>
            <a:prstGeom prst="rect">
              <a:avLst/>
            </a:prstGeom>
            <a:noFill/>
            <a:ln w="9525">
              <a:noFill/>
              <a:miter lim="800000"/>
              <a:headEnd/>
              <a:tailEnd/>
            </a:ln>
          </p:spPr>
        </p:pic>
        <p:pic>
          <p:nvPicPr>
            <p:cNvPr id="15367" name="Picture 4"/>
            <p:cNvPicPr>
              <a:picLocks noChangeAspect="1" noChangeArrowheads="1"/>
            </p:cNvPicPr>
            <p:nvPr/>
          </p:nvPicPr>
          <p:blipFill>
            <a:blip r:embed="rId3" cstate="print"/>
            <a:srcRect/>
            <a:stretch>
              <a:fillRect/>
            </a:stretch>
          </p:blipFill>
          <p:spPr bwMode="auto">
            <a:xfrm>
              <a:off x="7409057" y="4767385"/>
              <a:ext cx="677625" cy="270378"/>
            </a:xfrm>
            <a:prstGeom prst="rect">
              <a:avLst/>
            </a:prstGeom>
            <a:noFill/>
            <a:ln w="9525">
              <a:noFill/>
              <a:miter lim="800000"/>
              <a:headEnd/>
              <a:tailEnd/>
            </a:ln>
          </p:spPr>
        </p:pic>
      </p:grpSp>
      <p:pic>
        <p:nvPicPr>
          <p:cNvPr id="15363" name="Picture 11"/>
          <p:cNvPicPr>
            <a:picLocks noChangeAspect="1" noChangeArrowheads="1"/>
          </p:cNvPicPr>
          <p:nvPr/>
        </p:nvPicPr>
        <p:blipFill>
          <a:blip r:embed="rId4" cstate="print"/>
          <a:srcRect/>
          <a:stretch>
            <a:fillRect/>
          </a:stretch>
        </p:blipFill>
        <p:spPr bwMode="auto">
          <a:xfrm>
            <a:off x="5217183" y="5175250"/>
            <a:ext cx="2901624" cy="628650"/>
          </a:xfrm>
          <a:prstGeom prst="rect">
            <a:avLst/>
          </a:prstGeom>
          <a:noFill/>
          <a:ln w="9525">
            <a:noFill/>
            <a:miter lim="800000"/>
            <a:headEnd/>
            <a:tailEnd/>
          </a:ln>
        </p:spPr>
      </p:pic>
      <p:pic>
        <p:nvPicPr>
          <p:cNvPr id="15364" name="Picture 12" descr="cid:14:5304:6"/>
          <p:cNvPicPr>
            <a:picLocks noChangeAspect="1" noChangeArrowheads="1"/>
          </p:cNvPicPr>
          <p:nvPr/>
        </p:nvPicPr>
        <p:blipFill>
          <a:blip r:embed="rId5" cstate="print"/>
          <a:srcRect/>
          <a:stretch>
            <a:fillRect/>
          </a:stretch>
        </p:blipFill>
        <p:spPr bwMode="auto">
          <a:xfrm>
            <a:off x="450953" y="4579941"/>
            <a:ext cx="4063625" cy="1201737"/>
          </a:xfrm>
          <a:prstGeom prst="rect">
            <a:avLst/>
          </a:prstGeom>
          <a:noFill/>
          <a:ln w="9525">
            <a:noFill/>
            <a:miter lim="800000"/>
            <a:headEnd/>
            <a:tailEnd/>
          </a:ln>
        </p:spPr>
      </p:pic>
      <p:pic>
        <p:nvPicPr>
          <p:cNvPr id="15365" name="Picture 13" descr="Fishing and Living 2 -01.png"/>
          <p:cNvPicPr>
            <a:picLocks noChangeAspect="1"/>
          </p:cNvPicPr>
          <p:nvPr/>
        </p:nvPicPr>
        <p:blipFill>
          <a:blip r:embed="rId6" cstate="print"/>
          <a:srcRect/>
          <a:stretch>
            <a:fillRect/>
          </a:stretch>
        </p:blipFill>
        <p:spPr bwMode="auto">
          <a:xfrm>
            <a:off x="2714152" y="712788"/>
            <a:ext cx="3332307" cy="248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p:cNvSpPr txBox="1">
            <a:spLocks/>
          </p:cNvSpPr>
          <p:nvPr/>
        </p:nvSpPr>
        <p:spPr>
          <a:xfrm>
            <a:off x="97960" y="1000128"/>
            <a:ext cx="5039840" cy="5084763"/>
          </a:xfrm>
          <a:prstGeom prst="rect">
            <a:avLst/>
          </a:prstGeom>
          <a:solidFill>
            <a:schemeClr val="bg1">
              <a:alpha val="79000"/>
            </a:schemeClr>
          </a:solidFill>
          <a:ln w="19050">
            <a:solidFill>
              <a:schemeClr val="tx1"/>
            </a:solidFill>
          </a:ln>
        </p:spPr>
        <p:txBody>
          <a:bodyPr/>
          <a:lstStyle/>
          <a:p>
            <a:pPr algn="ctr" fontAlgn="auto">
              <a:spcBef>
                <a:spcPct val="20000"/>
              </a:spcBef>
              <a:spcAft>
                <a:spcPts val="0"/>
              </a:spcAft>
              <a:defRPr/>
            </a:pPr>
            <a:r>
              <a:rPr lang="en-US" sz="2400" b="1" u="sng" dirty="0">
                <a:solidFill>
                  <a:srgbClr val="000000"/>
                </a:solidFill>
                <a:latin typeface="Times New Roman"/>
                <a:cs typeface="Arial" charset="0"/>
              </a:rPr>
              <a:t>Rare Tuna</a:t>
            </a:r>
          </a:p>
          <a:p>
            <a:pPr marL="176213" indent="-176213" fontAlgn="auto">
              <a:spcBef>
                <a:spcPct val="20000"/>
              </a:spcBef>
              <a:spcAft>
                <a:spcPts val="0"/>
              </a:spcAft>
              <a:buFontTx/>
              <a:buChar char="•"/>
              <a:defRPr/>
            </a:pPr>
            <a:r>
              <a:rPr lang="en-US" sz="1900" dirty="0">
                <a:solidFill>
                  <a:srgbClr val="000000"/>
                </a:solidFill>
                <a:latin typeface="Times New Roman"/>
                <a:cs typeface="Arial" charset="0"/>
              </a:rPr>
              <a:t>An article which may stick in the minds of many within the tuna industry…. this November 9</a:t>
            </a:r>
            <a:r>
              <a:rPr lang="en-US" sz="1900" baseline="30000" dirty="0">
                <a:solidFill>
                  <a:srgbClr val="000000"/>
                </a:solidFill>
                <a:latin typeface="Times New Roman"/>
                <a:cs typeface="Arial" charset="0"/>
              </a:rPr>
              <a:t>th</a:t>
            </a:r>
            <a:r>
              <a:rPr lang="en-US" sz="1900" dirty="0">
                <a:solidFill>
                  <a:srgbClr val="000000"/>
                </a:solidFill>
                <a:latin typeface="Times New Roman"/>
                <a:cs typeface="Arial" charset="0"/>
              </a:rPr>
              <a:t> 2009 Time article outlining the serious decline of the tuna fishery in General Santos, Philippines.</a:t>
            </a:r>
          </a:p>
          <a:p>
            <a:pPr marL="176213" indent="-176213" fontAlgn="auto">
              <a:spcBef>
                <a:spcPct val="20000"/>
              </a:spcBef>
              <a:spcAft>
                <a:spcPts val="0"/>
              </a:spcAft>
              <a:buFontTx/>
              <a:buChar char="•"/>
              <a:defRPr/>
            </a:pPr>
            <a:r>
              <a:rPr lang="en-US" sz="1900" dirty="0">
                <a:solidFill>
                  <a:srgbClr val="000000"/>
                </a:solidFill>
                <a:latin typeface="Times New Roman"/>
                <a:cs typeface="Arial" charset="0"/>
              </a:rPr>
              <a:t>In short, the Western Pacific tuna fishery was described to be near financial and ecological collapse due to the combination of:</a:t>
            </a:r>
          </a:p>
          <a:p>
            <a:pPr marL="633413" lvl="1" indent="-354013" fontAlgn="auto">
              <a:spcBef>
                <a:spcPct val="20000"/>
              </a:spcBef>
              <a:spcAft>
                <a:spcPts val="0"/>
              </a:spcAft>
              <a:buFont typeface="+mj-lt"/>
              <a:buAutoNum type="alphaLcParenR"/>
              <a:defRPr/>
            </a:pPr>
            <a:r>
              <a:rPr lang="en-US" sz="1900" dirty="0">
                <a:solidFill>
                  <a:srgbClr val="000000"/>
                </a:solidFill>
                <a:latin typeface="Times New Roman"/>
                <a:cs typeface="Arial" charset="0"/>
              </a:rPr>
              <a:t>commercial greed, </a:t>
            </a:r>
          </a:p>
          <a:p>
            <a:pPr marL="633413" lvl="1" indent="-354013" fontAlgn="auto">
              <a:spcBef>
                <a:spcPct val="20000"/>
              </a:spcBef>
              <a:spcAft>
                <a:spcPts val="0"/>
              </a:spcAft>
              <a:buFont typeface="+mj-lt"/>
              <a:buAutoNum type="alphaLcParenR"/>
              <a:defRPr/>
            </a:pPr>
            <a:r>
              <a:rPr lang="en-US" sz="1900" dirty="0">
                <a:solidFill>
                  <a:srgbClr val="000000"/>
                </a:solidFill>
                <a:latin typeface="Times New Roman"/>
                <a:cs typeface="Arial" charset="0"/>
              </a:rPr>
              <a:t>uncontrolled access and overfishing by tuna vessels,</a:t>
            </a:r>
          </a:p>
          <a:p>
            <a:pPr marL="633413" lvl="1" indent="-354013" fontAlgn="auto">
              <a:spcBef>
                <a:spcPct val="20000"/>
              </a:spcBef>
              <a:spcAft>
                <a:spcPts val="0"/>
              </a:spcAft>
              <a:buFont typeface="+mj-lt"/>
              <a:buAutoNum type="alphaLcParenR"/>
              <a:defRPr/>
            </a:pPr>
            <a:r>
              <a:rPr lang="en-US" sz="1900" dirty="0">
                <a:solidFill>
                  <a:srgbClr val="000000"/>
                </a:solidFill>
                <a:latin typeface="Times New Roman"/>
                <a:cs typeface="Arial" charset="0"/>
              </a:rPr>
              <a:t>lack of implementation of tuna fishery management by individual countries and  RFMOs</a:t>
            </a:r>
            <a:br>
              <a:rPr lang="en-US" sz="1900" dirty="0">
                <a:solidFill>
                  <a:srgbClr val="000000"/>
                </a:solidFill>
                <a:latin typeface="Times New Roman"/>
                <a:cs typeface="Arial" charset="0"/>
              </a:rPr>
            </a:br>
            <a:endParaRPr lang="en-US" sz="1900" dirty="0">
              <a:solidFill>
                <a:srgbClr val="000000"/>
              </a:solidFill>
              <a:latin typeface="Times New Roman"/>
              <a:cs typeface="Arial" charset="0"/>
            </a:endParaRPr>
          </a:p>
          <a:p>
            <a:pPr marL="342900" indent="-342900" fontAlgn="auto">
              <a:spcBef>
                <a:spcPct val="20000"/>
              </a:spcBef>
              <a:spcAft>
                <a:spcPts val="0"/>
              </a:spcAft>
              <a:buFont typeface="Arial" pitchFamily="34" charset="0"/>
              <a:buChar char="•"/>
              <a:defRPr/>
            </a:pPr>
            <a:endParaRPr lang="en-US" sz="3200" dirty="0">
              <a:solidFill>
                <a:srgbClr val="000000"/>
              </a:solidFill>
              <a:latin typeface="Times New Roman"/>
              <a:cs typeface="Arial" charset="0"/>
            </a:endParaRPr>
          </a:p>
        </p:txBody>
      </p:sp>
      <p:pic>
        <p:nvPicPr>
          <p:cNvPr id="16386" name="Picture 4"/>
          <p:cNvPicPr>
            <a:picLocks noChangeAspect="1" noChangeArrowheads="1"/>
          </p:cNvPicPr>
          <p:nvPr/>
        </p:nvPicPr>
        <p:blipFill>
          <a:blip r:embed="rId2" cstate="print"/>
          <a:srcRect/>
          <a:stretch>
            <a:fillRect/>
          </a:stretch>
        </p:blipFill>
        <p:spPr bwMode="auto">
          <a:xfrm>
            <a:off x="5137800" y="1000125"/>
            <a:ext cx="3955532" cy="5138738"/>
          </a:xfrm>
          <a:prstGeom prst="rect">
            <a:avLst/>
          </a:prstGeom>
          <a:noFill/>
          <a:ln w="9525">
            <a:noFill/>
            <a:miter lim="800000"/>
            <a:headEnd/>
            <a:tailEnd/>
          </a:ln>
        </p:spPr>
      </p:pic>
      <p:sp>
        <p:nvSpPr>
          <p:cNvPr id="7" name="Title 1"/>
          <p:cNvSpPr txBox="1">
            <a:spLocks/>
          </p:cNvSpPr>
          <p:nvPr/>
        </p:nvSpPr>
        <p:spPr>
          <a:xfrm>
            <a:off x="2" y="3"/>
            <a:ext cx="9144000" cy="1000125"/>
          </a:xfrm>
          <a:prstGeom prst="rect">
            <a:avLst/>
          </a:prstGeom>
        </p:spPr>
        <p:txBody>
          <a:bodyPr anchor="ctr">
            <a:normAutofit/>
          </a:bodyPr>
          <a:lstStyle/>
          <a:p>
            <a:pPr algn="ctr" fontAlgn="auto">
              <a:spcAft>
                <a:spcPts val="0"/>
              </a:spcAft>
              <a:defRPr/>
            </a:pPr>
            <a:r>
              <a:rPr lang="en-US" sz="2800" dirty="0">
                <a:solidFill>
                  <a:srgbClr val="000000"/>
                </a:solidFill>
                <a:latin typeface="Times New Roman"/>
                <a:cs typeface="Arial" charset="0"/>
              </a:rPr>
              <a:t>Identifying the Problem: Global</a:t>
            </a:r>
            <a:endParaRPr lang="en-GB" sz="2800" dirty="0">
              <a:solidFill>
                <a:srgbClr val="000000"/>
              </a:solidFill>
              <a:latin typeface="Times New Roman"/>
              <a:cs typeface="Arial" charset="0"/>
            </a:endParaRPr>
          </a:p>
        </p:txBody>
      </p:sp>
      <p:grpSp>
        <p:nvGrpSpPr>
          <p:cNvPr id="2" name="Group 8"/>
          <p:cNvGrpSpPr>
            <a:grpSpLocks/>
          </p:cNvGrpSpPr>
          <p:nvPr/>
        </p:nvGrpSpPr>
        <p:grpSpPr bwMode="auto">
          <a:xfrm>
            <a:off x="16890" y="6138866"/>
            <a:ext cx="8995372" cy="630237"/>
            <a:chOff x="15476" y="4526507"/>
            <a:chExt cx="8456112" cy="629357"/>
          </a:xfrm>
        </p:grpSpPr>
        <p:pic>
          <p:nvPicPr>
            <p:cNvPr id="16390" name="Picture 2"/>
            <p:cNvPicPr>
              <a:picLocks noChangeAspect="1" noChangeArrowheads="1"/>
            </p:cNvPicPr>
            <p:nvPr/>
          </p:nvPicPr>
          <p:blipFill>
            <a:blip r:embed="rId3" cstate="print"/>
            <a:srcRect/>
            <a:stretch>
              <a:fillRect/>
            </a:stretch>
          </p:blipFill>
          <p:spPr bwMode="auto">
            <a:xfrm>
              <a:off x="15476" y="4526507"/>
              <a:ext cx="8456112" cy="629357"/>
            </a:xfrm>
            <a:prstGeom prst="rect">
              <a:avLst/>
            </a:prstGeom>
            <a:noFill/>
            <a:ln w="9525">
              <a:noFill/>
              <a:miter lim="800000"/>
              <a:headEnd/>
              <a:tailEnd/>
            </a:ln>
          </p:spPr>
        </p:pic>
        <p:pic>
          <p:nvPicPr>
            <p:cNvPr id="16391" name="Picture 4"/>
            <p:cNvPicPr>
              <a:picLocks noChangeAspect="1" noChangeArrowheads="1"/>
            </p:cNvPicPr>
            <p:nvPr/>
          </p:nvPicPr>
          <p:blipFill>
            <a:blip r:embed="rId4" cstate="print"/>
            <a:srcRect/>
            <a:stretch>
              <a:fillRect/>
            </a:stretch>
          </p:blipFill>
          <p:spPr bwMode="auto">
            <a:xfrm>
              <a:off x="7409057" y="4767385"/>
              <a:ext cx="677625" cy="270378"/>
            </a:xfrm>
            <a:prstGeom prst="rect">
              <a:avLst/>
            </a:prstGeom>
            <a:noFill/>
            <a:ln w="9525">
              <a:noFill/>
              <a:miter lim="800000"/>
              <a:headEnd/>
              <a:tailEnd/>
            </a:ln>
          </p:spPr>
        </p:pic>
      </p:grpSp>
      <p:sp>
        <p:nvSpPr>
          <p:cNvPr id="16389" name="Slide Number Placeholder 1"/>
          <p:cNvSpPr>
            <a:spLocks noGrp="1"/>
          </p:cNvSpPr>
          <p:nvPr>
            <p:ph type="sldNum" sz="quarter" idx="10"/>
          </p:nvPr>
        </p:nvSpPr>
        <p:spPr>
          <a:noFill/>
        </p:spPr>
        <p:txBody>
          <a:bodyPr/>
          <a:lstStyle/>
          <a:p>
            <a:fld id="{1B3B0B45-9EAC-4C32-B71C-32F88668D113}" type="slidenum">
              <a:rPr lang="en-US" smtClean="0">
                <a:solidFill>
                  <a:srgbClr val="000000"/>
                </a:solidFill>
                <a:cs typeface="Arial" charset="0"/>
              </a:rPr>
              <a:pPr/>
              <a:t>38</a:t>
            </a:fld>
            <a:endParaRPr lang="en-US" smtClean="0">
              <a:solidFill>
                <a:srgbClr val="000000"/>
              </a:solidFill>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031" y="1000128"/>
            <a:ext cx="8821410" cy="3490913"/>
          </a:xfrm>
          <a:ln w="19050">
            <a:solidFill>
              <a:schemeClr val="tx1"/>
            </a:solidFill>
          </a:ln>
        </p:spPr>
        <p:txBody>
          <a:bodyPr/>
          <a:lstStyle/>
          <a:p>
            <a:pPr marL="0" indent="0" algn="ctr">
              <a:buFontTx/>
              <a:buNone/>
              <a:defRPr/>
            </a:pPr>
            <a:r>
              <a:rPr lang="en-US" b="1" u="sng" dirty="0" smtClean="0"/>
              <a:t>Indonesia</a:t>
            </a:r>
          </a:p>
          <a:p>
            <a:pPr marL="234950" indent="-234950">
              <a:defRPr/>
            </a:pPr>
            <a:r>
              <a:rPr lang="en-US" sz="2100" dirty="0" smtClean="0"/>
              <a:t>While Indonesia is not the Philippines, the challenges are similar and perhaps more difficult to address</a:t>
            </a:r>
          </a:p>
          <a:p>
            <a:pPr marL="574675" lvl="1" indent="-234950">
              <a:buFont typeface="Arial" pitchFamily="34" charset="0"/>
              <a:buChar char="•"/>
              <a:defRPr/>
            </a:pPr>
            <a:r>
              <a:rPr lang="en-US" sz="2100" dirty="0"/>
              <a:t>Millions of small scale </a:t>
            </a:r>
            <a:r>
              <a:rPr lang="en-US" sz="2100" dirty="0" smtClean="0"/>
              <a:t>fishermen - </a:t>
            </a:r>
            <a:r>
              <a:rPr lang="en-US" sz="2100" dirty="0"/>
              <a:t>the bottom of the human food chain</a:t>
            </a:r>
            <a:endParaRPr lang="en-GB" sz="2100" dirty="0"/>
          </a:p>
          <a:p>
            <a:pPr marL="574675" lvl="1" indent="-234950">
              <a:buFont typeface="Arial" pitchFamily="34" charset="0"/>
              <a:buChar char="•"/>
              <a:defRPr/>
            </a:pPr>
            <a:r>
              <a:rPr lang="en-US" sz="2100" dirty="0" smtClean="0"/>
              <a:t>Disorganized </a:t>
            </a:r>
            <a:r>
              <a:rPr lang="en-US" sz="2100" dirty="0"/>
              <a:t>and unmanaged: a very ‘large’ small scale fishery</a:t>
            </a:r>
          </a:p>
          <a:p>
            <a:pPr marL="574675" lvl="1" indent="-234950">
              <a:buFont typeface="Arial" pitchFamily="34" charset="0"/>
              <a:buChar char="•"/>
              <a:defRPr/>
            </a:pPr>
            <a:r>
              <a:rPr lang="en-US" sz="2100" dirty="0" smtClean="0"/>
              <a:t>Quality issues: bringing product to market</a:t>
            </a:r>
          </a:p>
          <a:p>
            <a:pPr marL="574675" lvl="1" indent="-234950">
              <a:buFont typeface="Arial" pitchFamily="34" charset="0"/>
              <a:buChar char="•"/>
              <a:defRPr/>
            </a:pPr>
            <a:r>
              <a:rPr lang="en-US" sz="2100" dirty="0" smtClean="0"/>
              <a:t>Lack of data to identify problems: no data = no management</a:t>
            </a:r>
          </a:p>
          <a:p>
            <a:pPr marL="574675" lvl="1" indent="-234950">
              <a:buFont typeface="Arial" pitchFamily="34" charset="0"/>
              <a:buChar char="•"/>
              <a:defRPr/>
            </a:pPr>
            <a:r>
              <a:rPr lang="en-US" sz="2100" dirty="0" smtClean="0"/>
              <a:t>Lack of awareness within local industry on changing market demands</a:t>
            </a:r>
          </a:p>
        </p:txBody>
      </p:sp>
      <p:sp>
        <p:nvSpPr>
          <p:cNvPr id="17410" name="Title 1"/>
          <p:cNvSpPr>
            <a:spLocks noGrp="1"/>
          </p:cNvSpPr>
          <p:nvPr>
            <p:ph type="title"/>
          </p:nvPr>
        </p:nvSpPr>
        <p:spPr/>
        <p:txBody>
          <a:bodyPr/>
          <a:lstStyle/>
          <a:p>
            <a:r>
              <a:rPr lang="en-US" sz="2800" smtClean="0">
                <a:solidFill>
                  <a:schemeClr val="tx1"/>
                </a:solidFill>
              </a:rPr>
              <a:t>Identifying</a:t>
            </a:r>
            <a:r>
              <a:rPr lang="en-US" sz="2800" smtClean="0"/>
              <a:t> </a:t>
            </a:r>
            <a:r>
              <a:rPr lang="en-US" sz="2800" smtClean="0">
                <a:solidFill>
                  <a:schemeClr val="tx1"/>
                </a:solidFill>
              </a:rPr>
              <a:t>the Problem: Indonesia</a:t>
            </a:r>
            <a:endParaRPr lang="en-GB" sz="2800" smtClean="0">
              <a:solidFill>
                <a:schemeClr val="tx1"/>
              </a:solidFill>
            </a:endParaRPr>
          </a:p>
        </p:txBody>
      </p:sp>
      <p:grpSp>
        <p:nvGrpSpPr>
          <p:cNvPr id="2" name="Group 3"/>
          <p:cNvGrpSpPr>
            <a:grpSpLocks/>
          </p:cNvGrpSpPr>
          <p:nvPr/>
        </p:nvGrpSpPr>
        <p:grpSpPr bwMode="auto">
          <a:xfrm>
            <a:off x="23647" y="4594228"/>
            <a:ext cx="9144000" cy="1414463"/>
            <a:chOff x="0" y="5594714"/>
            <a:chExt cx="9202267" cy="1415686"/>
          </a:xfrm>
        </p:grpSpPr>
        <p:pic>
          <p:nvPicPr>
            <p:cNvPr id="17416" name="Picture 4"/>
            <p:cNvPicPr>
              <a:picLocks noChangeAspect="1"/>
            </p:cNvPicPr>
            <p:nvPr/>
          </p:nvPicPr>
          <p:blipFill>
            <a:blip r:embed="rId2" cstate="print"/>
            <a:srcRect/>
            <a:stretch>
              <a:fillRect/>
            </a:stretch>
          </p:blipFill>
          <p:spPr bwMode="auto">
            <a:xfrm>
              <a:off x="0" y="5600700"/>
              <a:ext cx="1676400" cy="1409700"/>
            </a:xfrm>
            <a:prstGeom prst="rect">
              <a:avLst/>
            </a:prstGeom>
            <a:noFill/>
            <a:ln w="9525">
              <a:noFill/>
              <a:miter lim="800000"/>
              <a:headEnd/>
              <a:tailEnd/>
            </a:ln>
          </p:spPr>
        </p:pic>
        <p:pic>
          <p:nvPicPr>
            <p:cNvPr id="17417" name="Picture 5"/>
            <p:cNvPicPr>
              <a:picLocks noChangeAspect="1"/>
            </p:cNvPicPr>
            <p:nvPr/>
          </p:nvPicPr>
          <p:blipFill>
            <a:blip r:embed="rId3" cstate="print"/>
            <a:srcRect t="4591" b="13480"/>
            <a:stretch>
              <a:fillRect/>
            </a:stretch>
          </p:blipFill>
          <p:spPr bwMode="auto">
            <a:xfrm>
              <a:off x="1371600" y="5604712"/>
              <a:ext cx="2338204" cy="1405688"/>
            </a:xfrm>
            <a:prstGeom prst="rect">
              <a:avLst/>
            </a:prstGeom>
            <a:noFill/>
            <a:ln w="9525">
              <a:noFill/>
              <a:miter lim="800000"/>
              <a:headEnd/>
              <a:tailEnd/>
            </a:ln>
          </p:spPr>
        </p:pic>
        <p:pic>
          <p:nvPicPr>
            <p:cNvPr id="17418" name="Picture 6"/>
            <p:cNvPicPr>
              <a:picLocks noChangeAspect="1"/>
            </p:cNvPicPr>
            <p:nvPr/>
          </p:nvPicPr>
          <p:blipFill>
            <a:blip r:embed="rId4" cstate="print"/>
            <a:srcRect l="5910" t="60" r="5850" b="2"/>
            <a:stretch>
              <a:fillRect/>
            </a:stretch>
          </p:blipFill>
          <p:spPr bwMode="auto">
            <a:xfrm>
              <a:off x="5486400" y="5600699"/>
              <a:ext cx="1676400" cy="1409700"/>
            </a:xfrm>
            <a:prstGeom prst="rect">
              <a:avLst/>
            </a:prstGeom>
            <a:noFill/>
            <a:ln w="9525">
              <a:noFill/>
              <a:miter lim="800000"/>
              <a:headEnd/>
              <a:tailEnd/>
            </a:ln>
          </p:spPr>
        </p:pic>
        <p:pic>
          <p:nvPicPr>
            <p:cNvPr id="17419" name="Picture 7"/>
            <p:cNvPicPr>
              <a:picLocks noChangeAspect="1"/>
            </p:cNvPicPr>
            <p:nvPr/>
          </p:nvPicPr>
          <p:blipFill>
            <a:blip r:embed="rId5" cstate="print"/>
            <a:srcRect l="8887" t="18974" r="22334" b="24464"/>
            <a:stretch>
              <a:fillRect/>
            </a:stretch>
          </p:blipFill>
          <p:spPr bwMode="auto">
            <a:xfrm>
              <a:off x="7109240" y="5600701"/>
              <a:ext cx="2093027" cy="1409698"/>
            </a:xfrm>
            <a:prstGeom prst="rect">
              <a:avLst/>
            </a:prstGeom>
            <a:noFill/>
            <a:ln w="9525">
              <a:noFill/>
              <a:miter lim="800000"/>
              <a:headEnd/>
              <a:tailEnd/>
            </a:ln>
          </p:spPr>
        </p:pic>
        <p:pic>
          <p:nvPicPr>
            <p:cNvPr id="17420" name="Picture 8"/>
            <p:cNvPicPr>
              <a:picLocks noChangeAspect="1"/>
            </p:cNvPicPr>
            <p:nvPr/>
          </p:nvPicPr>
          <p:blipFill>
            <a:blip r:embed="rId6" cstate="print"/>
            <a:srcRect/>
            <a:stretch>
              <a:fillRect/>
            </a:stretch>
          </p:blipFill>
          <p:spPr bwMode="auto">
            <a:xfrm>
              <a:off x="3709804" y="5594714"/>
              <a:ext cx="1828800" cy="1415685"/>
            </a:xfrm>
            <a:prstGeom prst="rect">
              <a:avLst/>
            </a:prstGeom>
            <a:noFill/>
            <a:ln w="9525">
              <a:noFill/>
              <a:miter lim="800000"/>
              <a:headEnd/>
              <a:tailEnd/>
            </a:ln>
          </p:spPr>
        </p:pic>
      </p:grpSp>
      <p:grpSp>
        <p:nvGrpSpPr>
          <p:cNvPr id="4" name="Group 9"/>
          <p:cNvGrpSpPr>
            <a:grpSpLocks/>
          </p:cNvGrpSpPr>
          <p:nvPr/>
        </p:nvGrpSpPr>
        <p:grpSpPr bwMode="auto">
          <a:xfrm>
            <a:off x="16890" y="6138866"/>
            <a:ext cx="8995372" cy="630237"/>
            <a:chOff x="15476" y="4526507"/>
            <a:chExt cx="8456112" cy="629357"/>
          </a:xfrm>
        </p:grpSpPr>
        <p:pic>
          <p:nvPicPr>
            <p:cNvPr id="17414" name="Picture 2"/>
            <p:cNvPicPr>
              <a:picLocks noChangeAspect="1" noChangeArrowheads="1"/>
            </p:cNvPicPr>
            <p:nvPr/>
          </p:nvPicPr>
          <p:blipFill>
            <a:blip r:embed="rId7" cstate="print"/>
            <a:srcRect/>
            <a:stretch>
              <a:fillRect/>
            </a:stretch>
          </p:blipFill>
          <p:spPr bwMode="auto">
            <a:xfrm>
              <a:off x="15476" y="4526507"/>
              <a:ext cx="8456112" cy="629357"/>
            </a:xfrm>
            <a:prstGeom prst="rect">
              <a:avLst/>
            </a:prstGeom>
            <a:noFill/>
            <a:ln w="9525">
              <a:noFill/>
              <a:miter lim="800000"/>
              <a:headEnd/>
              <a:tailEnd/>
            </a:ln>
          </p:spPr>
        </p:pic>
        <p:pic>
          <p:nvPicPr>
            <p:cNvPr id="17415" name="Picture 4"/>
            <p:cNvPicPr>
              <a:picLocks noChangeAspect="1" noChangeArrowheads="1"/>
            </p:cNvPicPr>
            <p:nvPr/>
          </p:nvPicPr>
          <p:blipFill>
            <a:blip r:embed="rId8" cstate="print"/>
            <a:srcRect/>
            <a:stretch>
              <a:fillRect/>
            </a:stretch>
          </p:blipFill>
          <p:spPr bwMode="auto">
            <a:xfrm>
              <a:off x="7409057" y="4767385"/>
              <a:ext cx="677625" cy="270378"/>
            </a:xfrm>
            <a:prstGeom prst="rect">
              <a:avLst/>
            </a:prstGeom>
            <a:noFill/>
            <a:ln w="9525">
              <a:noFill/>
              <a:miter lim="800000"/>
              <a:headEnd/>
              <a:tailEnd/>
            </a:ln>
          </p:spPr>
        </p:pic>
      </p:grpSp>
      <p:sp>
        <p:nvSpPr>
          <p:cNvPr id="17413" name="Slide Number Placeholder 12"/>
          <p:cNvSpPr>
            <a:spLocks noGrp="1"/>
          </p:cNvSpPr>
          <p:nvPr>
            <p:ph type="sldNum" sz="quarter" idx="10"/>
          </p:nvPr>
        </p:nvSpPr>
        <p:spPr>
          <a:noFill/>
        </p:spPr>
        <p:txBody>
          <a:bodyPr/>
          <a:lstStyle/>
          <a:p>
            <a:fld id="{D0E24406-E1AE-43E8-82B7-37B2E3643BB5}" type="slidenum">
              <a:rPr lang="en-US" smtClean="0">
                <a:solidFill>
                  <a:srgbClr val="000000"/>
                </a:solidFill>
                <a:cs typeface="Arial" charset="0"/>
              </a:rPr>
              <a:pPr/>
              <a:t>39</a:t>
            </a:fld>
            <a:endParaRPr lang="en-US" smtClean="0">
              <a:solidFill>
                <a:srgbClr val="000000"/>
              </a:solidFill>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bluefin-tuna-dispersal-tracked-time_124512"/>
          <p:cNvPicPr>
            <a:picLocks noChangeAspect="1" noChangeArrowheads="1"/>
          </p:cNvPicPr>
          <p:nvPr/>
        </p:nvPicPr>
        <p:blipFill>
          <a:blip r:embed="rId2" cstate="print"/>
          <a:srcRect/>
          <a:stretch>
            <a:fillRect/>
          </a:stretch>
        </p:blipFill>
        <p:spPr bwMode="auto">
          <a:xfrm>
            <a:off x="0" y="0"/>
            <a:ext cx="9159875" cy="6856413"/>
          </a:xfrm>
          <a:prstGeom prst="rect">
            <a:avLst/>
          </a:prstGeom>
          <a:noFill/>
        </p:spPr>
      </p:pic>
      <p:sp>
        <p:nvSpPr>
          <p:cNvPr id="28677" name="Rectangle 5"/>
          <p:cNvSpPr>
            <a:spLocks noChangeArrowheads="1"/>
          </p:cNvSpPr>
          <p:nvPr/>
        </p:nvSpPr>
        <p:spPr bwMode="auto">
          <a:xfrm>
            <a:off x="3175" y="2287588"/>
            <a:ext cx="9140825" cy="4570412"/>
          </a:xfrm>
          <a:prstGeom prst="rect">
            <a:avLst/>
          </a:prstGeom>
          <a:solidFill>
            <a:schemeClr val="bg1"/>
          </a:solidFill>
          <a:ln w="9525">
            <a:solidFill>
              <a:schemeClr val="tx1"/>
            </a:solidFill>
            <a:miter lim="800000"/>
            <a:headEnd/>
            <a:tailEnd/>
          </a:ln>
          <a:effectLst/>
        </p:spPr>
        <p:txBody>
          <a:bodyPr wrap="none" anchor="ctr"/>
          <a:lstStyle/>
          <a:p>
            <a:r>
              <a:rPr lang="en-US" smtClean="0">
                <a:solidFill>
                  <a:srgbClr val="000000"/>
                </a:solidFill>
                <a:latin typeface="Arial" charset="0"/>
              </a:rPr>
              <a:t>  </a:t>
            </a:r>
            <a:r>
              <a:rPr lang="en-US" sz="2000" smtClean="0">
                <a:solidFill>
                  <a:srgbClr val="000000"/>
                </a:solidFill>
                <a:latin typeface="Cambria" pitchFamily="18" charset="0"/>
              </a:rPr>
              <a:t>A Fishery Improvement Project (FIP) involves the collaborative efforts of various </a:t>
            </a:r>
          </a:p>
          <a:p>
            <a:r>
              <a:rPr lang="en-US" sz="2000" smtClean="0">
                <a:solidFill>
                  <a:srgbClr val="000000"/>
                </a:solidFill>
                <a:latin typeface="Cambria" pitchFamily="18" charset="0"/>
              </a:rPr>
              <a:t>  supply chain stakeholders to improve the sustainability of a fishery by helping to </a:t>
            </a:r>
          </a:p>
          <a:p>
            <a:r>
              <a:rPr lang="en-US" sz="2000" smtClean="0">
                <a:solidFill>
                  <a:srgbClr val="000000"/>
                </a:solidFill>
                <a:latin typeface="Cambria" pitchFamily="18" charset="0"/>
              </a:rPr>
              <a:t>  rebuild the stock level of a target species. These efforts often include: </a:t>
            </a:r>
          </a:p>
          <a:p>
            <a:pPr lvl="1">
              <a:buFontTx/>
              <a:buChar char="•"/>
            </a:pPr>
            <a:r>
              <a:rPr lang="en-US" sz="2000" smtClean="0">
                <a:solidFill>
                  <a:srgbClr val="000000"/>
                </a:solidFill>
                <a:latin typeface="Cambria" pitchFamily="18" charset="0"/>
              </a:rPr>
              <a:t>Acting to conserve fishery resources</a:t>
            </a:r>
          </a:p>
          <a:p>
            <a:pPr lvl="1">
              <a:buFontTx/>
              <a:buChar char="•"/>
            </a:pPr>
            <a:r>
              <a:rPr lang="en-US" sz="2000" smtClean="0">
                <a:solidFill>
                  <a:srgbClr val="000000"/>
                </a:solidFill>
                <a:latin typeface="Cambria" pitchFamily="18" charset="0"/>
              </a:rPr>
              <a:t>Supporting enforcement of international fishing agreements</a:t>
            </a:r>
          </a:p>
          <a:p>
            <a:pPr lvl="1">
              <a:buFontTx/>
              <a:buChar char="•"/>
            </a:pPr>
            <a:r>
              <a:rPr lang="en-US" sz="2000" smtClean="0">
                <a:solidFill>
                  <a:srgbClr val="000000"/>
                </a:solidFill>
                <a:latin typeface="Cambria" pitchFamily="18" charset="0"/>
              </a:rPr>
              <a:t>Promoting fishing in line with conservation principles</a:t>
            </a:r>
          </a:p>
          <a:p>
            <a:pPr lvl="1">
              <a:buFontTx/>
              <a:buChar char="•"/>
            </a:pPr>
            <a:r>
              <a:rPr lang="en-US" sz="2000" smtClean="0">
                <a:solidFill>
                  <a:srgbClr val="000000"/>
                </a:solidFill>
                <a:latin typeface="Cambria" pitchFamily="18" charset="0"/>
              </a:rPr>
              <a:t>Providing for the implementation of fishery management plans (FMPs) </a:t>
            </a:r>
          </a:p>
          <a:p>
            <a:pPr lvl="1">
              <a:buFontTx/>
              <a:buChar char="•"/>
            </a:pPr>
            <a:r>
              <a:rPr lang="en-US" sz="2000" smtClean="0">
                <a:solidFill>
                  <a:srgbClr val="000000"/>
                </a:solidFill>
                <a:latin typeface="Cambria" pitchFamily="18" charset="0"/>
              </a:rPr>
              <a:t>Establishing Management Councils or Groups to steward fishery resources</a:t>
            </a:r>
          </a:p>
          <a:p>
            <a:pPr lvl="1">
              <a:buFontTx/>
              <a:buChar char="•"/>
            </a:pPr>
            <a:r>
              <a:rPr lang="en-US" sz="2000" smtClean="0">
                <a:solidFill>
                  <a:srgbClr val="000000"/>
                </a:solidFill>
                <a:latin typeface="Cambria" pitchFamily="18" charset="0"/>
              </a:rPr>
              <a:t>Developing underutilized fisheries</a:t>
            </a:r>
          </a:p>
          <a:p>
            <a:pPr lvl="1">
              <a:buFontTx/>
              <a:buChar char="•"/>
            </a:pPr>
            <a:r>
              <a:rPr lang="en-US" sz="2000" smtClean="0">
                <a:solidFill>
                  <a:srgbClr val="000000"/>
                </a:solidFill>
                <a:latin typeface="Cambria" pitchFamily="18" charset="0"/>
              </a:rPr>
              <a:t>Protecting essential fish habitats</a:t>
            </a:r>
          </a:p>
          <a:p>
            <a:pPr lvl="1">
              <a:buFontTx/>
              <a:buChar char="•"/>
            </a:pPr>
            <a:r>
              <a:rPr lang="en-US" sz="2000" smtClean="0">
                <a:solidFill>
                  <a:srgbClr val="000000"/>
                </a:solidFill>
                <a:latin typeface="Cambria" pitchFamily="18" charset="0"/>
              </a:rPr>
              <a:t>Reducing by-catch and establishing fishery information monitoring systems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852" y="1455738"/>
            <a:ext cx="8720072" cy="4552950"/>
          </a:xfrm>
          <a:solidFill>
            <a:schemeClr val="bg1"/>
          </a:solidFill>
          <a:ln w="19050">
            <a:solidFill>
              <a:schemeClr val="tx1"/>
            </a:solidFill>
          </a:ln>
          <a:effectLst>
            <a:outerShdw blurRad="393700" dist="50800" dir="5400000" algn="ctr" rotWithShape="0">
              <a:srgbClr val="000000">
                <a:alpha val="54000"/>
              </a:srgbClr>
            </a:outerShdw>
          </a:effectLst>
        </p:spPr>
        <p:txBody>
          <a:bodyPr>
            <a:normAutofit lnSpcReduction="10000"/>
          </a:bodyPr>
          <a:lstStyle/>
          <a:p>
            <a:pPr algn="ctr">
              <a:buFontTx/>
              <a:buNone/>
              <a:defRPr/>
            </a:pPr>
            <a:r>
              <a:rPr lang="en-US" b="1" u="sng" dirty="0" smtClean="0"/>
              <a:t>Fishing and Living / MDPI</a:t>
            </a:r>
          </a:p>
          <a:p>
            <a:pPr marL="234950" indent="-234950">
              <a:defRPr/>
            </a:pPr>
            <a:r>
              <a:rPr lang="en-US" b="1" dirty="0" smtClean="0"/>
              <a:t>2008</a:t>
            </a:r>
            <a:r>
              <a:rPr lang="en-US" dirty="0" smtClean="0"/>
              <a:t>: Anova collaborates with WWF and local industry to establish the Fishing &amp; Living project with two key objectives:</a:t>
            </a:r>
          </a:p>
          <a:p>
            <a:pPr marL="633413" lvl="1" indent="-234950">
              <a:buFont typeface="Arial" pitchFamily="34" charset="0"/>
              <a:buChar char="•"/>
              <a:defRPr/>
            </a:pPr>
            <a:r>
              <a:rPr lang="en-US" sz="2400" dirty="0"/>
              <a:t>W</a:t>
            </a:r>
            <a:r>
              <a:rPr lang="en-US" sz="2400" dirty="0" smtClean="0"/>
              <a:t>ork to achieve sustainable local fisheries</a:t>
            </a:r>
          </a:p>
          <a:p>
            <a:pPr marL="633413" lvl="1" indent="-234950">
              <a:buFont typeface="Arial" pitchFamily="34" charset="0"/>
              <a:buChar char="•"/>
              <a:defRPr/>
            </a:pPr>
            <a:r>
              <a:rPr lang="en-US" sz="2400" dirty="0"/>
              <a:t>A</a:t>
            </a:r>
            <a:r>
              <a:rPr lang="en-US" sz="2400" dirty="0" smtClean="0"/>
              <a:t>chieve MSC certification</a:t>
            </a:r>
          </a:p>
          <a:p>
            <a:pPr marL="234950" indent="-234950">
              <a:defRPr/>
            </a:pPr>
            <a:r>
              <a:rPr lang="en-US" b="1" dirty="0" smtClean="0"/>
              <a:t>2010</a:t>
            </a:r>
            <a:r>
              <a:rPr lang="en-US" dirty="0" smtClean="0"/>
              <a:t>: Anova formally establishes the </a:t>
            </a:r>
          </a:p>
          <a:p>
            <a:pPr marL="0" indent="0">
              <a:buFontTx/>
              <a:buNone/>
              <a:defRPr/>
            </a:pPr>
            <a:r>
              <a:rPr lang="en-US" dirty="0"/>
              <a:t> </a:t>
            </a:r>
            <a:r>
              <a:rPr lang="en-US" dirty="0" smtClean="0"/>
              <a:t>  Fishing &amp; Living Initiative</a:t>
            </a:r>
          </a:p>
          <a:p>
            <a:pPr marL="234950" indent="-234950">
              <a:defRPr/>
            </a:pPr>
            <a:r>
              <a:rPr lang="en-US" b="1" dirty="0" smtClean="0"/>
              <a:t>2012</a:t>
            </a:r>
            <a:r>
              <a:rPr lang="en-US" dirty="0" smtClean="0"/>
              <a:t>: Expansion across East Indonesia</a:t>
            </a:r>
          </a:p>
          <a:p>
            <a:pPr marL="234950" indent="-234950">
              <a:defRPr/>
            </a:pPr>
            <a:r>
              <a:rPr lang="en-US" b="1" dirty="0" smtClean="0"/>
              <a:t>2013</a:t>
            </a:r>
            <a:r>
              <a:rPr lang="en-US" dirty="0" smtClean="0"/>
              <a:t>: Expansion with support of USAID </a:t>
            </a:r>
          </a:p>
          <a:p>
            <a:pPr marL="0" indent="0">
              <a:buFontTx/>
              <a:buNone/>
              <a:defRPr/>
            </a:pPr>
            <a:r>
              <a:rPr lang="en-US" dirty="0"/>
              <a:t> </a:t>
            </a:r>
            <a:r>
              <a:rPr lang="en-US" dirty="0" smtClean="0"/>
              <a:t>  funding</a:t>
            </a:r>
          </a:p>
          <a:p>
            <a:pPr marL="234950" indent="-234950">
              <a:defRPr/>
            </a:pPr>
            <a:r>
              <a:rPr lang="en-US" b="1" dirty="0" smtClean="0"/>
              <a:t>2014</a:t>
            </a:r>
            <a:r>
              <a:rPr lang="en-US" dirty="0" smtClean="0"/>
              <a:t>: Partnership / creation of MDPI</a:t>
            </a:r>
          </a:p>
        </p:txBody>
      </p:sp>
      <p:sp>
        <p:nvSpPr>
          <p:cNvPr id="18434" name="Title 2"/>
          <p:cNvSpPr>
            <a:spLocks noGrp="1"/>
          </p:cNvSpPr>
          <p:nvPr>
            <p:ph type="title"/>
          </p:nvPr>
        </p:nvSpPr>
        <p:spPr>
          <a:xfrm>
            <a:off x="0" y="165100"/>
            <a:ext cx="9059552" cy="914400"/>
          </a:xfrm>
        </p:spPr>
        <p:txBody>
          <a:bodyPr/>
          <a:lstStyle/>
          <a:p>
            <a:r>
              <a:rPr lang="en-US" sz="2800" smtClean="0"/>
              <a:t>Fishing &amp; Living: Timeline</a:t>
            </a:r>
            <a:endParaRPr lang="en-GB" sz="2800" smtClean="0"/>
          </a:p>
        </p:txBody>
      </p:sp>
      <p:pic>
        <p:nvPicPr>
          <p:cNvPr id="6" name="Afbeelding 7" descr="linium-c308102113280_4.jpg"/>
          <p:cNvPicPr>
            <a:picLocks noChangeAspect="1"/>
          </p:cNvPicPr>
          <p:nvPr/>
        </p:nvPicPr>
        <p:blipFill>
          <a:blip r:embed="rId2" cstate="print"/>
          <a:stretch>
            <a:fillRect/>
          </a:stretch>
        </p:blipFill>
        <p:spPr>
          <a:xfrm rot="20856361">
            <a:off x="5850540" y="3254375"/>
            <a:ext cx="1526815" cy="2160588"/>
          </a:xfrm>
          <a:prstGeom prst="rect">
            <a:avLst/>
          </a:prstGeom>
          <a:ln>
            <a:solidFill>
              <a:schemeClr val="bg2"/>
            </a:solidFill>
          </a:ln>
          <a:effectLst>
            <a:outerShdw blurRad="292100" dist="139700" dir="2700000" algn="tl" rotWithShape="0">
              <a:srgbClr val="333333">
                <a:alpha val="65000"/>
              </a:srgbClr>
            </a:outerShdw>
          </a:effectLst>
        </p:spPr>
      </p:pic>
      <p:pic>
        <p:nvPicPr>
          <p:cNvPr id="8" name="Afbeelding 5" descr="linium-c308102113280_2.jpg"/>
          <p:cNvPicPr>
            <a:picLocks noChangeAspect="1"/>
          </p:cNvPicPr>
          <p:nvPr/>
        </p:nvPicPr>
        <p:blipFill>
          <a:blip r:embed="rId3" cstate="print"/>
          <a:stretch>
            <a:fillRect/>
          </a:stretch>
        </p:blipFill>
        <p:spPr>
          <a:xfrm rot="773062">
            <a:off x="7248994" y="3716341"/>
            <a:ext cx="1526815" cy="2160587"/>
          </a:xfrm>
          <a:prstGeom prst="rect">
            <a:avLst/>
          </a:prstGeom>
          <a:ln>
            <a:solidFill>
              <a:schemeClr val="bg2"/>
            </a:solidFill>
          </a:ln>
          <a:effectLst>
            <a:outerShdw blurRad="292100" dist="139700" dir="2700000" algn="tl" rotWithShape="0">
              <a:srgbClr val="333333">
                <a:alpha val="65000"/>
              </a:srgbClr>
            </a:outerShdw>
          </a:effectLst>
        </p:spPr>
      </p:pic>
      <p:pic>
        <p:nvPicPr>
          <p:cNvPr id="18437" name="Picture 2" descr="C:\Users\2ToshibaI5\AppData\Local\Microsoft\Windows\Temporary Internet Files\Content.Outlook\4CQ0DXW2\Fishing and Living 12-01.jpg"/>
          <p:cNvPicPr>
            <a:picLocks noChangeAspect="1" noChangeArrowheads="1"/>
          </p:cNvPicPr>
          <p:nvPr/>
        </p:nvPicPr>
        <p:blipFill>
          <a:blip r:embed="rId4" cstate="print"/>
          <a:srcRect/>
          <a:stretch>
            <a:fillRect/>
          </a:stretch>
        </p:blipFill>
        <p:spPr bwMode="auto">
          <a:xfrm>
            <a:off x="7019297" y="0"/>
            <a:ext cx="2092615" cy="1633538"/>
          </a:xfrm>
          <a:prstGeom prst="rect">
            <a:avLst/>
          </a:prstGeom>
          <a:noFill/>
          <a:ln w="9525">
            <a:solidFill>
              <a:schemeClr val="tx1"/>
            </a:solidFill>
            <a:miter lim="800000"/>
            <a:headEnd/>
            <a:tailEnd/>
          </a:ln>
        </p:spPr>
      </p:pic>
      <p:grpSp>
        <p:nvGrpSpPr>
          <p:cNvPr id="3" name="Group 6"/>
          <p:cNvGrpSpPr>
            <a:grpSpLocks/>
          </p:cNvGrpSpPr>
          <p:nvPr/>
        </p:nvGrpSpPr>
        <p:grpSpPr bwMode="auto">
          <a:xfrm>
            <a:off x="97961" y="6138866"/>
            <a:ext cx="8995372" cy="630237"/>
            <a:chOff x="15476" y="4526507"/>
            <a:chExt cx="8456112" cy="629357"/>
          </a:xfrm>
        </p:grpSpPr>
        <p:pic>
          <p:nvPicPr>
            <p:cNvPr id="18440" name="Picture 2"/>
            <p:cNvPicPr>
              <a:picLocks noChangeAspect="1" noChangeArrowheads="1"/>
            </p:cNvPicPr>
            <p:nvPr/>
          </p:nvPicPr>
          <p:blipFill>
            <a:blip r:embed="rId5" cstate="print"/>
            <a:srcRect/>
            <a:stretch>
              <a:fillRect/>
            </a:stretch>
          </p:blipFill>
          <p:spPr bwMode="auto">
            <a:xfrm>
              <a:off x="15476" y="4526507"/>
              <a:ext cx="8456112" cy="629357"/>
            </a:xfrm>
            <a:prstGeom prst="rect">
              <a:avLst/>
            </a:prstGeom>
            <a:noFill/>
            <a:ln w="9525">
              <a:noFill/>
              <a:miter lim="800000"/>
              <a:headEnd/>
              <a:tailEnd/>
            </a:ln>
          </p:spPr>
        </p:pic>
        <p:pic>
          <p:nvPicPr>
            <p:cNvPr id="18441" name="Picture 4"/>
            <p:cNvPicPr>
              <a:picLocks noChangeAspect="1" noChangeArrowheads="1"/>
            </p:cNvPicPr>
            <p:nvPr/>
          </p:nvPicPr>
          <p:blipFill>
            <a:blip r:embed="rId6" cstate="print"/>
            <a:srcRect/>
            <a:stretch>
              <a:fillRect/>
            </a:stretch>
          </p:blipFill>
          <p:spPr bwMode="auto">
            <a:xfrm>
              <a:off x="7409057" y="4767385"/>
              <a:ext cx="677625" cy="270378"/>
            </a:xfrm>
            <a:prstGeom prst="rect">
              <a:avLst/>
            </a:prstGeom>
            <a:noFill/>
            <a:ln w="9525">
              <a:noFill/>
              <a:miter lim="800000"/>
              <a:headEnd/>
              <a:tailEnd/>
            </a:ln>
          </p:spPr>
        </p:pic>
      </p:grpSp>
      <p:sp>
        <p:nvSpPr>
          <p:cNvPr id="18439" name="Slide Number Placeholder 3"/>
          <p:cNvSpPr>
            <a:spLocks noGrp="1"/>
          </p:cNvSpPr>
          <p:nvPr>
            <p:ph type="sldNum" sz="quarter" idx="10"/>
          </p:nvPr>
        </p:nvSpPr>
        <p:spPr>
          <a:noFill/>
        </p:spPr>
        <p:txBody>
          <a:bodyPr/>
          <a:lstStyle/>
          <a:p>
            <a:fld id="{542A252E-6C6C-4FD6-8415-CE1E7613BBE6}" type="slidenum">
              <a:rPr lang="en-US" smtClean="0">
                <a:solidFill>
                  <a:srgbClr val="000000"/>
                </a:solidFill>
                <a:cs typeface="Arial" charset="0"/>
              </a:rPr>
              <a:pPr/>
              <a:t>40</a:t>
            </a:fld>
            <a:endParaRPr lang="en-US" smtClean="0">
              <a:solidFill>
                <a:srgbClr val="000000"/>
              </a:solidFill>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1120" y="849316"/>
            <a:ext cx="8784252" cy="1184275"/>
          </a:xfrm>
        </p:spPr>
        <p:txBody>
          <a:bodyPr>
            <a:normAutofit lnSpcReduction="10000"/>
          </a:bodyPr>
          <a:lstStyle/>
          <a:p>
            <a:pPr marL="280988" indent="-280988">
              <a:buFont typeface="+mj-lt"/>
              <a:buAutoNum type="arabicPeriod"/>
              <a:defRPr/>
            </a:pPr>
            <a:r>
              <a:rPr lang="en-US" b="1" u="sng" dirty="0" smtClean="0"/>
              <a:t>Build </a:t>
            </a:r>
            <a:r>
              <a:rPr lang="en-US" b="1" u="sng" dirty="0"/>
              <a:t>a strong local </a:t>
            </a:r>
            <a:r>
              <a:rPr lang="en-US" b="1" u="sng" dirty="0" smtClean="0"/>
              <a:t>team.</a:t>
            </a:r>
            <a:r>
              <a:rPr lang="en-US" b="1" dirty="0" smtClean="0"/>
              <a:t>  </a:t>
            </a:r>
            <a:r>
              <a:rPr lang="en-US" dirty="0" smtClean="0"/>
              <a:t>An Indonesian team to connect with Indonesian fishermen, trained and knowledgeable on sustainability issues</a:t>
            </a:r>
          </a:p>
          <a:p>
            <a:pPr>
              <a:buFontTx/>
              <a:buChar char="-"/>
              <a:defRPr/>
            </a:pPr>
            <a:endParaRPr lang="en-GB" dirty="0"/>
          </a:p>
        </p:txBody>
      </p:sp>
      <p:sp>
        <p:nvSpPr>
          <p:cNvPr id="19458" name="Title 2"/>
          <p:cNvSpPr>
            <a:spLocks noGrp="1"/>
          </p:cNvSpPr>
          <p:nvPr>
            <p:ph type="title"/>
          </p:nvPr>
        </p:nvSpPr>
        <p:spPr>
          <a:xfrm>
            <a:off x="179031" y="14288"/>
            <a:ext cx="8753852" cy="914400"/>
          </a:xfrm>
        </p:spPr>
        <p:txBody>
          <a:bodyPr/>
          <a:lstStyle/>
          <a:p>
            <a:r>
              <a:rPr lang="en-US" sz="2800" smtClean="0"/>
              <a:t>The Fishing &amp; Living Philosophy:</a:t>
            </a:r>
            <a:endParaRPr lang="en-GB" sz="2800" smtClean="0"/>
          </a:p>
        </p:txBody>
      </p:sp>
      <p:pic>
        <p:nvPicPr>
          <p:cNvPr id="9" name="Picture 8" descr="P5251536.JPG"/>
          <p:cNvPicPr>
            <a:picLocks noChangeAspect="1"/>
          </p:cNvPicPr>
          <p:nvPr/>
        </p:nvPicPr>
        <p:blipFill>
          <a:blip r:embed="rId3" cstate="print"/>
          <a:srcRect/>
          <a:stretch>
            <a:fillRect/>
          </a:stretch>
        </p:blipFill>
        <p:spPr bwMode="auto">
          <a:xfrm>
            <a:off x="2391560" y="3960816"/>
            <a:ext cx="2969182" cy="2225675"/>
          </a:xfrm>
          <a:prstGeom prst="rect">
            <a:avLst/>
          </a:prstGeom>
          <a:noFill/>
          <a:ln w="9525">
            <a:noFill/>
            <a:miter lim="800000"/>
            <a:headEnd/>
            <a:tailEnd/>
          </a:ln>
        </p:spPr>
      </p:pic>
      <p:pic>
        <p:nvPicPr>
          <p:cNvPr id="7" name="Picture 6" descr="P3160239.JPG"/>
          <p:cNvPicPr>
            <a:picLocks noChangeAspect="1"/>
          </p:cNvPicPr>
          <p:nvPr/>
        </p:nvPicPr>
        <p:blipFill>
          <a:blip r:embed="rId4" cstate="print"/>
          <a:srcRect/>
          <a:stretch>
            <a:fillRect/>
          </a:stretch>
        </p:blipFill>
        <p:spPr bwMode="auto">
          <a:xfrm>
            <a:off x="5864050" y="4016378"/>
            <a:ext cx="2960738" cy="2220913"/>
          </a:xfrm>
          <a:prstGeom prst="rect">
            <a:avLst/>
          </a:prstGeom>
          <a:noFill/>
          <a:ln w="9525">
            <a:noFill/>
            <a:miter lim="800000"/>
            <a:headEnd/>
            <a:tailEnd/>
          </a:ln>
        </p:spPr>
      </p:pic>
      <p:pic>
        <p:nvPicPr>
          <p:cNvPr id="4" name="Picture 3" descr="P3150130.JPG"/>
          <p:cNvPicPr>
            <a:picLocks noChangeAspect="1"/>
          </p:cNvPicPr>
          <p:nvPr/>
        </p:nvPicPr>
        <p:blipFill>
          <a:blip r:embed="rId5" cstate="print"/>
          <a:srcRect l="17308" t="25641"/>
          <a:stretch>
            <a:fillRect/>
          </a:stretch>
        </p:blipFill>
        <p:spPr bwMode="auto">
          <a:xfrm>
            <a:off x="310768" y="1958975"/>
            <a:ext cx="2742862" cy="1849438"/>
          </a:xfrm>
          <a:prstGeom prst="rect">
            <a:avLst/>
          </a:prstGeom>
          <a:noFill/>
          <a:ln w="9525">
            <a:noFill/>
            <a:miter lim="800000"/>
            <a:headEnd/>
            <a:tailEnd/>
          </a:ln>
        </p:spPr>
      </p:pic>
      <p:pic>
        <p:nvPicPr>
          <p:cNvPr id="6" name="Picture 5" descr="P3160215.JPG"/>
          <p:cNvPicPr>
            <a:picLocks noChangeAspect="1"/>
          </p:cNvPicPr>
          <p:nvPr/>
        </p:nvPicPr>
        <p:blipFill>
          <a:blip r:embed="rId6" cstate="print"/>
          <a:srcRect/>
          <a:stretch>
            <a:fillRect/>
          </a:stretch>
        </p:blipFill>
        <p:spPr bwMode="auto">
          <a:xfrm>
            <a:off x="6833512" y="1608141"/>
            <a:ext cx="1937231" cy="2225675"/>
          </a:xfrm>
          <a:prstGeom prst="rect">
            <a:avLst/>
          </a:prstGeom>
          <a:noFill/>
          <a:ln w="9525">
            <a:noFill/>
            <a:miter lim="800000"/>
            <a:headEnd/>
            <a:tailEnd/>
          </a:ln>
        </p:spPr>
      </p:pic>
      <p:pic>
        <p:nvPicPr>
          <p:cNvPr id="5" name="Picture 4" descr="P3150171.JPG"/>
          <p:cNvPicPr>
            <a:picLocks noChangeAspect="1"/>
          </p:cNvPicPr>
          <p:nvPr/>
        </p:nvPicPr>
        <p:blipFill>
          <a:blip r:embed="rId7" cstate="print"/>
          <a:srcRect/>
          <a:stretch>
            <a:fillRect/>
          </a:stretch>
        </p:blipFill>
        <p:spPr bwMode="auto">
          <a:xfrm>
            <a:off x="3521471" y="1957391"/>
            <a:ext cx="2908380" cy="1851025"/>
          </a:xfrm>
          <a:prstGeom prst="rect">
            <a:avLst/>
          </a:prstGeom>
          <a:noFill/>
          <a:ln w="9525">
            <a:noFill/>
            <a:miter lim="800000"/>
            <a:headEnd/>
            <a:tailEnd/>
          </a:ln>
        </p:spPr>
      </p:pic>
      <p:pic>
        <p:nvPicPr>
          <p:cNvPr id="8" name="Picture 7" descr="P4160956.JPG"/>
          <p:cNvPicPr>
            <a:picLocks noChangeAspect="1"/>
          </p:cNvPicPr>
          <p:nvPr/>
        </p:nvPicPr>
        <p:blipFill>
          <a:blip r:embed="rId8" cstate="print"/>
          <a:srcRect/>
          <a:stretch>
            <a:fillRect/>
          </a:stretch>
        </p:blipFill>
        <p:spPr bwMode="auto">
          <a:xfrm>
            <a:off x="310769" y="4016378"/>
            <a:ext cx="1665309" cy="2220913"/>
          </a:xfrm>
          <a:prstGeom prst="rect">
            <a:avLst/>
          </a:prstGeom>
          <a:noFill/>
          <a:ln w="9525">
            <a:noFill/>
            <a:miter lim="800000"/>
            <a:headEnd/>
            <a:tailEnd/>
          </a:ln>
        </p:spPr>
      </p:pic>
      <p:grpSp>
        <p:nvGrpSpPr>
          <p:cNvPr id="3" name="Group 9"/>
          <p:cNvGrpSpPr>
            <a:grpSpLocks/>
          </p:cNvGrpSpPr>
          <p:nvPr/>
        </p:nvGrpSpPr>
        <p:grpSpPr bwMode="auto">
          <a:xfrm>
            <a:off x="97961" y="6138866"/>
            <a:ext cx="8995372" cy="630237"/>
            <a:chOff x="15476" y="4526507"/>
            <a:chExt cx="8456112" cy="629357"/>
          </a:xfrm>
        </p:grpSpPr>
        <p:pic>
          <p:nvPicPr>
            <p:cNvPr id="19467" name="Picture 2"/>
            <p:cNvPicPr>
              <a:picLocks noChangeAspect="1" noChangeArrowheads="1"/>
            </p:cNvPicPr>
            <p:nvPr/>
          </p:nvPicPr>
          <p:blipFill>
            <a:blip r:embed="rId9" cstate="print"/>
            <a:srcRect/>
            <a:stretch>
              <a:fillRect/>
            </a:stretch>
          </p:blipFill>
          <p:spPr bwMode="auto">
            <a:xfrm>
              <a:off x="15476" y="4526507"/>
              <a:ext cx="8456112" cy="629357"/>
            </a:xfrm>
            <a:prstGeom prst="rect">
              <a:avLst/>
            </a:prstGeom>
            <a:noFill/>
            <a:ln w="9525">
              <a:noFill/>
              <a:miter lim="800000"/>
              <a:headEnd/>
              <a:tailEnd/>
            </a:ln>
          </p:spPr>
        </p:pic>
        <p:pic>
          <p:nvPicPr>
            <p:cNvPr id="19468" name="Picture 4"/>
            <p:cNvPicPr>
              <a:picLocks noChangeAspect="1" noChangeArrowheads="1"/>
            </p:cNvPicPr>
            <p:nvPr/>
          </p:nvPicPr>
          <p:blipFill>
            <a:blip r:embed="rId10" cstate="print"/>
            <a:srcRect/>
            <a:stretch>
              <a:fillRect/>
            </a:stretch>
          </p:blipFill>
          <p:spPr bwMode="auto">
            <a:xfrm>
              <a:off x="7409057" y="4767385"/>
              <a:ext cx="677625" cy="270378"/>
            </a:xfrm>
            <a:prstGeom prst="rect">
              <a:avLst/>
            </a:prstGeom>
            <a:noFill/>
            <a:ln w="9525">
              <a:noFill/>
              <a:miter lim="800000"/>
              <a:headEnd/>
              <a:tailEnd/>
            </a:ln>
          </p:spPr>
        </p:pic>
      </p:grpSp>
      <p:sp>
        <p:nvSpPr>
          <p:cNvPr id="19466" name="Slide Number Placeholder 12"/>
          <p:cNvSpPr>
            <a:spLocks noGrp="1"/>
          </p:cNvSpPr>
          <p:nvPr>
            <p:ph type="sldNum" sz="quarter" idx="10"/>
          </p:nvPr>
        </p:nvSpPr>
        <p:spPr>
          <a:noFill/>
        </p:spPr>
        <p:txBody>
          <a:bodyPr/>
          <a:lstStyle/>
          <a:p>
            <a:fld id="{BBD550B1-F10B-43F3-A7B0-B13E932C6A45}" type="slidenum">
              <a:rPr lang="en-US" smtClean="0">
                <a:solidFill>
                  <a:srgbClr val="000000"/>
                </a:solidFill>
                <a:cs typeface="Arial" charset="0"/>
              </a:rPr>
              <a:pPr/>
              <a:t>41</a:t>
            </a:fld>
            <a:endParaRPr lang="en-US" smtClean="0">
              <a:solidFill>
                <a:srgbClr val="0000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740" y="800103"/>
            <a:ext cx="8880523" cy="1262063"/>
          </a:xfrm>
        </p:spPr>
        <p:txBody>
          <a:bodyPr/>
          <a:lstStyle/>
          <a:p>
            <a:pPr marL="280988" indent="-280988">
              <a:buFont typeface="+mj-lt"/>
              <a:buAutoNum type="arabicPeriod" startAt="2"/>
              <a:defRPr/>
            </a:pPr>
            <a:r>
              <a:rPr lang="en-US" b="1" u="sng" dirty="0" smtClean="0"/>
              <a:t>Work </a:t>
            </a:r>
            <a:r>
              <a:rPr lang="en-US" b="1" u="sng" dirty="0"/>
              <a:t>in the community with the </a:t>
            </a:r>
            <a:r>
              <a:rPr lang="en-US" b="1" u="sng" dirty="0" smtClean="0"/>
              <a:t>community.</a:t>
            </a:r>
            <a:r>
              <a:rPr lang="en-US" b="1" dirty="0" smtClean="0"/>
              <a:t>  </a:t>
            </a:r>
            <a:r>
              <a:rPr lang="en-US" dirty="0" smtClean="0"/>
              <a:t>Implementing aspects such as co-management, a fair trade approach, quality improvement, data collection, safety at sea training, etc.</a:t>
            </a:r>
          </a:p>
          <a:p>
            <a:pPr>
              <a:buFontTx/>
              <a:buNone/>
              <a:defRPr/>
            </a:pPr>
            <a:endParaRPr lang="en-GB" dirty="0"/>
          </a:p>
        </p:txBody>
      </p:sp>
      <p:sp>
        <p:nvSpPr>
          <p:cNvPr id="21506" name="Title 2"/>
          <p:cNvSpPr>
            <a:spLocks noGrp="1"/>
          </p:cNvSpPr>
          <p:nvPr>
            <p:ph type="title"/>
          </p:nvPr>
        </p:nvSpPr>
        <p:spPr>
          <a:xfrm>
            <a:off x="457707" y="88901"/>
            <a:ext cx="8228587" cy="696913"/>
          </a:xfrm>
        </p:spPr>
        <p:txBody>
          <a:bodyPr/>
          <a:lstStyle/>
          <a:p>
            <a:r>
              <a:rPr lang="en-US" sz="2800" smtClean="0"/>
              <a:t>The Fishing &amp; Living Philosophy:</a:t>
            </a:r>
            <a:endParaRPr lang="en-GB" sz="3100" smtClean="0"/>
          </a:p>
        </p:txBody>
      </p:sp>
      <p:pic>
        <p:nvPicPr>
          <p:cNvPr id="21507" name="Picture 2" descr="G:\MDPI Photos\Pictures Work\201309\P9213457.JPG"/>
          <p:cNvPicPr>
            <a:picLocks noChangeAspect="1" noChangeArrowheads="1"/>
          </p:cNvPicPr>
          <p:nvPr/>
        </p:nvPicPr>
        <p:blipFill>
          <a:blip r:embed="rId3" cstate="print"/>
          <a:srcRect/>
          <a:stretch>
            <a:fillRect/>
          </a:stretch>
        </p:blipFill>
        <p:spPr bwMode="auto">
          <a:xfrm>
            <a:off x="6098816" y="2062163"/>
            <a:ext cx="2590856" cy="1943100"/>
          </a:xfrm>
          <a:prstGeom prst="rect">
            <a:avLst/>
          </a:prstGeom>
          <a:noFill/>
          <a:ln w="9525">
            <a:noFill/>
            <a:miter lim="800000"/>
            <a:headEnd/>
            <a:tailEnd/>
          </a:ln>
        </p:spPr>
      </p:pic>
      <p:pic>
        <p:nvPicPr>
          <p:cNvPr id="21508" name="Picture 9" descr="DSC_9976.JPG"/>
          <p:cNvPicPr>
            <a:picLocks noChangeAspect="1"/>
          </p:cNvPicPr>
          <p:nvPr/>
        </p:nvPicPr>
        <p:blipFill>
          <a:blip r:embed="rId4" cstate="print"/>
          <a:srcRect/>
          <a:stretch>
            <a:fillRect/>
          </a:stretch>
        </p:blipFill>
        <p:spPr bwMode="auto">
          <a:xfrm>
            <a:off x="6134284" y="4187825"/>
            <a:ext cx="2877979" cy="1905000"/>
          </a:xfrm>
          <a:prstGeom prst="rect">
            <a:avLst/>
          </a:prstGeom>
          <a:noFill/>
          <a:ln w="9525">
            <a:noFill/>
            <a:miter lim="800000"/>
            <a:headEnd/>
            <a:tailEnd/>
          </a:ln>
        </p:spPr>
      </p:pic>
      <p:pic>
        <p:nvPicPr>
          <p:cNvPr id="21509" name="Picture 3" descr="P5241624.JPG"/>
          <p:cNvPicPr>
            <a:picLocks noChangeAspect="1"/>
          </p:cNvPicPr>
          <p:nvPr/>
        </p:nvPicPr>
        <p:blipFill>
          <a:blip r:embed="rId5" cstate="print"/>
          <a:srcRect/>
          <a:stretch>
            <a:fillRect/>
          </a:stretch>
        </p:blipFill>
        <p:spPr bwMode="auto">
          <a:xfrm>
            <a:off x="417172" y="2062163"/>
            <a:ext cx="2540188" cy="1905000"/>
          </a:xfrm>
          <a:prstGeom prst="rect">
            <a:avLst/>
          </a:prstGeom>
          <a:noFill/>
          <a:ln w="9525">
            <a:noFill/>
            <a:miter lim="800000"/>
            <a:headEnd/>
            <a:tailEnd/>
          </a:ln>
        </p:spPr>
      </p:pic>
      <p:pic>
        <p:nvPicPr>
          <p:cNvPr id="21510" name="Picture 6" descr="IMG-20140305-00283.jpg"/>
          <p:cNvPicPr>
            <a:picLocks noChangeAspect="1"/>
          </p:cNvPicPr>
          <p:nvPr/>
        </p:nvPicPr>
        <p:blipFill>
          <a:blip r:embed="rId6" cstate="print"/>
          <a:srcRect/>
          <a:stretch>
            <a:fillRect/>
          </a:stretch>
        </p:blipFill>
        <p:spPr bwMode="auto">
          <a:xfrm>
            <a:off x="175653" y="4187825"/>
            <a:ext cx="2538499" cy="1905000"/>
          </a:xfrm>
          <a:prstGeom prst="rect">
            <a:avLst/>
          </a:prstGeom>
          <a:noFill/>
          <a:ln w="9525">
            <a:noFill/>
            <a:miter lim="800000"/>
            <a:headEnd/>
            <a:tailEnd/>
          </a:ln>
        </p:spPr>
      </p:pic>
      <p:pic>
        <p:nvPicPr>
          <p:cNvPr id="21511" name="Picture 3" descr="G:\MDPI Photos\Pictures Work\201311\FT\2013-11-20 03.23.04-1.jpg"/>
          <p:cNvPicPr>
            <a:picLocks noChangeAspect="1" noChangeArrowheads="1"/>
          </p:cNvPicPr>
          <p:nvPr/>
        </p:nvPicPr>
        <p:blipFill>
          <a:blip r:embed="rId7" cstate="print"/>
          <a:srcRect/>
          <a:stretch>
            <a:fillRect/>
          </a:stretch>
        </p:blipFill>
        <p:spPr bwMode="auto">
          <a:xfrm>
            <a:off x="3279950" y="2062163"/>
            <a:ext cx="2540188" cy="1905000"/>
          </a:xfrm>
          <a:prstGeom prst="rect">
            <a:avLst/>
          </a:prstGeom>
          <a:noFill/>
          <a:ln w="9525">
            <a:noFill/>
            <a:miter lim="800000"/>
            <a:headEnd/>
            <a:tailEnd/>
          </a:ln>
        </p:spPr>
      </p:pic>
      <p:pic>
        <p:nvPicPr>
          <p:cNvPr id="21512" name="Picture 8" descr="DSC_0391.JPG"/>
          <p:cNvPicPr>
            <a:picLocks noChangeAspect="1"/>
          </p:cNvPicPr>
          <p:nvPr/>
        </p:nvPicPr>
        <p:blipFill>
          <a:blip r:embed="rId8" cstate="print"/>
          <a:srcRect/>
          <a:stretch>
            <a:fillRect/>
          </a:stretch>
        </p:blipFill>
        <p:spPr bwMode="auto">
          <a:xfrm>
            <a:off x="2795222" y="4187825"/>
            <a:ext cx="3230970" cy="1905000"/>
          </a:xfrm>
          <a:prstGeom prst="rect">
            <a:avLst/>
          </a:prstGeom>
          <a:noFill/>
          <a:ln w="9525">
            <a:noFill/>
            <a:miter lim="800000"/>
            <a:headEnd/>
            <a:tailEnd/>
          </a:ln>
        </p:spPr>
      </p:pic>
      <p:grpSp>
        <p:nvGrpSpPr>
          <p:cNvPr id="3" name="Group 10"/>
          <p:cNvGrpSpPr>
            <a:grpSpLocks/>
          </p:cNvGrpSpPr>
          <p:nvPr/>
        </p:nvGrpSpPr>
        <p:grpSpPr bwMode="auto">
          <a:xfrm>
            <a:off x="97961" y="6138866"/>
            <a:ext cx="8995372" cy="630237"/>
            <a:chOff x="15476" y="4526507"/>
            <a:chExt cx="8456112" cy="629357"/>
          </a:xfrm>
        </p:grpSpPr>
        <p:pic>
          <p:nvPicPr>
            <p:cNvPr id="21515" name="Picture 2"/>
            <p:cNvPicPr>
              <a:picLocks noChangeAspect="1" noChangeArrowheads="1"/>
            </p:cNvPicPr>
            <p:nvPr/>
          </p:nvPicPr>
          <p:blipFill>
            <a:blip r:embed="rId9" cstate="print"/>
            <a:srcRect/>
            <a:stretch>
              <a:fillRect/>
            </a:stretch>
          </p:blipFill>
          <p:spPr bwMode="auto">
            <a:xfrm>
              <a:off x="15476" y="4526507"/>
              <a:ext cx="8456112" cy="629357"/>
            </a:xfrm>
            <a:prstGeom prst="rect">
              <a:avLst/>
            </a:prstGeom>
            <a:noFill/>
            <a:ln w="9525">
              <a:noFill/>
              <a:miter lim="800000"/>
              <a:headEnd/>
              <a:tailEnd/>
            </a:ln>
          </p:spPr>
        </p:pic>
        <p:pic>
          <p:nvPicPr>
            <p:cNvPr id="21516" name="Picture 4"/>
            <p:cNvPicPr>
              <a:picLocks noChangeAspect="1" noChangeArrowheads="1"/>
            </p:cNvPicPr>
            <p:nvPr/>
          </p:nvPicPr>
          <p:blipFill>
            <a:blip r:embed="rId10" cstate="print"/>
            <a:srcRect/>
            <a:stretch>
              <a:fillRect/>
            </a:stretch>
          </p:blipFill>
          <p:spPr bwMode="auto">
            <a:xfrm>
              <a:off x="7409057" y="4767385"/>
              <a:ext cx="677625" cy="270378"/>
            </a:xfrm>
            <a:prstGeom prst="rect">
              <a:avLst/>
            </a:prstGeom>
            <a:noFill/>
            <a:ln w="9525">
              <a:noFill/>
              <a:miter lim="800000"/>
              <a:headEnd/>
              <a:tailEnd/>
            </a:ln>
          </p:spPr>
        </p:pic>
      </p:grpSp>
      <p:sp>
        <p:nvSpPr>
          <p:cNvPr id="21514" name="Slide Number Placeholder 4"/>
          <p:cNvSpPr>
            <a:spLocks noGrp="1"/>
          </p:cNvSpPr>
          <p:nvPr>
            <p:ph type="sldNum" sz="quarter" idx="10"/>
          </p:nvPr>
        </p:nvSpPr>
        <p:spPr>
          <a:noFill/>
        </p:spPr>
        <p:txBody>
          <a:bodyPr/>
          <a:lstStyle/>
          <a:p>
            <a:fld id="{59F8409F-F843-4E60-B92F-C28B062FF1A4}" type="slidenum">
              <a:rPr lang="en-US" smtClean="0">
                <a:solidFill>
                  <a:srgbClr val="000000"/>
                </a:solidFill>
                <a:cs typeface="Arial" charset="0"/>
              </a:rPr>
              <a:pPr/>
              <a:t>42</a:t>
            </a:fld>
            <a:endParaRPr lang="en-US" smtClean="0">
              <a:solidFill>
                <a:srgbClr val="000000"/>
              </a:solidFill>
              <a:cs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1"/>
          <p:cNvSpPr>
            <a:spLocks noGrp="1"/>
          </p:cNvSpPr>
          <p:nvPr>
            <p:ph idx="1"/>
          </p:nvPr>
        </p:nvSpPr>
        <p:spPr>
          <a:xfrm>
            <a:off x="179031" y="849313"/>
            <a:ext cx="8745407" cy="1744662"/>
          </a:xfrm>
        </p:spPr>
        <p:txBody>
          <a:bodyPr/>
          <a:lstStyle/>
          <a:p>
            <a:pPr marL="280988" indent="-280988">
              <a:buFont typeface="Times New Roman" pitchFamily="18" charset="0"/>
              <a:buAutoNum type="arabicPeriod" startAt="3"/>
            </a:pPr>
            <a:r>
              <a:rPr lang="en-US" b="1" u="sng" smtClean="0"/>
              <a:t>The community needs are a priority</a:t>
            </a:r>
            <a:r>
              <a:rPr lang="en-US" u="sng" smtClean="0"/>
              <a:t>.</a:t>
            </a:r>
            <a:r>
              <a:rPr lang="en-US" smtClean="0"/>
              <a:t>  Community CSR projects at heart of all work we do: helmets for children, ‘adopt a school’, ‘cows for the commons’, water purification, infrastructure improvement</a:t>
            </a:r>
            <a:endParaRPr lang="en-GB" smtClean="0"/>
          </a:p>
        </p:txBody>
      </p:sp>
      <p:sp>
        <p:nvSpPr>
          <p:cNvPr id="23554" name="Title 2"/>
          <p:cNvSpPr>
            <a:spLocks noGrp="1"/>
          </p:cNvSpPr>
          <p:nvPr>
            <p:ph type="title"/>
          </p:nvPr>
        </p:nvSpPr>
        <p:spPr>
          <a:xfrm>
            <a:off x="179031" y="165103"/>
            <a:ext cx="8753852" cy="758825"/>
          </a:xfrm>
        </p:spPr>
        <p:txBody>
          <a:bodyPr/>
          <a:lstStyle/>
          <a:p>
            <a:r>
              <a:rPr lang="en-US" sz="2800" smtClean="0"/>
              <a:t>The Fishing and Living Philosophy</a:t>
            </a:r>
            <a:endParaRPr lang="en-GB" sz="2800" smtClean="0"/>
          </a:p>
        </p:txBody>
      </p:sp>
      <p:pic>
        <p:nvPicPr>
          <p:cNvPr id="5" name="Picture 3" descr="\\192.168.3.8\Public\Bali All Share\All Pictures Database\20110709 HELMET at Kedonganan\Kedonganan\DSC_1378.jpg"/>
          <p:cNvPicPr>
            <a:picLocks noChangeAspect="1" noChangeArrowheads="1"/>
          </p:cNvPicPr>
          <p:nvPr/>
        </p:nvPicPr>
        <p:blipFill>
          <a:blip r:embed="rId3" cstate="email">
            <a:extLst/>
          </a:blip>
          <a:srcRect/>
          <a:stretch>
            <a:fillRect/>
          </a:stretch>
        </p:blipFill>
        <p:spPr bwMode="auto">
          <a:xfrm>
            <a:off x="1099952" y="2476012"/>
            <a:ext cx="3144542" cy="178228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3"/>
          <p:cNvPicPr>
            <a:picLocks noChangeAspect="1" noChangeArrowheads="1"/>
          </p:cNvPicPr>
          <p:nvPr/>
        </p:nvPicPr>
        <p:blipFill>
          <a:blip r:embed="rId4" cstate="screen">
            <a:extLst/>
          </a:blip>
          <a:srcRect/>
          <a:stretch>
            <a:fillRect/>
          </a:stretch>
        </p:blipFill>
        <p:spPr bwMode="auto">
          <a:xfrm>
            <a:off x="453988" y="4458600"/>
            <a:ext cx="2658650" cy="170262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6"/>
          <p:cNvPicPr>
            <a:picLocks noChangeAspect="1"/>
          </p:cNvPicPr>
          <p:nvPr/>
        </p:nvPicPr>
        <p:blipFill>
          <a:blip r:embed="rId5" cstate="email">
            <a:extLst/>
          </a:blip>
          <a:srcRect t="8084"/>
          <a:stretch>
            <a:fillRect/>
          </a:stretch>
        </p:blipFill>
        <p:spPr>
          <a:xfrm>
            <a:off x="5806077" y="4466161"/>
            <a:ext cx="2964680" cy="182304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4"/>
          <p:cNvPicPr>
            <a:picLocks noChangeAspect="1" noChangeArrowheads="1"/>
          </p:cNvPicPr>
          <p:nvPr/>
        </p:nvPicPr>
        <p:blipFill>
          <a:blip r:embed="rId6" cstate="email">
            <a:extLst/>
          </a:blip>
          <a:srcRect/>
          <a:stretch>
            <a:fillRect/>
          </a:stretch>
        </p:blipFill>
        <p:spPr bwMode="auto">
          <a:xfrm>
            <a:off x="3280076" y="4491531"/>
            <a:ext cx="2281455" cy="175843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 name="Picture 2" descr="C:\Users\Putu Juliani\Pictures\DSC_1415.jpeg"/>
          <p:cNvPicPr>
            <a:picLocks noChangeAspect="1" noChangeArrowheads="1"/>
          </p:cNvPicPr>
          <p:nvPr/>
        </p:nvPicPr>
        <p:blipFill>
          <a:blip r:embed="rId7" cstate="email">
            <a:extLst/>
          </a:blip>
          <a:srcRect/>
          <a:stretch>
            <a:fillRect/>
          </a:stretch>
        </p:blipFill>
        <p:spPr bwMode="auto">
          <a:xfrm>
            <a:off x="4491256" y="2138785"/>
            <a:ext cx="3406157" cy="211622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2" name="Group 8"/>
          <p:cNvGrpSpPr>
            <a:grpSpLocks/>
          </p:cNvGrpSpPr>
          <p:nvPr/>
        </p:nvGrpSpPr>
        <p:grpSpPr bwMode="auto">
          <a:xfrm>
            <a:off x="97961" y="6138866"/>
            <a:ext cx="8995372" cy="630237"/>
            <a:chOff x="15476" y="4526507"/>
            <a:chExt cx="8456112" cy="629357"/>
          </a:xfrm>
        </p:grpSpPr>
        <p:pic>
          <p:nvPicPr>
            <p:cNvPr id="23562" name="Picture 2"/>
            <p:cNvPicPr>
              <a:picLocks noChangeAspect="1" noChangeArrowheads="1"/>
            </p:cNvPicPr>
            <p:nvPr/>
          </p:nvPicPr>
          <p:blipFill>
            <a:blip r:embed="rId8" cstate="print"/>
            <a:srcRect/>
            <a:stretch>
              <a:fillRect/>
            </a:stretch>
          </p:blipFill>
          <p:spPr bwMode="auto">
            <a:xfrm>
              <a:off x="15476" y="4526507"/>
              <a:ext cx="8456112" cy="629357"/>
            </a:xfrm>
            <a:prstGeom prst="rect">
              <a:avLst/>
            </a:prstGeom>
            <a:noFill/>
            <a:ln w="9525">
              <a:noFill/>
              <a:miter lim="800000"/>
              <a:headEnd/>
              <a:tailEnd/>
            </a:ln>
          </p:spPr>
        </p:pic>
        <p:pic>
          <p:nvPicPr>
            <p:cNvPr id="23563" name="Picture 4"/>
            <p:cNvPicPr>
              <a:picLocks noChangeAspect="1" noChangeArrowheads="1"/>
            </p:cNvPicPr>
            <p:nvPr/>
          </p:nvPicPr>
          <p:blipFill>
            <a:blip r:embed="rId9" cstate="print"/>
            <a:srcRect/>
            <a:stretch>
              <a:fillRect/>
            </a:stretch>
          </p:blipFill>
          <p:spPr bwMode="auto">
            <a:xfrm>
              <a:off x="7409057" y="4767385"/>
              <a:ext cx="677625" cy="270378"/>
            </a:xfrm>
            <a:prstGeom prst="rect">
              <a:avLst/>
            </a:prstGeom>
            <a:noFill/>
            <a:ln w="9525">
              <a:noFill/>
              <a:miter lim="800000"/>
              <a:headEnd/>
              <a:tailEnd/>
            </a:ln>
          </p:spPr>
        </p:pic>
      </p:grpSp>
      <p:sp>
        <p:nvSpPr>
          <p:cNvPr id="23561" name="Slide Number Placeholder 11"/>
          <p:cNvSpPr>
            <a:spLocks noGrp="1"/>
          </p:cNvSpPr>
          <p:nvPr>
            <p:ph type="sldNum" sz="quarter" idx="10"/>
          </p:nvPr>
        </p:nvSpPr>
        <p:spPr>
          <a:noFill/>
        </p:spPr>
        <p:txBody>
          <a:bodyPr/>
          <a:lstStyle/>
          <a:p>
            <a:fld id="{33CDD3F9-2F40-4722-AFD7-941659AADC50}" type="slidenum">
              <a:rPr lang="en-US" smtClean="0">
                <a:solidFill>
                  <a:srgbClr val="000000"/>
                </a:solidFill>
                <a:cs typeface="Arial" charset="0"/>
              </a:rPr>
              <a:pPr/>
              <a:t>43</a:t>
            </a:fld>
            <a:endParaRPr lang="en-US" smtClean="0">
              <a:solidFill>
                <a:srgbClr val="000000"/>
              </a:solidFill>
              <a:cs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1"/>
          <p:cNvSpPr>
            <a:spLocks noGrp="1"/>
          </p:cNvSpPr>
          <p:nvPr>
            <p:ph idx="1"/>
          </p:nvPr>
        </p:nvSpPr>
        <p:spPr>
          <a:xfrm>
            <a:off x="131738" y="808038"/>
            <a:ext cx="9012262" cy="4525962"/>
          </a:xfrm>
        </p:spPr>
        <p:txBody>
          <a:bodyPr/>
          <a:lstStyle/>
          <a:p>
            <a:pPr marL="280988" indent="-280988">
              <a:buFont typeface="Times New Roman" pitchFamily="18" charset="0"/>
              <a:buAutoNum type="arabicPeriod" startAt="4"/>
            </a:pPr>
            <a:r>
              <a:rPr lang="en-US" b="1" u="sng" smtClean="0"/>
              <a:t>Awareness and education is key to success.</a:t>
            </a:r>
            <a:r>
              <a:rPr lang="en-US" smtClean="0"/>
              <a:t>  Awareness campaigns on sustainability, responsible fishing, pollution, endangered, threatened and protected species, safety at sea, etc. </a:t>
            </a:r>
            <a:endParaRPr lang="en-GB" smtClean="0"/>
          </a:p>
        </p:txBody>
      </p:sp>
      <p:sp>
        <p:nvSpPr>
          <p:cNvPr id="25602" name="Title 2"/>
          <p:cNvSpPr>
            <a:spLocks noGrp="1"/>
          </p:cNvSpPr>
          <p:nvPr>
            <p:ph type="title"/>
          </p:nvPr>
        </p:nvSpPr>
        <p:spPr>
          <a:xfrm>
            <a:off x="2" y="3"/>
            <a:ext cx="9144000" cy="849313"/>
          </a:xfrm>
        </p:spPr>
        <p:txBody>
          <a:bodyPr/>
          <a:lstStyle/>
          <a:p>
            <a:r>
              <a:rPr lang="en-US" sz="2800" smtClean="0"/>
              <a:t>The Fishing &amp; Living Philosophy</a:t>
            </a:r>
            <a:endParaRPr lang="en-GB" sz="2800" smtClean="0"/>
          </a:p>
        </p:txBody>
      </p:sp>
      <p:pic>
        <p:nvPicPr>
          <p:cNvPr id="25603" name="Picture 4" descr="DSC_0134.JPG"/>
          <p:cNvPicPr>
            <a:picLocks noChangeAspect="1"/>
          </p:cNvPicPr>
          <p:nvPr/>
        </p:nvPicPr>
        <p:blipFill>
          <a:blip r:embed="rId3" cstate="print"/>
          <a:srcRect/>
          <a:stretch>
            <a:fillRect/>
          </a:stretch>
        </p:blipFill>
        <p:spPr bwMode="auto">
          <a:xfrm>
            <a:off x="3560318" y="4264025"/>
            <a:ext cx="2869534" cy="1905000"/>
          </a:xfrm>
          <a:prstGeom prst="rect">
            <a:avLst/>
          </a:prstGeom>
          <a:noFill/>
          <a:ln w="9525">
            <a:noFill/>
            <a:miter lim="800000"/>
            <a:headEnd/>
            <a:tailEnd/>
          </a:ln>
        </p:spPr>
      </p:pic>
      <p:pic>
        <p:nvPicPr>
          <p:cNvPr id="25604" name="Picture 5" descr="DSC_0576.JPG"/>
          <p:cNvPicPr>
            <a:picLocks noChangeAspect="1"/>
          </p:cNvPicPr>
          <p:nvPr/>
        </p:nvPicPr>
        <p:blipFill>
          <a:blip r:embed="rId4" cstate="print"/>
          <a:srcRect/>
          <a:stretch>
            <a:fillRect/>
          </a:stretch>
        </p:blipFill>
        <p:spPr bwMode="auto">
          <a:xfrm>
            <a:off x="292190" y="4276725"/>
            <a:ext cx="2849266" cy="1892300"/>
          </a:xfrm>
          <a:prstGeom prst="rect">
            <a:avLst/>
          </a:prstGeom>
          <a:noFill/>
          <a:ln w="9525">
            <a:noFill/>
            <a:miter lim="800000"/>
            <a:headEnd/>
            <a:tailEnd/>
          </a:ln>
        </p:spPr>
      </p:pic>
      <p:pic>
        <p:nvPicPr>
          <p:cNvPr id="25605" name="Picture 7" descr="P5241616.JPG"/>
          <p:cNvPicPr>
            <a:picLocks noChangeAspect="1"/>
          </p:cNvPicPr>
          <p:nvPr/>
        </p:nvPicPr>
        <p:blipFill>
          <a:blip r:embed="rId5" cstate="print"/>
          <a:srcRect/>
          <a:stretch>
            <a:fillRect/>
          </a:stretch>
        </p:blipFill>
        <p:spPr bwMode="auto">
          <a:xfrm>
            <a:off x="6105573" y="2136778"/>
            <a:ext cx="2638147" cy="1978025"/>
          </a:xfrm>
          <a:prstGeom prst="rect">
            <a:avLst/>
          </a:prstGeom>
          <a:noFill/>
          <a:ln w="9525">
            <a:noFill/>
            <a:miter lim="800000"/>
            <a:headEnd/>
            <a:tailEnd/>
          </a:ln>
        </p:spPr>
      </p:pic>
      <p:pic>
        <p:nvPicPr>
          <p:cNvPr id="9" name="Picture 5" descr="E:\fisihing_living\for the slide\DSC_1560-960x475.jpg"/>
          <p:cNvPicPr>
            <a:picLocks noChangeAspect="1" noChangeArrowheads="1"/>
          </p:cNvPicPr>
          <p:nvPr/>
        </p:nvPicPr>
        <p:blipFill>
          <a:blip r:embed="rId6" cstate="email">
            <a:extLst/>
          </a:blip>
          <a:srcRect/>
          <a:stretch>
            <a:fillRect/>
          </a:stretch>
        </p:blipFill>
        <p:spPr bwMode="auto">
          <a:xfrm>
            <a:off x="292499" y="2105207"/>
            <a:ext cx="2987577" cy="198042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5607" name="Picture 6" descr="P5231586.JPG"/>
          <p:cNvPicPr>
            <a:picLocks noChangeAspect="1"/>
          </p:cNvPicPr>
          <p:nvPr/>
        </p:nvPicPr>
        <p:blipFill>
          <a:blip r:embed="rId7" cstate="print"/>
          <a:srcRect/>
          <a:stretch>
            <a:fillRect/>
          </a:stretch>
        </p:blipFill>
        <p:spPr bwMode="auto">
          <a:xfrm>
            <a:off x="6828445" y="4276725"/>
            <a:ext cx="1619707" cy="1905000"/>
          </a:xfrm>
          <a:prstGeom prst="rect">
            <a:avLst/>
          </a:prstGeom>
          <a:noFill/>
          <a:ln w="9525">
            <a:noFill/>
            <a:miter lim="800000"/>
            <a:headEnd/>
            <a:tailEnd/>
          </a:ln>
        </p:spPr>
      </p:pic>
      <p:pic>
        <p:nvPicPr>
          <p:cNvPr id="4" name="Picture 3" descr="C:\Users\Putu Juliani\Pictures\Beach Clean Up 27 July 2013\IMG_1733.JPG"/>
          <p:cNvPicPr/>
          <p:nvPr/>
        </p:nvPicPr>
        <p:blipFill>
          <a:blip r:embed="rId8" cstate="email">
            <a:extLst/>
          </a:blip>
          <a:srcRect/>
          <a:stretch>
            <a:fillRect/>
          </a:stretch>
        </p:blipFill>
        <p:spPr bwMode="auto">
          <a:xfrm rot="16200000">
            <a:off x="3684683" y="2067875"/>
            <a:ext cx="1964591" cy="207091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Group 9"/>
          <p:cNvGrpSpPr>
            <a:grpSpLocks/>
          </p:cNvGrpSpPr>
          <p:nvPr/>
        </p:nvGrpSpPr>
        <p:grpSpPr bwMode="auto">
          <a:xfrm>
            <a:off x="97961" y="6138866"/>
            <a:ext cx="8995372" cy="630237"/>
            <a:chOff x="15476" y="4526507"/>
            <a:chExt cx="8456112" cy="629357"/>
          </a:xfrm>
        </p:grpSpPr>
        <p:pic>
          <p:nvPicPr>
            <p:cNvPr id="25611" name="Picture 2"/>
            <p:cNvPicPr>
              <a:picLocks noChangeAspect="1" noChangeArrowheads="1"/>
            </p:cNvPicPr>
            <p:nvPr/>
          </p:nvPicPr>
          <p:blipFill>
            <a:blip r:embed="rId9" cstate="print"/>
            <a:srcRect/>
            <a:stretch>
              <a:fillRect/>
            </a:stretch>
          </p:blipFill>
          <p:spPr bwMode="auto">
            <a:xfrm>
              <a:off x="15476" y="4526507"/>
              <a:ext cx="8456112" cy="629357"/>
            </a:xfrm>
            <a:prstGeom prst="rect">
              <a:avLst/>
            </a:prstGeom>
            <a:noFill/>
            <a:ln w="9525">
              <a:noFill/>
              <a:miter lim="800000"/>
              <a:headEnd/>
              <a:tailEnd/>
            </a:ln>
          </p:spPr>
        </p:pic>
        <p:pic>
          <p:nvPicPr>
            <p:cNvPr id="25612" name="Picture 4"/>
            <p:cNvPicPr>
              <a:picLocks noChangeAspect="1" noChangeArrowheads="1"/>
            </p:cNvPicPr>
            <p:nvPr/>
          </p:nvPicPr>
          <p:blipFill>
            <a:blip r:embed="rId10" cstate="print"/>
            <a:srcRect/>
            <a:stretch>
              <a:fillRect/>
            </a:stretch>
          </p:blipFill>
          <p:spPr bwMode="auto">
            <a:xfrm>
              <a:off x="7409057" y="4767385"/>
              <a:ext cx="677625" cy="270378"/>
            </a:xfrm>
            <a:prstGeom prst="rect">
              <a:avLst/>
            </a:prstGeom>
            <a:noFill/>
            <a:ln w="9525">
              <a:noFill/>
              <a:miter lim="800000"/>
              <a:headEnd/>
              <a:tailEnd/>
            </a:ln>
          </p:spPr>
        </p:pic>
      </p:grpSp>
      <p:sp>
        <p:nvSpPr>
          <p:cNvPr id="25610" name="Slide Number Placeholder 12"/>
          <p:cNvSpPr>
            <a:spLocks noGrp="1"/>
          </p:cNvSpPr>
          <p:nvPr>
            <p:ph type="sldNum" sz="quarter" idx="10"/>
          </p:nvPr>
        </p:nvSpPr>
        <p:spPr>
          <a:noFill/>
        </p:spPr>
        <p:txBody>
          <a:bodyPr/>
          <a:lstStyle/>
          <a:p>
            <a:fld id="{4CA8A5F5-CC69-48B0-BA02-D0E127DE0D59}" type="slidenum">
              <a:rPr lang="en-US" smtClean="0">
                <a:solidFill>
                  <a:srgbClr val="000000"/>
                </a:solidFill>
                <a:cs typeface="Arial" charset="0"/>
              </a:rPr>
              <a:pPr/>
              <a:t>44</a:t>
            </a:fld>
            <a:endParaRPr lang="en-US" smtClean="0">
              <a:solidFill>
                <a:srgbClr val="000000"/>
              </a:solidFill>
              <a:cs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1120" y="1076328"/>
            <a:ext cx="8721761" cy="3471863"/>
          </a:xfrm>
          <a:ln w="19050">
            <a:solidFill>
              <a:schemeClr val="tx1"/>
            </a:solidFill>
          </a:ln>
        </p:spPr>
        <p:txBody>
          <a:bodyPr/>
          <a:lstStyle/>
          <a:p>
            <a:pPr marL="0" indent="0" algn="ctr">
              <a:buFontTx/>
              <a:buNone/>
              <a:defRPr/>
            </a:pPr>
            <a:r>
              <a:rPr lang="en-US" b="1" u="sng" dirty="0" smtClean="0"/>
              <a:t>MDPI (</a:t>
            </a:r>
            <a:r>
              <a:rPr lang="en-US" b="1" u="sng" dirty="0" err="1" smtClean="0"/>
              <a:t>Masyarakat</a:t>
            </a:r>
            <a:r>
              <a:rPr lang="en-US" b="1" u="sng" dirty="0" smtClean="0"/>
              <a:t> </a:t>
            </a:r>
            <a:r>
              <a:rPr lang="en-US" b="1" u="sng" dirty="0" err="1" smtClean="0"/>
              <a:t>dan</a:t>
            </a:r>
            <a:r>
              <a:rPr lang="en-US" b="1" u="sng" dirty="0" smtClean="0"/>
              <a:t> </a:t>
            </a:r>
            <a:r>
              <a:rPr lang="en-US" b="1" u="sng" dirty="0" err="1" smtClean="0"/>
              <a:t>Perikanan</a:t>
            </a:r>
            <a:r>
              <a:rPr lang="en-US" b="1" u="sng" dirty="0" smtClean="0"/>
              <a:t>, Indonesia) </a:t>
            </a:r>
          </a:p>
          <a:p>
            <a:pPr marL="234950" indent="-234950">
              <a:defRPr/>
            </a:pPr>
            <a:r>
              <a:rPr lang="en-US" dirty="0" smtClean="0"/>
              <a:t>An independent Indonesian foundation</a:t>
            </a:r>
          </a:p>
          <a:p>
            <a:pPr marL="234950" indent="-234950">
              <a:buFont typeface="Arial" pitchFamily="34" charset="0"/>
              <a:buChar char="•"/>
              <a:defRPr/>
            </a:pPr>
            <a:r>
              <a:rPr lang="en-US" dirty="0">
                <a:sym typeface="Wingdings" pitchFamily="2" charset="2"/>
              </a:rPr>
              <a:t>S</a:t>
            </a:r>
            <a:r>
              <a:rPr lang="en-US" dirty="0" smtClean="0">
                <a:sym typeface="Wingdings" pitchFamily="2" charset="2"/>
              </a:rPr>
              <a:t>ame principles as Fishing &amp; Living</a:t>
            </a:r>
          </a:p>
          <a:p>
            <a:pPr marL="234950" indent="-234950">
              <a:buFont typeface="Arial" pitchFamily="34" charset="0"/>
              <a:buChar char="•"/>
              <a:defRPr/>
            </a:pPr>
            <a:r>
              <a:rPr lang="en-US" dirty="0" smtClean="0">
                <a:sym typeface="Wingdings" pitchFamily="2" charset="2"/>
              </a:rPr>
              <a:t>Broader scope, more species, gears, regions</a:t>
            </a:r>
          </a:p>
          <a:p>
            <a:pPr marL="234950" indent="-234950">
              <a:buFont typeface="Arial" pitchFamily="34" charset="0"/>
              <a:buChar char="•"/>
              <a:defRPr/>
            </a:pPr>
            <a:r>
              <a:rPr lang="en-US" dirty="0" smtClean="0">
                <a:sym typeface="Wingdings" pitchFamily="2" charset="2"/>
              </a:rPr>
              <a:t>Foundation which supports industry improvements towards sustainability while always focusing on community development</a:t>
            </a:r>
            <a:endParaRPr lang="en-GB" dirty="0"/>
          </a:p>
        </p:txBody>
      </p:sp>
      <p:sp>
        <p:nvSpPr>
          <p:cNvPr id="27650" name="Title 2"/>
          <p:cNvSpPr>
            <a:spLocks noGrp="1"/>
          </p:cNvSpPr>
          <p:nvPr>
            <p:ph type="title"/>
          </p:nvPr>
        </p:nvSpPr>
        <p:spPr>
          <a:xfrm>
            <a:off x="2" y="165100"/>
            <a:ext cx="9144000" cy="914400"/>
          </a:xfrm>
        </p:spPr>
        <p:txBody>
          <a:bodyPr/>
          <a:lstStyle/>
          <a:p>
            <a:r>
              <a:rPr lang="en-US" sz="2800" smtClean="0"/>
              <a:t>Fishing &amp; Living Becomes MDPI</a:t>
            </a:r>
            <a:endParaRPr lang="en-GB" sz="2800" smtClean="0"/>
          </a:p>
        </p:txBody>
      </p:sp>
      <p:sp>
        <p:nvSpPr>
          <p:cNvPr id="6" name="Right Arrow 5"/>
          <p:cNvSpPr/>
          <p:nvPr/>
        </p:nvSpPr>
        <p:spPr>
          <a:xfrm>
            <a:off x="3845750" y="4870450"/>
            <a:ext cx="1447434" cy="9144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FontTx/>
              <a:buChar char="•"/>
              <a:defRPr/>
            </a:pPr>
            <a:endParaRPr lang="en-GB" sz="2000">
              <a:solidFill>
                <a:srgbClr val="FFFFFF"/>
              </a:solidFill>
            </a:endParaRPr>
          </a:p>
        </p:txBody>
      </p:sp>
      <p:pic>
        <p:nvPicPr>
          <p:cNvPr id="27652" name="Picture 2" descr="C:\Users\2ToshibaI5\AppData\Local\Microsoft\Windows\Temporary Internet Files\Content.Outlook\4CQ0DXW2\Fishing and Living 12-01.jpg"/>
          <p:cNvPicPr>
            <a:picLocks noChangeAspect="1" noChangeArrowheads="1"/>
          </p:cNvPicPr>
          <p:nvPr/>
        </p:nvPicPr>
        <p:blipFill>
          <a:blip r:embed="rId2" cstate="print"/>
          <a:srcRect/>
          <a:stretch>
            <a:fillRect/>
          </a:stretch>
        </p:blipFill>
        <p:spPr bwMode="auto">
          <a:xfrm>
            <a:off x="1018442" y="4264028"/>
            <a:ext cx="2584100" cy="2016125"/>
          </a:xfrm>
          <a:prstGeom prst="rect">
            <a:avLst/>
          </a:prstGeom>
          <a:noFill/>
          <a:ln w="9525">
            <a:noFill/>
            <a:miter lim="800000"/>
            <a:headEnd/>
            <a:tailEnd/>
          </a:ln>
        </p:spPr>
      </p:pic>
      <p:grpSp>
        <p:nvGrpSpPr>
          <p:cNvPr id="3" name="Group 8"/>
          <p:cNvGrpSpPr>
            <a:grpSpLocks/>
          </p:cNvGrpSpPr>
          <p:nvPr/>
        </p:nvGrpSpPr>
        <p:grpSpPr bwMode="auto">
          <a:xfrm>
            <a:off x="97961" y="6138866"/>
            <a:ext cx="8995372" cy="630237"/>
            <a:chOff x="15476" y="4526507"/>
            <a:chExt cx="8456112" cy="629357"/>
          </a:xfrm>
        </p:grpSpPr>
        <p:pic>
          <p:nvPicPr>
            <p:cNvPr id="27656" name="Picture 2"/>
            <p:cNvPicPr>
              <a:picLocks noChangeAspect="1" noChangeArrowheads="1"/>
            </p:cNvPicPr>
            <p:nvPr/>
          </p:nvPicPr>
          <p:blipFill>
            <a:blip r:embed="rId3" cstate="print"/>
            <a:srcRect/>
            <a:stretch>
              <a:fillRect/>
            </a:stretch>
          </p:blipFill>
          <p:spPr bwMode="auto">
            <a:xfrm>
              <a:off x="15476" y="4526507"/>
              <a:ext cx="8456112" cy="629357"/>
            </a:xfrm>
            <a:prstGeom prst="rect">
              <a:avLst/>
            </a:prstGeom>
            <a:noFill/>
            <a:ln w="9525">
              <a:noFill/>
              <a:miter lim="800000"/>
              <a:headEnd/>
              <a:tailEnd/>
            </a:ln>
          </p:spPr>
        </p:pic>
        <p:pic>
          <p:nvPicPr>
            <p:cNvPr id="27657" name="Picture 4"/>
            <p:cNvPicPr>
              <a:picLocks noChangeAspect="1" noChangeArrowheads="1"/>
            </p:cNvPicPr>
            <p:nvPr/>
          </p:nvPicPr>
          <p:blipFill>
            <a:blip r:embed="rId4" cstate="print"/>
            <a:srcRect/>
            <a:stretch>
              <a:fillRect/>
            </a:stretch>
          </p:blipFill>
          <p:spPr bwMode="auto">
            <a:xfrm>
              <a:off x="7409057" y="4767385"/>
              <a:ext cx="677625" cy="270378"/>
            </a:xfrm>
            <a:prstGeom prst="rect">
              <a:avLst/>
            </a:prstGeom>
            <a:noFill/>
            <a:ln w="9525">
              <a:noFill/>
              <a:miter lim="800000"/>
              <a:headEnd/>
              <a:tailEnd/>
            </a:ln>
          </p:spPr>
        </p:pic>
      </p:grpSp>
      <p:sp>
        <p:nvSpPr>
          <p:cNvPr id="27654" name="Slide Number Placeholder 3"/>
          <p:cNvSpPr>
            <a:spLocks noGrp="1"/>
          </p:cNvSpPr>
          <p:nvPr>
            <p:ph type="sldNum" sz="quarter" idx="10"/>
          </p:nvPr>
        </p:nvSpPr>
        <p:spPr>
          <a:noFill/>
        </p:spPr>
        <p:txBody>
          <a:bodyPr/>
          <a:lstStyle/>
          <a:p>
            <a:fld id="{36C4469F-EEA6-4015-844A-7ABE61FF3F23}" type="slidenum">
              <a:rPr lang="en-US" smtClean="0">
                <a:solidFill>
                  <a:srgbClr val="000000"/>
                </a:solidFill>
                <a:cs typeface="Arial" charset="0"/>
              </a:rPr>
              <a:pPr/>
              <a:t>45</a:t>
            </a:fld>
            <a:endParaRPr lang="en-US" smtClean="0">
              <a:solidFill>
                <a:srgbClr val="000000"/>
              </a:solidFill>
              <a:cs typeface="Arial" charset="0"/>
            </a:endParaRPr>
          </a:p>
        </p:txBody>
      </p:sp>
      <p:pic>
        <p:nvPicPr>
          <p:cNvPr id="27655" name="Picture 2" descr="H:\MDPI Logo_with Word.tif"/>
          <p:cNvPicPr>
            <a:picLocks noChangeAspect="1" noChangeArrowheads="1"/>
          </p:cNvPicPr>
          <p:nvPr/>
        </p:nvPicPr>
        <p:blipFill>
          <a:blip r:embed="rId5" cstate="print"/>
          <a:srcRect/>
          <a:stretch>
            <a:fillRect/>
          </a:stretch>
        </p:blipFill>
        <p:spPr bwMode="auto">
          <a:xfrm>
            <a:off x="6112329" y="4483100"/>
            <a:ext cx="1543704" cy="1646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5920" y="1000125"/>
            <a:ext cx="8816343" cy="4019550"/>
          </a:xfrm>
          <a:ln w="19050">
            <a:solidFill>
              <a:schemeClr val="tx1"/>
            </a:solidFill>
          </a:ln>
        </p:spPr>
        <p:txBody>
          <a:bodyPr>
            <a:normAutofit/>
          </a:bodyPr>
          <a:lstStyle/>
          <a:p>
            <a:pPr marL="0" indent="0" algn="ctr">
              <a:buFontTx/>
              <a:buNone/>
              <a:defRPr/>
            </a:pPr>
            <a:r>
              <a:rPr lang="en-US" b="1" u="sng" dirty="0" smtClean="0"/>
              <a:t>FIPS and Sustainability</a:t>
            </a:r>
          </a:p>
          <a:p>
            <a:pPr marL="234950" indent="-234950">
              <a:defRPr/>
            </a:pPr>
            <a:r>
              <a:rPr lang="en-US" sz="2200" dirty="0" smtClean="0"/>
              <a:t>Follows FIP approach towards improvement (following CASS guidelines)</a:t>
            </a:r>
          </a:p>
          <a:p>
            <a:pPr marL="234950" indent="-234950">
              <a:defRPr/>
            </a:pPr>
            <a:r>
              <a:rPr lang="en-US" sz="2200" dirty="0" smtClean="0"/>
              <a:t>Strong focus on collaboration with industry, government and academia</a:t>
            </a:r>
          </a:p>
          <a:p>
            <a:pPr marL="234950" indent="-234950">
              <a:defRPr/>
            </a:pPr>
            <a:r>
              <a:rPr lang="en-US" sz="2200" dirty="0" smtClean="0"/>
              <a:t>Partnering with WWF and SFP and integrating both approaches to fisheries improvement</a:t>
            </a:r>
          </a:p>
          <a:p>
            <a:pPr marL="234950" indent="-234950">
              <a:defRPr/>
            </a:pPr>
            <a:r>
              <a:rPr lang="en-US" sz="2200" dirty="0" smtClean="0"/>
              <a:t>Aiming for MSC while using a Fair Trade approach</a:t>
            </a:r>
          </a:p>
          <a:p>
            <a:pPr marL="234950" indent="-234950">
              <a:defRPr/>
            </a:pPr>
            <a:r>
              <a:rPr lang="en-US" sz="2200" dirty="0" smtClean="0"/>
              <a:t>Developing an approach that is transferrable to other small scale fisheries and scalable to developing coastal nations around the world</a:t>
            </a:r>
          </a:p>
          <a:p>
            <a:pPr>
              <a:defRPr/>
            </a:pPr>
            <a:endParaRPr lang="en-US" dirty="0" smtClean="0"/>
          </a:p>
          <a:p>
            <a:pPr>
              <a:defRPr/>
            </a:pPr>
            <a:endParaRPr lang="en-US" dirty="0" smtClean="0"/>
          </a:p>
          <a:p>
            <a:pPr>
              <a:defRPr/>
            </a:pPr>
            <a:endParaRPr lang="en-GB" dirty="0"/>
          </a:p>
        </p:txBody>
      </p:sp>
      <p:sp>
        <p:nvSpPr>
          <p:cNvPr id="28674" name="Title 2"/>
          <p:cNvSpPr>
            <a:spLocks noGrp="1"/>
          </p:cNvSpPr>
          <p:nvPr>
            <p:ph type="title"/>
          </p:nvPr>
        </p:nvSpPr>
        <p:spPr>
          <a:xfrm>
            <a:off x="2" y="88900"/>
            <a:ext cx="9144000" cy="914400"/>
          </a:xfrm>
        </p:spPr>
        <p:txBody>
          <a:bodyPr/>
          <a:lstStyle/>
          <a:p>
            <a:r>
              <a:rPr lang="en-US" sz="2800" smtClean="0"/>
              <a:t>MDPI Approach to FIPs and Sustainability</a:t>
            </a:r>
            <a:endParaRPr lang="en-GB" sz="2800" smtClean="0"/>
          </a:p>
        </p:txBody>
      </p:sp>
      <p:grpSp>
        <p:nvGrpSpPr>
          <p:cNvPr id="3" name="Group 3"/>
          <p:cNvGrpSpPr>
            <a:grpSpLocks/>
          </p:cNvGrpSpPr>
          <p:nvPr/>
        </p:nvGrpSpPr>
        <p:grpSpPr bwMode="auto">
          <a:xfrm>
            <a:off x="2" y="5022853"/>
            <a:ext cx="9144000" cy="1184275"/>
            <a:chOff x="0" y="5600205"/>
            <a:chExt cx="9255826" cy="1257795"/>
          </a:xfrm>
        </p:grpSpPr>
        <p:pic>
          <p:nvPicPr>
            <p:cNvPr id="28680" name="Picture 4"/>
            <p:cNvPicPr>
              <a:picLocks noChangeAspect="1"/>
            </p:cNvPicPr>
            <p:nvPr/>
          </p:nvPicPr>
          <p:blipFill>
            <a:blip r:embed="rId2" cstate="print"/>
            <a:srcRect/>
            <a:stretch>
              <a:fillRect/>
            </a:stretch>
          </p:blipFill>
          <p:spPr bwMode="auto">
            <a:xfrm>
              <a:off x="0" y="5600700"/>
              <a:ext cx="1676400" cy="1257300"/>
            </a:xfrm>
            <a:prstGeom prst="rect">
              <a:avLst/>
            </a:prstGeom>
            <a:noFill/>
            <a:ln w="9525">
              <a:noFill/>
              <a:miter lim="800000"/>
              <a:headEnd/>
              <a:tailEnd/>
            </a:ln>
          </p:spPr>
        </p:pic>
        <p:pic>
          <p:nvPicPr>
            <p:cNvPr id="28681" name="Picture 5"/>
            <p:cNvPicPr>
              <a:picLocks noChangeAspect="1"/>
            </p:cNvPicPr>
            <p:nvPr/>
          </p:nvPicPr>
          <p:blipFill>
            <a:blip r:embed="rId3" cstate="print"/>
            <a:srcRect t="4591" b="13480"/>
            <a:stretch>
              <a:fillRect/>
            </a:stretch>
          </p:blipFill>
          <p:spPr bwMode="auto">
            <a:xfrm>
              <a:off x="1371600" y="5604712"/>
              <a:ext cx="2338204" cy="1253288"/>
            </a:xfrm>
            <a:prstGeom prst="rect">
              <a:avLst/>
            </a:prstGeom>
            <a:noFill/>
            <a:ln w="9525">
              <a:noFill/>
              <a:miter lim="800000"/>
              <a:headEnd/>
              <a:tailEnd/>
            </a:ln>
          </p:spPr>
        </p:pic>
        <p:pic>
          <p:nvPicPr>
            <p:cNvPr id="28682" name="Picture 6"/>
            <p:cNvPicPr>
              <a:picLocks noChangeAspect="1"/>
            </p:cNvPicPr>
            <p:nvPr/>
          </p:nvPicPr>
          <p:blipFill>
            <a:blip r:embed="rId4" cstate="print"/>
            <a:srcRect l="5910" t="60" r="5850" b="2"/>
            <a:stretch>
              <a:fillRect/>
            </a:stretch>
          </p:blipFill>
          <p:spPr bwMode="auto">
            <a:xfrm>
              <a:off x="5486400" y="5600699"/>
              <a:ext cx="1676401" cy="1257301"/>
            </a:xfrm>
            <a:prstGeom prst="rect">
              <a:avLst/>
            </a:prstGeom>
            <a:noFill/>
            <a:ln w="9525">
              <a:noFill/>
              <a:miter lim="800000"/>
              <a:headEnd/>
              <a:tailEnd/>
            </a:ln>
          </p:spPr>
        </p:pic>
        <p:pic>
          <p:nvPicPr>
            <p:cNvPr id="28683" name="Picture 7"/>
            <p:cNvPicPr>
              <a:picLocks noChangeAspect="1"/>
            </p:cNvPicPr>
            <p:nvPr/>
          </p:nvPicPr>
          <p:blipFill>
            <a:blip r:embed="rId5" cstate="print"/>
            <a:srcRect l="8887" t="18974" r="22334" b="24464"/>
            <a:stretch>
              <a:fillRect/>
            </a:stretch>
          </p:blipFill>
          <p:spPr bwMode="auto">
            <a:xfrm>
              <a:off x="7162800" y="5600701"/>
              <a:ext cx="2093026" cy="1257299"/>
            </a:xfrm>
            <a:prstGeom prst="rect">
              <a:avLst/>
            </a:prstGeom>
            <a:noFill/>
            <a:ln w="9525">
              <a:noFill/>
              <a:miter lim="800000"/>
              <a:headEnd/>
              <a:tailEnd/>
            </a:ln>
          </p:spPr>
        </p:pic>
        <p:pic>
          <p:nvPicPr>
            <p:cNvPr id="28684" name="Picture 8"/>
            <p:cNvPicPr>
              <a:picLocks noChangeAspect="1"/>
            </p:cNvPicPr>
            <p:nvPr/>
          </p:nvPicPr>
          <p:blipFill>
            <a:blip r:embed="rId6" cstate="print"/>
            <a:srcRect/>
            <a:stretch>
              <a:fillRect/>
            </a:stretch>
          </p:blipFill>
          <p:spPr bwMode="auto">
            <a:xfrm>
              <a:off x="3709804" y="5600205"/>
              <a:ext cx="1828800" cy="1257795"/>
            </a:xfrm>
            <a:prstGeom prst="rect">
              <a:avLst/>
            </a:prstGeom>
            <a:noFill/>
            <a:ln w="9525">
              <a:noFill/>
              <a:miter lim="800000"/>
              <a:headEnd/>
              <a:tailEnd/>
            </a:ln>
          </p:spPr>
        </p:pic>
      </p:grpSp>
      <p:grpSp>
        <p:nvGrpSpPr>
          <p:cNvPr id="4" name="Group 9"/>
          <p:cNvGrpSpPr>
            <a:grpSpLocks/>
          </p:cNvGrpSpPr>
          <p:nvPr/>
        </p:nvGrpSpPr>
        <p:grpSpPr bwMode="auto">
          <a:xfrm>
            <a:off x="97961" y="6138866"/>
            <a:ext cx="8995372" cy="630237"/>
            <a:chOff x="15476" y="4526507"/>
            <a:chExt cx="8456112" cy="629357"/>
          </a:xfrm>
        </p:grpSpPr>
        <p:pic>
          <p:nvPicPr>
            <p:cNvPr id="28678" name="Picture 2"/>
            <p:cNvPicPr>
              <a:picLocks noChangeAspect="1" noChangeArrowheads="1"/>
            </p:cNvPicPr>
            <p:nvPr/>
          </p:nvPicPr>
          <p:blipFill>
            <a:blip r:embed="rId7" cstate="print"/>
            <a:srcRect/>
            <a:stretch>
              <a:fillRect/>
            </a:stretch>
          </p:blipFill>
          <p:spPr bwMode="auto">
            <a:xfrm>
              <a:off x="15476" y="4526507"/>
              <a:ext cx="8456112" cy="629357"/>
            </a:xfrm>
            <a:prstGeom prst="rect">
              <a:avLst/>
            </a:prstGeom>
            <a:noFill/>
            <a:ln w="9525">
              <a:noFill/>
              <a:miter lim="800000"/>
              <a:headEnd/>
              <a:tailEnd/>
            </a:ln>
          </p:spPr>
        </p:pic>
        <p:pic>
          <p:nvPicPr>
            <p:cNvPr id="28679" name="Picture 4"/>
            <p:cNvPicPr>
              <a:picLocks noChangeAspect="1" noChangeArrowheads="1"/>
            </p:cNvPicPr>
            <p:nvPr/>
          </p:nvPicPr>
          <p:blipFill>
            <a:blip r:embed="rId8" cstate="print"/>
            <a:srcRect/>
            <a:stretch>
              <a:fillRect/>
            </a:stretch>
          </p:blipFill>
          <p:spPr bwMode="auto">
            <a:xfrm>
              <a:off x="7409057" y="4767385"/>
              <a:ext cx="677625" cy="270378"/>
            </a:xfrm>
            <a:prstGeom prst="rect">
              <a:avLst/>
            </a:prstGeom>
            <a:noFill/>
            <a:ln w="9525">
              <a:noFill/>
              <a:miter lim="800000"/>
              <a:headEnd/>
              <a:tailEnd/>
            </a:ln>
          </p:spPr>
        </p:pic>
      </p:grpSp>
      <p:sp>
        <p:nvSpPr>
          <p:cNvPr id="28677" name="Slide Number Placeholder 12"/>
          <p:cNvSpPr>
            <a:spLocks noGrp="1"/>
          </p:cNvSpPr>
          <p:nvPr>
            <p:ph type="sldNum" sz="quarter" idx="10"/>
          </p:nvPr>
        </p:nvSpPr>
        <p:spPr>
          <a:noFill/>
        </p:spPr>
        <p:txBody>
          <a:bodyPr/>
          <a:lstStyle/>
          <a:p>
            <a:fld id="{725A00FD-267A-41C2-AC33-F047214796E9}" type="slidenum">
              <a:rPr lang="en-US" smtClean="0">
                <a:solidFill>
                  <a:srgbClr val="000000"/>
                </a:solidFill>
                <a:cs typeface="Arial" charset="0"/>
              </a:rPr>
              <a:pPr/>
              <a:t>46</a:t>
            </a:fld>
            <a:endParaRPr lang="en-US" smtClean="0">
              <a:solidFill>
                <a:srgbClr val="000000"/>
              </a:solidFill>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spot_shrimp1"/>
          <p:cNvPicPr>
            <a:picLocks noChangeAspect="1" noChangeArrowheads="1"/>
          </p:cNvPicPr>
          <p:nvPr/>
        </p:nvPicPr>
        <p:blipFill>
          <a:blip r:embed="rId2" cstate="print"/>
          <a:srcRect/>
          <a:stretch>
            <a:fillRect/>
          </a:stretch>
        </p:blipFill>
        <p:spPr bwMode="auto">
          <a:xfrm>
            <a:off x="0" y="0"/>
            <a:ext cx="9140825" cy="6067425"/>
          </a:xfrm>
          <a:prstGeom prst="rect">
            <a:avLst/>
          </a:prstGeom>
          <a:noFill/>
        </p:spPr>
      </p:pic>
      <p:sp>
        <p:nvSpPr>
          <p:cNvPr id="16390" name="Rectangle 6"/>
          <p:cNvSpPr>
            <a:spLocks noChangeArrowheads="1"/>
          </p:cNvSpPr>
          <p:nvPr/>
        </p:nvSpPr>
        <p:spPr bwMode="auto">
          <a:xfrm>
            <a:off x="0" y="5029200"/>
            <a:ext cx="9140825" cy="1828800"/>
          </a:xfrm>
          <a:prstGeom prst="rect">
            <a:avLst/>
          </a:prstGeom>
          <a:solidFill>
            <a:schemeClr val="bg1"/>
          </a:solidFill>
          <a:ln w="9525">
            <a:solidFill>
              <a:schemeClr val="bg1"/>
            </a:solidFill>
            <a:miter lim="800000"/>
            <a:headEnd/>
            <a:tailEnd/>
          </a:ln>
          <a:effectLst/>
        </p:spPr>
        <p:txBody>
          <a:bodyPr wrap="none" anchor="ctr"/>
          <a:lstStyle/>
          <a:p>
            <a:endParaRPr lang="en-US" sz="3200" smtClean="0">
              <a:solidFill>
                <a:srgbClr val="000000"/>
              </a:solidFill>
              <a:latin typeface="Arial" charset="0"/>
            </a:endParaRPr>
          </a:p>
        </p:txBody>
      </p:sp>
      <p:sp>
        <p:nvSpPr>
          <p:cNvPr id="16391" name="Text Box 7"/>
          <p:cNvSpPr txBox="1">
            <a:spLocks noChangeArrowheads="1"/>
          </p:cNvSpPr>
          <p:nvPr/>
        </p:nvSpPr>
        <p:spPr bwMode="auto">
          <a:xfrm>
            <a:off x="0" y="5715000"/>
            <a:ext cx="9144000" cy="519113"/>
          </a:xfrm>
          <a:prstGeom prst="rect">
            <a:avLst/>
          </a:prstGeom>
          <a:noFill/>
          <a:ln w="9525">
            <a:noFill/>
            <a:miter lim="800000"/>
            <a:headEnd/>
            <a:tailEnd/>
          </a:ln>
          <a:effectLst/>
        </p:spPr>
        <p:txBody>
          <a:bodyPr>
            <a:spAutoFit/>
          </a:bodyPr>
          <a:lstStyle/>
          <a:p>
            <a:pPr algn="ctr"/>
            <a:r>
              <a:rPr lang="en-US" sz="2800" smtClean="0">
                <a:solidFill>
                  <a:srgbClr val="000000"/>
                </a:solidFill>
                <a:latin typeface="Cambria" pitchFamily="18" charset="0"/>
              </a:rPr>
              <a:t>Why Participate in a Fishery Improvement Project (FIP)?</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bluefin-tuna-dispersal-tracked-time_124512"/>
          <p:cNvPicPr>
            <a:picLocks noChangeAspect="1" noChangeArrowheads="1"/>
          </p:cNvPicPr>
          <p:nvPr/>
        </p:nvPicPr>
        <p:blipFill>
          <a:blip r:embed="rId2" cstate="print"/>
          <a:srcRect/>
          <a:stretch>
            <a:fillRect/>
          </a:stretch>
        </p:blipFill>
        <p:spPr bwMode="auto">
          <a:xfrm>
            <a:off x="0" y="0"/>
            <a:ext cx="9159875" cy="6856413"/>
          </a:xfrm>
          <a:prstGeom prst="rect">
            <a:avLst/>
          </a:prstGeom>
          <a:noFill/>
        </p:spPr>
      </p:pic>
      <p:sp>
        <p:nvSpPr>
          <p:cNvPr id="31747" name="Rectangle 3"/>
          <p:cNvSpPr>
            <a:spLocks noChangeArrowheads="1"/>
          </p:cNvSpPr>
          <p:nvPr/>
        </p:nvSpPr>
        <p:spPr bwMode="auto">
          <a:xfrm>
            <a:off x="3175" y="2287588"/>
            <a:ext cx="9140825" cy="4570412"/>
          </a:xfrm>
          <a:prstGeom prst="rect">
            <a:avLst/>
          </a:prstGeom>
          <a:solidFill>
            <a:schemeClr val="bg1"/>
          </a:solidFill>
          <a:ln w="9525">
            <a:solidFill>
              <a:schemeClr val="tx1"/>
            </a:solidFill>
            <a:miter lim="800000"/>
            <a:headEnd/>
            <a:tailEnd/>
          </a:ln>
          <a:effectLst/>
        </p:spPr>
        <p:txBody>
          <a:bodyPr wrap="none" anchor="ctr"/>
          <a:lstStyle/>
          <a:p>
            <a:pPr algn="ctr"/>
            <a:endParaRPr lang="en-US" sz="3200" smtClean="0">
              <a:solidFill>
                <a:srgbClr val="000000"/>
              </a:solidFill>
              <a:latin typeface="Arial" charset="0"/>
            </a:endParaRPr>
          </a:p>
        </p:txBody>
      </p:sp>
      <p:sp>
        <p:nvSpPr>
          <p:cNvPr id="31749" name="Text Box 5"/>
          <p:cNvSpPr txBox="1">
            <a:spLocks noChangeArrowheads="1"/>
          </p:cNvSpPr>
          <p:nvPr/>
        </p:nvSpPr>
        <p:spPr bwMode="auto">
          <a:xfrm>
            <a:off x="304800" y="2743200"/>
            <a:ext cx="8626475" cy="3444875"/>
          </a:xfrm>
          <a:prstGeom prst="rect">
            <a:avLst/>
          </a:prstGeom>
          <a:noFill/>
          <a:ln w="9525">
            <a:noFill/>
            <a:miter lim="800000"/>
            <a:headEnd/>
            <a:tailEnd/>
          </a:ln>
          <a:effectLst/>
        </p:spPr>
        <p:txBody>
          <a:bodyPr>
            <a:spAutoFit/>
          </a:bodyPr>
          <a:lstStyle/>
          <a:p>
            <a:r>
              <a:rPr lang="en-US" sz="2000" smtClean="0">
                <a:solidFill>
                  <a:srgbClr val="000000"/>
                </a:solidFill>
                <a:latin typeface="Cambria" pitchFamily="18" charset="0"/>
              </a:rPr>
              <a:t>According to the Food and Agriculture Organization of the United Nations (FAO), capture fisheries and aquaculture (fish farming) supplied the world with about 140 million tonnes of fish for human consumption in 2013; to the tune of US$132.2 billion. The U.S. imports 91 percent of its seafood, half of which is from aquaculture. </a:t>
            </a:r>
          </a:p>
          <a:p>
            <a:endParaRPr lang="en-US" sz="2000" smtClean="0">
              <a:solidFill>
                <a:srgbClr val="000000"/>
              </a:solidFill>
              <a:latin typeface="Cambria" pitchFamily="18" charset="0"/>
            </a:endParaRPr>
          </a:p>
          <a:p>
            <a:r>
              <a:rPr lang="en-US" sz="2000" smtClean="0">
                <a:solidFill>
                  <a:srgbClr val="000000"/>
                </a:solidFill>
                <a:latin typeface="Cambria" pitchFamily="18" charset="0"/>
              </a:rPr>
              <a:t>The FAO fact sheet entitled </a:t>
            </a:r>
            <a:r>
              <a:rPr lang="en-US" sz="2000" i="1" smtClean="0">
                <a:solidFill>
                  <a:srgbClr val="000000"/>
                </a:solidFill>
                <a:latin typeface="Cambria" pitchFamily="18" charset="0"/>
              </a:rPr>
              <a:t>Trends in Capture Fisheries Development</a:t>
            </a:r>
            <a:r>
              <a:rPr lang="en-US" sz="2000" smtClean="0">
                <a:solidFill>
                  <a:srgbClr val="000000"/>
                </a:solidFill>
                <a:latin typeface="Cambria" pitchFamily="18" charset="0"/>
              </a:rPr>
              <a:t> states that some 73 percent of the 392 global seafood stock items or species the FAO routinely track are in need of improved management if they are to avoid becoming overfished or, in the case of those already overfished, if they are to be rebuilt.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bluefin-tuna-dispersal-tracked-time_124512"/>
          <p:cNvPicPr>
            <a:picLocks noChangeAspect="1" noChangeArrowheads="1"/>
          </p:cNvPicPr>
          <p:nvPr/>
        </p:nvPicPr>
        <p:blipFill>
          <a:blip r:embed="rId2" cstate="print"/>
          <a:srcRect/>
          <a:stretch>
            <a:fillRect/>
          </a:stretch>
        </p:blipFill>
        <p:spPr bwMode="auto">
          <a:xfrm>
            <a:off x="0" y="0"/>
            <a:ext cx="9159875" cy="6856413"/>
          </a:xfrm>
          <a:prstGeom prst="rect">
            <a:avLst/>
          </a:prstGeom>
          <a:noFill/>
        </p:spPr>
      </p:pic>
      <p:sp>
        <p:nvSpPr>
          <p:cNvPr id="36867" name="Rectangle 3"/>
          <p:cNvSpPr>
            <a:spLocks noChangeArrowheads="1"/>
          </p:cNvSpPr>
          <p:nvPr/>
        </p:nvSpPr>
        <p:spPr bwMode="auto">
          <a:xfrm>
            <a:off x="3175" y="2287588"/>
            <a:ext cx="9140825" cy="4570412"/>
          </a:xfrm>
          <a:prstGeom prst="rect">
            <a:avLst/>
          </a:prstGeom>
          <a:solidFill>
            <a:schemeClr val="bg1"/>
          </a:solidFill>
          <a:ln w="9525">
            <a:solidFill>
              <a:schemeClr val="tx1"/>
            </a:solidFill>
            <a:miter lim="800000"/>
            <a:headEnd/>
            <a:tailEnd/>
          </a:ln>
          <a:effectLst/>
        </p:spPr>
        <p:txBody>
          <a:bodyPr wrap="none" anchor="ctr"/>
          <a:lstStyle/>
          <a:p>
            <a:pPr algn="ctr"/>
            <a:endParaRPr lang="en-US" sz="3200" smtClean="0">
              <a:solidFill>
                <a:srgbClr val="000000"/>
              </a:solidFill>
              <a:latin typeface="Arial" charset="0"/>
            </a:endParaRPr>
          </a:p>
        </p:txBody>
      </p:sp>
      <p:sp>
        <p:nvSpPr>
          <p:cNvPr id="36868" name="Text Box 4"/>
          <p:cNvSpPr txBox="1">
            <a:spLocks noChangeArrowheads="1"/>
          </p:cNvSpPr>
          <p:nvPr/>
        </p:nvSpPr>
        <p:spPr bwMode="auto">
          <a:xfrm>
            <a:off x="304800" y="2590800"/>
            <a:ext cx="8626475" cy="3749675"/>
          </a:xfrm>
          <a:prstGeom prst="rect">
            <a:avLst/>
          </a:prstGeom>
          <a:noFill/>
          <a:ln w="9525">
            <a:noFill/>
            <a:miter lim="800000"/>
            <a:headEnd/>
            <a:tailEnd/>
          </a:ln>
          <a:effectLst/>
        </p:spPr>
        <p:txBody>
          <a:bodyPr>
            <a:spAutoFit/>
          </a:bodyPr>
          <a:lstStyle/>
          <a:p>
            <a:r>
              <a:rPr lang="en-US" sz="2000" smtClean="0">
                <a:solidFill>
                  <a:srgbClr val="000000"/>
                </a:solidFill>
                <a:latin typeface="Cambria" pitchFamily="18" charset="0"/>
              </a:rPr>
              <a:t>Most stakeholders get involved in Fishery or Aquaculture Improvement Projects at the request of their NGO partners or advisors. However, for those who do not work with an NGO or those who want to initiate a FIP and/or AIP on their own, here are three things to consider when getting started:</a:t>
            </a:r>
          </a:p>
          <a:p>
            <a:pPr lvl="1">
              <a:buFontTx/>
              <a:buChar char="•"/>
            </a:pPr>
            <a:r>
              <a:rPr lang="en-US" sz="2000" smtClean="0">
                <a:solidFill>
                  <a:srgbClr val="000000"/>
                </a:solidFill>
                <a:latin typeface="Cambria" pitchFamily="18" charset="0"/>
              </a:rPr>
              <a:t>The importance of the seafood species to the company (as determined by the overall sales or customer demand for the product)</a:t>
            </a:r>
          </a:p>
          <a:p>
            <a:pPr lvl="1">
              <a:buFontTx/>
              <a:buChar char="•"/>
            </a:pPr>
            <a:r>
              <a:rPr lang="en-US" sz="2000" smtClean="0">
                <a:solidFill>
                  <a:srgbClr val="000000"/>
                </a:solidFill>
                <a:latin typeface="Cambria" pitchFamily="18" charset="0"/>
              </a:rPr>
              <a:t>Your level of influence in the fishery and the associated supply chain (as determined by the volume of product you source or your relationship with suppliers and other key stakeholders in the fishery) </a:t>
            </a:r>
          </a:p>
          <a:p>
            <a:pPr lvl="1">
              <a:buFontTx/>
              <a:buChar char="•"/>
            </a:pPr>
            <a:r>
              <a:rPr lang="en-US" sz="2000" smtClean="0">
                <a:solidFill>
                  <a:srgbClr val="000000"/>
                </a:solidFill>
                <a:latin typeface="Cambria" pitchFamily="18" charset="0"/>
              </a:rPr>
              <a:t>The urgency or need for improvement (as determined by the environmental, social, and economical status of the fishery/fish farm and your ability to have a positive impact)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tropical-shrimp-matterHI_107858"/>
          <p:cNvPicPr>
            <a:picLocks noChangeAspect="1" noChangeArrowheads="1"/>
          </p:cNvPicPr>
          <p:nvPr/>
        </p:nvPicPr>
        <p:blipFill>
          <a:blip r:embed="rId2" cstate="print"/>
          <a:srcRect/>
          <a:stretch>
            <a:fillRect/>
          </a:stretch>
        </p:blipFill>
        <p:spPr bwMode="auto">
          <a:xfrm>
            <a:off x="0" y="0"/>
            <a:ext cx="9140825" cy="5484813"/>
          </a:xfrm>
          <a:prstGeom prst="rect">
            <a:avLst/>
          </a:prstGeom>
          <a:noFill/>
        </p:spPr>
      </p:pic>
      <p:sp>
        <p:nvSpPr>
          <p:cNvPr id="19460" name="Rectangle 4"/>
          <p:cNvSpPr>
            <a:spLocks noChangeArrowheads="1"/>
          </p:cNvSpPr>
          <p:nvPr/>
        </p:nvSpPr>
        <p:spPr bwMode="auto">
          <a:xfrm>
            <a:off x="0" y="5029200"/>
            <a:ext cx="9140825" cy="1828800"/>
          </a:xfrm>
          <a:prstGeom prst="rect">
            <a:avLst/>
          </a:prstGeom>
          <a:solidFill>
            <a:schemeClr val="bg1"/>
          </a:solidFill>
          <a:ln w="9525">
            <a:solidFill>
              <a:schemeClr val="bg1"/>
            </a:solidFill>
            <a:miter lim="800000"/>
            <a:headEnd/>
            <a:tailEnd/>
          </a:ln>
          <a:effectLst/>
        </p:spPr>
        <p:txBody>
          <a:bodyPr wrap="none" anchor="ctr"/>
          <a:lstStyle/>
          <a:p>
            <a:endParaRPr lang="en-US" sz="3200" smtClean="0">
              <a:solidFill>
                <a:srgbClr val="000000"/>
              </a:solidFill>
              <a:latin typeface="Arial" charset="0"/>
            </a:endParaRPr>
          </a:p>
        </p:txBody>
      </p:sp>
      <p:sp>
        <p:nvSpPr>
          <p:cNvPr id="19461" name="Text Box 5"/>
          <p:cNvSpPr txBox="1">
            <a:spLocks noChangeArrowheads="1"/>
          </p:cNvSpPr>
          <p:nvPr/>
        </p:nvSpPr>
        <p:spPr bwMode="auto">
          <a:xfrm>
            <a:off x="0" y="5638800"/>
            <a:ext cx="9144000" cy="519113"/>
          </a:xfrm>
          <a:prstGeom prst="rect">
            <a:avLst/>
          </a:prstGeom>
          <a:noFill/>
          <a:ln w="9525">
            <a:noFill/>
            <a:miter lim="800000"/>
            <a:headEnd/>
            <a:tailEnd/>
          </a:ln>
          <a:effectLst/>
        </p:spPr>
        <p:txBody>
          <a:bodyPr>
            <a:spAutoFit/>
          </a:bodyPr>
          <a:lstStyle/>
          <a:p>
            <a:pPr algn="ctr"/>
            <a:r>
              <a:rPr lang="en-US" sz="2800" smtClean="0">
                <a:solidFill>
                  <a:srgbClr val="000000"/>
                </a:solidFill>
                <a:latin typeface="Cambria" pitchFamily="18" charset="0"/>
              </a:rPr>
              <a:t>How are Fishery Improvement Projects (FIPs) Managed?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bluefin-tuna-dispersal-tracked-time_124512"/>
          <p:cNvPicPr>
            <a:picLocks noChangeAspect="1" noChangeArrowheads="1"/>
          </p:cNvPicPr>
          <p:nvPr/>
        </p:nvPicPr>
        <p:blipFill>
          <a:blip r:embed="rId2" cstate="print"/>
          <a:srcRect/>
          <a:stretch>
            <a:fillRect/>
          </a:stretch>
        </p:blipFill>
        <p:spPr bwMode="auto">
          <a:xfrm>
            <a:off x="0" y="0"/>
            <a:ext cx="9159875" cy="6856413"/>
          </a:xfrm>
          <a:prstGeom prst="rect">
            <a:avLst/>
          </a:prstGeom>
          <a:noFill/>
        </p:spPr>
      </p:pic>
      <p:sp>
        <p:nvSpPr>
          <p:cNvPr id="30723" name="Rectangle 3"/>
          <p:cNvSpPr>
            <a:spLocks noChangeArrowheads="1"/>
          </p:cNvSpPr>
          <p:nvPr/>
        </p:nvSpPr>
        <p:spPr bwMode="auto">
          <a:xfrm>
            <a:off x="3175" y="2287588"/>
            <a:ext cx="9140825" cy="4570412"/>
          </a:xfrm>
          <a:prstGeom prst="rect">
            <a:avLst/>
          </a:prstGeom>
          <a:solidFill>
            <a:schemeClr val="bg1"/>
          </a:solidFill>
          <a:ln w="9525">
            <a:solidFill>
              <a:schemeClr val="tx1"/>
            </a:solidFill>
            <a:miter lim="800000"/>
            <a:headEnd/>
            <a:tailEnd/>
          </a:ln>
          <a:effectLst/>
        </p:spPr>
        <p:txBody>
          <a:bodyPr wrap="none" anchor="ctr"/>
          <a:lstStyle/>
          <a:p>
            <a:pPr algn="ctr"/>
            <a:endParaRPr lang="en-US" sz="3200" smtClean="0">
              <a:solidFill>
                <a:srgbClr val="000000"/>
              </a:solidFill>
              <a:latin typeface="Arial" charset="0"/>
            </a:endParaRPr>
          </a:p>
        </p:txBody>
      </p:sp>
      <p:sp>
        <p:nvSpPr>
          <p:cNvPr id="30725" name="Text Box 5"/>
          <p:cNvSpPr txBox="1">
            <a:spLocks noChangeArrowheads="1"/>
          </p:cNvSpPr>
          <p:nvPr/>
        </p:nvSpPr>
        <p:spPr bwMode="auto">
          <a:xfrm>
            <a:off x="152400" y="2574925"/>
            <a:ext cx="8839200" cy="4054475"/>
          </a:xfrm>
          <a:prstGeom prst="rect">
            <a:avLst/>
          </a:prstGeom>
          <a:noFill/>
          <a:ln w="9525">
            <a:noFill/>
            <a:miter lim="800000"/>
            <a:headEnd/>
            <a:tailEnd/>
          </a:ln>
          <a:effectLst/>
        </p:spPr>
        <p:txBody>
          <a:bodyPr>
            <a:spAutoFit/>
          </a:bodyPr>
          <a:lstStyle/>
          <a:p>
            <a:r>
              <a:rPr lang="en-US" sz="2000" smtClean="0">
                <a:solidFill>
                  <a:srgbClr val="000000"/>
                </a:solidFill>
                <a:latin typeface="Cambria" pitchFamily="18" charset="0"/>
              </a:rPr>
              <a:t>The four key steps of managing Fishery Improvement Projects (FIPs) include:</a:t>
            </a:r>
            <a:endParaRPr lang="en-US" sz="2000" b="1" smtClean="0">
              <a:solidFill>
                <a:srgbClr val="000000"/>
              </a:solidFill>
              <a:latin typeface="Cambria" pitchFamily="18" charset="0"/>
            </a:endParaRPr>
          </a:p>
          <a:p>
            <a:r>
              <a:rPr lang="en-US" sz="2000" b="1" smtClean="0">
                <a:solidFill>
                  <a:srgbClr val="000000"/>
                </a:solidFill>
                <a:latin typeface="Cambria" pitchFamily="18" charset="0"/>
              </a:rPr>
              <a:t>Step 1</a:t>
            </a:r>
          </a:p>
          <a:p>
            <a:r>
              <a:rPr lang="en-US" sz="2000" smtClean="0">
                <a:solidFill>
                  <a:srgbClr val="000000"/>
                </a:solidFill>
                <a:latin typeface="Cambria" pitchFamily="18" charset="0"/>
              </a:rPr>
              <a:t>Data collection – where you work to identify fisheries and/or farms in the greatest need of improvement and those most important to the company.</a:t>
            </a:r>
          </a:p>
          <a:p>
            <a:r>
              <a:rPr lang="en-US" sz="2000" b="1" smtClean="0">
                <a:solidFill>
                  <a:srgbClr val="000000"/>
                </a:solidFill>
                <a:latin typeface="Cambria" pitchFamily="18" charset="0"/>
              </a:rPr>
              <a:t>Step 2</a:t>
            </a:r>
          </a:p>
          <a:p>
            <a:r>
              <a:rPr lang="en-US" sz="2000" smtClean="0">
                <a:solidFill>
                  <a:srgbClr val="000000"/>
                </a:solidFill>
                <a:latin typeface="Cambria" pitchFamily="18" charset="0"/>
              </a:rPr>
              <a:t>Stakeholder engagement – where you identify and partner with the individuals and groups impacted by the fishery and/or farm. </a:t>
            </a:r>
          </a:p>
          <a:p>
            <a:r>
              <a:rPr lang="en-US" sz="2000" b="1" smtClean="0">
                <a:solidFill>
                  <a:srgbClr val="000000"/>
                </a:solidFill>
                <a:latin typeface="Cambria" pitchFamily="18" charset="0"/>
              </a:rPr>
              <a:t>Step 3</a:t>
            </a:r>
          </a:p>
          <a:p>
            <a:r>
              <a:rPr lang="en-US" sz="2000" smtClean="0">
                <a:solidFill>
                  <a:srgbClr val="000000"/>
                </a:solidFill>
                <a:latin typeface="Cambria" pitchFamily="18" charset="0"/>
              </a:rPr>
              <a:t>Goal development – where you agree to and help develop a work plan that outlines project activities, timelines, goals, budgets, et cetera. </a:t>
            </a:r>
          </a:p>
          <a:p>
            <a:r>
              <a:rPr lang="en-US" sz="2000" b="1" smtClean="0">
                <a:solidFill>
                  <a:srgbClr val="000000"/>
                </a:solidFill>
                <a:latin typeface="Cambria" pitchFamily="18" charset="0"/>
              </a:rPr>
              <a:t>Step 4</a:t>
            </a:r>
          </a:p>
          <a:p>
            <a:r>
              <a:rPr lang="en-US" sz="2000" smtClean="0">
                <a:solidFill>
                  <a:srgbClr val="000000"/>
                </a:solidFill>
                <a:latin typeface="Cambria" pitchFamily="18" charset="0"/>
              </a:rPr>
              <a:t>Project implementation – where you schedule regular updates from all stakeholders involved based on the agreed timeline (e.g., from x to y by when).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36" tIns="45718" rIns="91436" bIns="45718"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36" tIns="45718" rIns="91436" bIns="45718"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2179</Words>
  <Application>Microsoft Office PowerPoint</Application>
  <PresentationFormat>On-screen Show (4:3)</PresentationFormat>
  <Paragraphs>263</Paragraphs>
  <Slides>46</Slides>
  <Notes>5</Notes>
  <HiddenSlides>0</HiddenSlides>
  <MMClips>0</MMClips>
  <ScaleCrop>false</ScaleCrop>
  <HeadingPairs>
    <vt:vector size="6" baseType="variant">
      <vt:variant>
        <vt:lpstr>Theme</vt:lpstr>
      </vt:variant>
      <vt:variant>
        <vt:i4>4</vt:i4>
      </vt:variant>
      <vt:variant>
        <vt:lpstr>Slide Titles</vt:lpstr>
      </vt:variant>
      <vt:variant>
        <vt:i4>46</vt:i4>
      </vt:variant>
      <vt:variant>
        <vt:lpstr>Custom Shows</vt:lpstr>
      </vt:variant>
      <vt:variant>
        <vt:i4>1</vt:i4>
      </vt:variant>
    </vt:vector>
  </HeadingPairs>
  <TitlesOfParts>
    <vt:vector size="51" baseType="lpstr">
      <vt:lpstr>Office Theme</vt:lpstr>
      <vt:lpstr>Default Design</vt:lpstr>
      <vt:lpstr>Wisp</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Shrimping in U.S. Gulf Waters Identify the Problems </vt:lpstr>
      <vt:lpstr>Brainstorm The Root Causes</vt:lpstr>
      <vt:lpstr>PowerPoint Presentation</vt:lpstr>
      <vt:lpstr>Identify Stakeholders</vt:lpstr>
      <vt:lpstr>Root Cause of Non-species By-catch (People)</vt:lpstr>
      <vt:lpstr>Root Cause of Poor Shrimp Quality(Procedures, Equipment)</vt:lpstr>
      <vt:lpstr>Project Plan Next steps</vt:lpstr>
      <vt:lpstr>Fishery Improvement Project</vt:lpstr>
      <vt:lpstr>Florida Shrimp FIP</vt:lpstr>
      <vt:lpstr>Species</vt:lpstr>
      <vt:lpstr>FIP Coverage Area</vt:lpstr>
      <vt:lpstr>FIP Participants </vt:lpstr>
      <vt:lpstr>FIP Objectives - Part One</vt:lpstr>
      <vt:lpstr>FIP Objectives - Part One  </vt:lpstr>
      <vt:lpstr>Turtle Exclusion Device</vt:lpstr>
      <vt:lpstr>FIP Objectives - Part Two</vt:lpstr>
      <vt:lpstr>FIP Objectives - Part Two</vt:lpstr>
      <vt:lpstr>PowerPoint Presentation</vt:lpstr>
      <vt:lpstr>FIP Objectives - Part Two</vt:lpstr>
      <vt:lpstr>FIP Objectives - Part Two</vt:lpstr>
      <vt:lpstr>Retailer (Wegmans) Involvement </vt:lpstr>
      <vt:lpstr>Plan the Work</vt:lpstr>
      <vt:lpstr>Work the Plan </vt:lpstr>
      <vt:lpstr>Conclusion</vt:lpstr>
      <vt:lpstr>PowerPoint Presentation</vt:lpstr>
      <vt:lpstr>PowerPoint Presentation</vt:lpstr>
      <vt:lpstr>Identifying the Problem: Indonesia</vt:lpstr>
      <vt:lpstr>Fishing &amp; Living: Timeline</vt:lpstr>
      <vt:lpstr>The Fishing &amp; Living Philosophy:</vt:lpstr>
      <vt:lpstr>The Fishing &amp; Living Philosophy:</vt:lpstr>
      <vt:lpstr>The Fishing and Living Philosophy</vt:lpstr>
      <vt:lpstr>The Fishing &amp; Living Philosophy</vt:lpstr>
      <vt:lpstr>Fishing &amp; Living Becomes MDPI</vt:lpstr>
      <vt:lpstr>MDPI Approach to FIPs and Sustainability</vt:lpstr>
      <vt:lpstr>Custom Show 1</vt:lpstr>
    </vt:vector>
  </TitlesOfParts>
  <Company>FMI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E. McDonnell  (FMI)</dc:creator>
  <cp:lastModifiedBy>Teena M. Pham  (FMI)</cp:lastModifiedBy>
  <cp:revision>14</cp:revision>
  <dcterms:created xsi:type="dcterms:W3CDTF">2013-06-18T13:13:33Z</dcterms:created>
  <dcterms:modified xsi:type="dcterms:W3CDTF">2014-08-20T16:21:54Z</dcterms:modified>
</cp:coreProperties>
</file>