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4" r:id="rId3"/>
    <p:sldMasterId id="2147483693" r:id="rId4"/>
    <p:sldMasterId id="2147483700" r:id="rId5"/>
    <p:sldMasterId id="2147483712" r:id="rId6"/>
    <p:sldMasterId id="2147483724" r:id="rId7"/>
    <p:sldMasterId id="2147483737" r:id="rId8"/>
  </p:sldMasterIdLst>
  <p:notesMasterIdLst>
    <p:notesMasterId r:id="rId36"/>
  </p:notesMasterIdLst>
  <p:sldIdLst>
    <p:sldId id="256"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55" d="100"/>
          <a:sy n="55" d="100"/>
        </p:scale>
        <p:origin x="-103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iagrams/_rels/data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302CF-9202-4888-94D2-1EF0EC638C2A}"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251E506B-D4A2-4035-AA4E-AF723DCD79BF}">
      <dgm:prSet phldrT="[Text]"/>
      <dgm:spPr/>
      <dgm:t>
        <a:bodyPr/>
        <a:lstStyle/>
        <a:p>
          <a:r>
            <a:rPr lang="en-US" dirty="0" smtClean="0">
              <a:solidFill>
                <a:schemeClr val="tx1"/>
              </a:solidFill>
            </a:rPr>
            <a:t>Economic Efficiencies</a:t>
          </a:r>
          <a:endParaRPr lang="en-US" dirty="0">
            <a:solidFill>
              <a:schemeClr val="tx1"/>
            </a:solidFill>
          </a:endParaRPr>
        </a:p>
      </dgm:t>
    </dgm:pt>
    <dgm:pt modelId="{9BA7F3AB-81DD-4C36-A854-DA9BC2D01BDD}" type="parTrans" cxnId="{BC6BEE48-9EA4-4B65-82A0-09181629C8CE}">
      <dgm:prSet/>
      <dgm:spPr/>
      <dgm:t>
        <a:bodyPr/>
        <a:lstStyle/>
        <a:p>
          <a:endParaRPr lang="en-US"/>
        </a:p>
      </dgm:t>
    </dgm:pt>
    <dgm:pt modelId="{B7FD873B-0BA4-46C2-814F-C706F7A57A20}" type="sibTrans" cxnId="{BC6BEE48-9EA4-4B65-82A0-09181629C8CE}">
      <dgm:prSet/>
      <dgm:spPr/>
      <dgm:t>
        <a:bodyPr/>
        <a:lstStyle/>
        <a:p>
          <a:endParaRPr lang="en-US"/>
        </a:p>
      </dgm:t>
    </dgm:pt>
    <dgm:pt modelId="{835CE5AD-F3D4-47F0-8E19-99E91A285F28}">
      <dgm:prSet phldrT="[Text]"/>
      <dgm:spPr/>
      <dgm:t>
        <a:bodyPr/>
        <a:lstStyle/>
        <a:p>
          <a:r>
            <a:rPr lang="en-US" dirty="0" smtClean="0">
              <a:solidFill>
                <a:schemeClr val="tx1"/>
              </a:solidFill>
            </a:rPr>
            <a:t>Risk Management</a:t>
          </a:r>
          <a:endParaRPr lang="en-US" dirty="0">
            <a:solidFill>
              <a:schemeClr val="tx1"/>
            </a:solidFill>
          </a:endParaRPr>
        </a:p>
      </dgm:t>
    </dgm:pt>
    <dgm:pt modelId="{D839888E-3C0E-4762-90FB-B800F00B9B5C}" type="parTrans" cxnId="{CE31C651-AD6A-439F-940B-A90943D8AC75}">
      <dgm:prSet/>
      <dgm:spPr/>
      <dgm:t>
        <a:bodyPr/>
        <a:lstStyle/>
        <a:p>
          <a:endParaRPr lang="en-US"/>
        </a:p>
      </dgm:t>
    </dgm:pt>
    <dgm:pt modelId="{F2936376-B487-495B-8616-C34D7C90CD7E}" type="sibTrans" cxnId="{CE31C651-AD6A-439F-940B-A90943D8AC75}">
      <dgm:prSet/>
      <dgm:spPr/>
      <dgm:t>
        <a:bodyPr/>
        <a:lstStyle/>
        <a:p>
          <a:endParaRPr lang="en-US"/>
        </a:p>
      </dgm:t>
    </dgm:pt>
    <dgm:pt modelId="{76CD7AC9-E8EB-4E60-AB54-28C1999A0BEB}">
      <dgm:prSet phldrT="[Text]"/>
      <dgm:spPr/>
      <dgm:t>
        <a:bodyPr/>
        <a:lstStyle/>
        <a:p>
          <a:r>
            <a:rPr lang="en-US" dirty="0" smtClean="0">
              <a:solidFill>
                <a:schemeClr val="tx1"/>
              </a:solidFill>
            </a:rPr>
            <a:t>Growth</a:t>
          </a:r>
          <a:endParaRPr lang="en-US" dirty="0">
            <a:solidFill>
              <a:schemeClr val="tx1"/>
            </a:solidFill>
          </a:endParaRPr>
        </a:p>
      </dgm:t>
    </dgm:pt>
    <dgm:pt modelId="{A939A667-6197-469F-B507-DED0A5DC1037}" type="parTrans" cxnId="{B887DFBB-341C-463B-9483-DB98875D6634}">
      <dgm:prSet/>
      <dgm:spPr/>
      <dgm:t>
        <a:bodyPr/>
        <a:lstStyle/>
        <a:p>
          <a:endParaRPr lang="en-US"/>
        </a:p>
      </dgm:t>
    </dgm:pt>
    <dgm:pt modelId="{BDE8F20A-65D2-47DD-B408-9556E8C6B031}" type="sibTrans" cxnId="{B887DFBB-341C-463B-9483-DB98875D6634}">
      <dgm:prSet/>
      <dgm:spPr/>
      <dgm:t>
        <a:bodyPr/>
        <a:lstStyle/>
        <a:p>
          <a:endParaRPr lang="en-US"/>
        </a:p>
      </dgm:t>
    </dgm:pt>
    <dgm:pt modelId="{78009771-6DA7-4037-B4A6-4449D720EC3E}" type="pres">
      <dgm:prSet presAssocID="{16C302CF-9202-4888-94D2-1EF0EC638C2A}" presName="Name0" presStyleCnt="0">
        <dgm:presLayoutVars>
          <dgm:dir/>
          <dgm:resizeHandles val="exact"/>
        </dgm:presLayoutVars>
      </dgm:prSet>
      <dgm:spPr/>
      <dgm:t>
        <a:bodyPr/>
        <a:lstStyle/>
        <a:p>
          <a:endParaRPr lang="en-US"/>
        </a:p>
      </dgm:t>
    </dgm:pt>
    <dgm:pt modelId="{D269E897-AF4A-4BC5-B20A-BF6B9F9330EE}" type="pres">
      <dgm:prSet presAssocID="{251E506B-D4A2-4035-AA4E-AF723DCD79BF}" presName="composite" presStyleCnt="0"/>
      <dgm:spPr/>
    </dgm:pt>
    <dgm:pt modelId="{20AEC060-186C-42BF-B496-1A2CB7204EBF}" type="pres">
      <dgm:prSet presAssocID="{251E506B-D4A2-4035-AA4E-AF723DCD79BF}" presName="rect1" presStyleLbl="bgShp" presStyleIdx="0" presStyleCnt="3" custLinFactNeighborX="-3930" custLinFactNeighborY="2479"/>
      <dgm:spPr>
        <a:blipFill rotWithShape="1">
          <a:blip xmlns:r="http://schemas.openxmlformats.org/officeDocument/2006/relationships" r:embed="rId1"/>
          <a:stretch>
            <a:fillRect/>
          </a:stretch>
        </a:blipFill>
      </dgm:spPr>
    </dgm:pt>
    <dgm:pt modelId="{278DCC51-BE8A-4AF5-878E-E5C067D887EE}" type="pres">
      <dgm:prSet presAssocID="{251E506B-D4A2-4035-AA4E-AF723DCD79BF}" presName="rect2" presStyleLbl="trBgShp" presStyleIdx="0" presStyleCnt="3">
        <dgm:presLayoutVars>
          <dgm:bulletEnabled val="1"/>
        </dgm:presLayoutVars>
      </dgm:prSet>
      <dgm:spPr/>
      <dgm:t>
        <a:bodyPr/>
        <a:lstStyle/>
        <a:p>
          <a:endParaRPr lang="en-US"/>
        </a:p>
      </dgm:t>
    </dgm:pt>
    <dgm:pt modelId="{DCB7051B-5AAC-4776-8B45-43730A3B9CA5}" type="pres">
      <dgm:prSet presAssocID="{B7FD873B-0BA4-46C2-814F-C706F7A57A20}" presName="sibTrans" presStyleCnt="0"/>
      <dgm:spPr/>
    </dgm:pt>
    <dgm:pt modelId="{D5ACF658-BDF9-40A6-B72B-92BB9A9923B3}" type="pres">
      <dgm:prSet presAssocID="{835CE5AD-F3D4-47F0-8E19-99E91A285F28}" presName="composite" presStyleCnt="0"/>
      <dgm:spPr/>
    </dgm:pt>
    <dgm:pt modelId="{6B846967-D70E-43F8-8767-AE6C126940A0}" type="pres">
      <dgm:prSet presAssocID="{835CE5AD-F3D4-47F0-8E19-99E91A285F28}" presName="rect1" presStyleLbl="bgShp" presStyleIdx="1" presStyleCnt="3"/>
      <dgm:spPr>
        <a:blipFill rotWithShape="1">
          <a:blip xmlns:r="http://schemas.openxmlformats.org/officeDocument/2006/relationships" r:embed="rId2"/>
          <a:stretch>
            <a:fillRect/>
          </a:stretch>
        </a:blipFill>
      </dgm:spPr>
    </dgm:pt>
    <dgm:pt modelId="{FDCC19D2-2108-454D-9081-E49329759E67}" type="pres">
      <dgm:prSet presAssocID="{835CE5AD-F3D4-47F0-8E19-99E91A285F28}" presName="rect2" presStyleLbl="trBgShp" presStyleIdx="1" presStyleCnt="3">
        <dgm:presLayoutVars>
          <dgm:bulletEnabled val="1"/>
        </dgm:presLayoutVars>
      </dgm:prSet>
      <dgm:spPr/>
      <dgm:t>
        <a:bodyPr/>
        <a:lstStyle/>
        <a:p>
          <a:endParaRPr lang="en-US"/>
        </a:p>
      </dgm:t>
    </dgm:pt>
    <dgm:pt modelId="{7DE11887-CBDB-44C0-9F92-1179B9760217}" type="pres">
      <dgm:prSet presAssocID="{F2936376-B487-495B-8616-C34D7C90CD7E}" presName="sibTrans" presStyleCnt="0"/>
      <dgm:spPr/>
    </dgm:pt>
    <dgm:pt modelId="{BE620D26-4E20-4E55-B369-F834762074B9}" type="pres">
      <dgm:prSet presAssocID="{76CD7AC9-E8EB-4E60-AB54-28C1999A0BEB}" presName="composite" presStyleCnt="0"/>
      <dgm:spPr/>
    </dgm:pt>
    <dgm:pt modelId="{77EBC278-C6FD-4551-B5D6-CAE0AA9C1DE8}" type="pres">
      <dgm:prSet presAssocID="{76CD7AC9-E8EB-4E60-AB54-28C1999A0BEB}" presName="rect1" presStyleLbl="bgShp" presStyleIdx="2" presStyleCnt="3"/>
      <dgm:spPr>
        <a:blipFill rotWithShape="1">
          <a:blip xmlns:r="http://schemas.openxmlformats.org/officeDocument/2006/relationships" r:embed="rId3"/>
          <a:stretch>
            <a:fillRect/>
          </a:stretch>
        </a:blipFill>
      </dgm:spPr>
    </dgm:pt>
    <dgm:pt modelId="{FB28D441-B3B3-4548-80BD-AB91C3CF0661}" type="pres">
      <dgm:prSet presAssocID="{76CD7AC9-E8EB-4E60-AB54-28C1999A0BEB}" presName="rect2" presStyleLbl="trBgShp" presStyleIdx="2" presStyleCnt="3">
        <dgm:presLayoutVars>
          <dgm:bulletEnabled val="1"/>
        </dgm:presLayoutVars>
      </dgm:prSet>
      <dgm:spPr/>
      <dgm:t>
        <a:bodyPr/>
        <a:lstStyle/>
        <a:p>
          <a:endParaRPr lang="en-US"/>
        </a:p>
      </dgm:t>
    </dgm:pt>
  </dgm:ptLst>
  <dgm:cxnLst>
    <dgm:cxn modelId="{B887DFBB-341C-463B-9483-DB98875D6634}" srcId="{16C302CF-9202-4888-94D2-1EF0EC638C2A}" destId="{76CD7AC9-E8EB-4E60-AB54-28C1999A0BEB}" srcOrd="2" destOrd="0" parTransId="{A939A667-6197-469F-B507-DED0A5DC1037}" sibTransId="{BDE8F20A-65D2-47DD-B408-9556E8C6B031}"/>
    <dgm:cxn modelId="{27E3E60B-3DEC-472E-9493-AC39E8AD16BB}" type="presOf" srcId="{251E506B-D4A2-4035-AA4E-AF723DCD79BF}" destId="{278DCC51-BE8A-4AF5-878E-E5C067D887EE}" srcOrd="0" destOrd="0" presId="urn:microsoft.com/office/officeart/2008/layout/BendingPictureSemiTransparentText"/>
    <dgm:cxn modelId="{57C777C9-2B0B-47A1-857A-2CF7F3D96CC0}" type="presOf" srcId="{76CD7AC9-E8EB-4E60-AB54-28C1999A0BEB}" destId="{FB28D441-B3B3-4548-80BD-AB91C3CF0661}" srcOrd="0" destOrd="0" presId="urn:microsoft.com/office/officeart/2008/layout/BendingPictureSemiTransparentText"/>
    <dgm:cxn modelId="{BC6BEE48-9EA4-4B65-82A0-09181629C8CE}" srcId="{16C302CF-9202-4888-94D2-1EF0EC638C2A}" destId="{251E506B-D4A2-4035-AA4E-AF723DCD79BF}" srcOrd="0" destOrd="0" parTransId="{9BA7F3AB-81DD-4C36-A854-DA9BC2D01BDD}" sibTransId="{B7FD873B-0BA4-46C2-814F-C706F7A57A20}"/>
    <dgm:cxn modelId="{740F9B09-228F-4CE6-AE2E-DFB9F0F30DD3}" type="presOf" srcId="{835CE5AD-F3D4-47F0-8E19-99E91A285F28}" destId="{FDCC19D2-2108-454D-9081-E49329759E67}" srcOrd="0" destOrd="0" presId="urn:microsoft.com/office/officeart/2008/layout/BendingPictureSemiTransparentText"/>
    <dgm:cxn modelId="{111DBAD5-4AA1-433B-8A5E-D70B0F09224B}" type="presOf" srcId="{16C302CF-9202-4888-94D2-1EF0EC638C2A}" destId="{78009771-6DA7-4037-B4A6-4449D720EC3E}" srcOrd="0" destOrd="0" presId="urn:microsoft.com/office/officeart/2008/layout/BendingPictureSemiTransparentText"/>
    <dgm:cxn modelId="{CE31C651-AD6A-439F-940B-A90943D8AC75}" srcId="{16C302CF-9202-4888-94D2-1EF0EC638C2A}" destId="{835CE5AD-F3D4-47F0-8E19-99E91A285F28}" srcOrd="1" destOrd="0" parTransId="{D839888E-3C0E-4762-90FB-B800F00B9B5C}" sibTransId="{F2936376-B487-495B-8616-C34D7C90CD7E}"/>
    <dgm:cxn modelId="{280350AA-7352-4CE3-80D6-9FF5E58793F5}" type="presParOf" srcId="{78009771-6DA7-4037-B4A6-4449D720EC3E}" destId="{D269E897-AF4A-4BC5-B20A-BF6B9F9330EE}" srcOrd="0" destOrd="0" presId="urn:microsoft.com/office/officeart/2008/layout/BendingPictureSemiTransparentText"/>
    <dgm:cxn modelId="{83BE4EA4-E6C3-4F36-BFBD-5486B4BBE18E}" type="presParOf" srcId="{D269E897-AF4A-4BC5-B20A-BF6B9F9330EE}" destId="{20AEC060-186C-42BF-B496-1A2CB7204EBF}" srcOrd="0" destOrd="0" presId="urn:microsoft.com/office/officeart/2008/layout/BendingPictureSemiTransparentText"/>
    <dgm:cxn modelId="{8F3B277E-C53C-4FFC-AFE5-4666AA7E3AF7}" type="presParOf" srcId="{D269E897-AF4A-4BC5-B20A-BF6B9F9330EE}" destId="{278DCC51-BE8A-4AF5-878E-E5C067D887EE}" srcOrd="1" destOrd="0" presId="urn:microsoft.com/office/officeart/2008/layout/BendingPictureSemiTransparentText"/>
    <dgm:cxn modelId="{A3EF0900-6D07-4EE6-B327-EE8EF6673B4C}" type="presParOf" srcId="{78009771-6DA7-4037-B4A6-4449D720EC3E}" destId="{DCB7051B-5AAC-4776-8B45-43730A3B9CA5}" srcOrd="1" destOrd="0" presId="urn:microsoft.com/office/officeart/2008/layout/BendingPictureSemiTransparentText"/>
    <dgm:cxn modelId="{99BF2C8C-8D2C-449B-8F75-46E9BD3B86F4}" type="presParOf" srcId="{78009771-6DA7-4037-B4A6-4449D720EC3E}" destId="{D5ACF658-BDF9-40A6-B72B-92BB9A9923B3}" srcOrd="2" destOrd="0" presId="urn:microsoft.com/office/officeart/2008/layout/BendingPictureSemiTransparentText"/>
    <dgm:cxn modelId="{1EB22BDA-7695-4DB1-9DA6-502E4EF2705D}" type="presParOf" srcId="{D5ACF658-BDF9-40A6-B72B-92BB9A9923B3}" destId="{6B846967-D70E-43F8-8767-AE6C126940A0}" srcOrd="0" destOrd="0" presId="urn:microsoft.com/office/officeart/2008/layout/BendingPictureSemiTransparentText"/>
    <dgm:cxn modelId="{BF173B0B-5B87-45A3-B170-63E7DF599C62}" type="presParOf" srcId="{D5ACF658-BDF9-40A6-B72B-92BB9A9923B3}" destId="{FDCC19D2-2108-454D-9081-E49329759E67}" srcOrd="1" destOrd="0" presId="urn:microsoft.com/office/officeart/2008/layout/BendingPictureSemiTransparentText"/>
    <dgm:cxn modelId="{B4973C0D-287A-43F2-93FC-90EE47D8AA24}" type="presParOf" srcId="{78009771-6DA7-4037-B4A6-4449D720EC3E}" destId="{7DE11887-CBDB-44C0-9F92-1179B9760217}" srcOrd="3" destOrd="0" presId="urn:microsoft.com/office/officeart/2008/layout/BendingPictureSemiTransparentText"/>
    <dgm:cxn modelId="{35E99EA6-9883-4400-A0CE-D810C00253AB}" type="presParOf" srcId="{78009771-6DA7-4037-B4A6-4449D720EC3E}" destId="{BE620D26-4E20-4E55-B369-F834762074B9}" srcOrd="4" destOrd="0" presId="urn:microsoft.com/office/officeart/2008/layout/BendingPictureSemiTransparentText"/>
    <dgm:cxn modelId="{6EDD5CF0-3EC5-43C6-94E1-7AC69A549BF2}" type="presParOf" srcId="{BE620D26-4E20-4E55-B369-F834762074B9}" destId="{77EBC278-C6FD-4551-B5D6-CAE0AA9C1DE8}" srcOrd="0" destOrd="0" presId="urn:microsoft.com/office/officeart/2008/layout/BendingPictureSemiTransparentText"/>
    <dgm:cxn modelId="{BAC4F2B0-5ADC-41B8-8404-4F530DE5C717}" type="presParOf" srcId="{BE620D26-4E20-4E55-B369-F834762074B9}" destId="{FB28D441-B3B3-4548-80BD-AB91C3CF0661}"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3B479-E0DA-4204-8FFC-8853F13C7B2A}" type="doc">
      <dgm:prSet loTypeId="urn:microsoft.com/office/officeart/2008/layout/TitlePictureLineup" loCatId="picture" qsTypeId="urn:microsoft.com/office/officeart/2005/8/quickstyle/simple3" qsCatId="simple" csTypeId="urn:microsoft.com/office/officeart/2005/8/colors/accent1_2" csCatId="accent1" phldr="1"/>
      <dgm:spPr/>
      <dgm:t>
        <a:bodyPr/>
        <a:lstStyle/>
        <a:p>
          <a:endParaRPr lang="en-US"/>
        </a:p>
      </dgm:t>
    </dgm:pt>
    <dgm:pt modelId="{1DB65843-BF01-4937-A7B0-3E57B1E3B7A9}">
      <dgm:prSet phldrT="[Text]" custT="1"/>
      <dgm:spPr/>
      <dgm:t>
        <a:bodyPr/>
        <a:lstStyle/>
        <a:p>
          <a:r>
            <a:rPr lang="en-US" sz="2000" dirty="0" smtClean="0"/>
            <a:t>Certification</a:t>
          </a:r>
          <a:endParaRPr lang="en-US" sz="2000" dirty="0"/>
        </a:p>
      </dgm:t>
    </dgm:pt>
    <dgm:pt modelId="{62C9C31F-EED7-4D0E-A980-7FCD624FEB95}" type="parTrans" cxnId="{D4EB58FD-AC2E-462D-B546-8474B8AABC21}">
      <dgm:prSet/>
      <dgm:spPr/>
      <dgm:t>
        <a:bodyPr/>
        <a:lstStyle/>
        <a:p>
          <a:endParaRPr lang="en-US"/>
        </a:p>
      </dgm:t>
    </dgm:pt>
    <dgm:pt modelId="{8B696C06-6353-4562-B073-9FC91707FABE}" type="sibTrans" cxnId="{D4EB58FD-AC2E-462D-B546-8474B8AABC21}">
      <dgm:prSet/>
      <dgm:spPr/>
      <dgm:t>
        <a:bodyPr/>
        <a:lstStyle/>
        <a:p>
          <a:endParaRPr lang="en-US"/>
        </a:p>
      </dgm:t>
    </dgm:pt>
    <dgm:pt modelId="{9DB3F4B7-5F9B-4523-BEEF-9DB058DE113D}">
      <dgm:prSet phldrT="[Text]" custT="1"/>
      <dgm:spPr/>
      <dgm:t>
        <a:bodyPr/>
        <a:lstStyle/>
        <a:p>
          <a:r>
            <a:rPr lang="en-US" sz="2000" dirty="0" smtClean="0"/>
            <a:t>Continuous Improvement</a:t>
          </a:r>
          <a:endParaRPr lang="en-US" sz="2000" dirty="0"/>
        </a:p>
      </dgm:t>
    </dgm:pt>
    <dgm:pt modelId="{647B00D3-708C-4C55-8013-DB5B35133943}" type="parTrans" cxnId="{D5D327F7-6D31-40F6-A1EA-0915E1ECB9CB}">
      <dgm:prSet/>
      <dgm:spPr/>
      <dgm:t>
        <a:bodyPr/>
        <a:lstStyle/>
        <a:p>
          <a:endParaRPr lang="en-US"/>
        </a:p>
      </dgm:t>
    </dgm:pt>
    <dgm:pt modelId="{07A6EA3D-AF2F-4A86-884E-9A0C101404D0}" type="sibTrans" cxnId="{D5D327F7-6D31-40F6-A1EA-0915E1ECB9CB}">
      <dgm:prSet/>
      <dgm:spPr/>
      <dgm:t>
        <a:bodyPr/>
        <a:lstStyle/>
        <a:p>
          <a:endParaRPr lang="en-US"/>
        </a:p>
      </dgm:t>
    </dgm:pt>
    <dgm:pt modelId="{7EFF0952-8475-4817-A34D-992770032256}">
      <dgm:prSet phldrT="[Text]" custT="1"/>
      <dgm:spPr/>
      <dgm:t>
        <a:bodyPr/>
        <a:lstStyle/>
        <a:p>
          <a:r>
            <a:rPr lang="en-US" sz="2000" dirty="0" smtClean="0"/>
            <a:t>Origin Direct Investment</a:t>
          </a:r>
          <a:endParaRPr lang="en-US" sz="2000" dirty="0"/>
        </a:p>
      </dgm:t>
    </dgm:pt>
    <dgm:pt modelId="{2D8BA9D0-6A1C-4075-88BF-28810C6F336A}" type="parTrans" cxnId="{B62086B6-45FC-4A36-9902-BA07B23A0661}">
      <dgm:prSet/>
      <dgm:spPr/>
      <dgm:t>
        <a:bodyPr/>
        <a:lstStyle/>
        <a:p>
          <a:endParaRPr lang="en-US"/>
        </a:p>
      </dgm:t>
    </dgm:pt>
    <dgm:pt modelId="{F74103BD-1FFE-4B07-AF76-EDFDE7DE0FE3}" type="sibTrans" cxnId="{B62086B6-45FC-4A36-9902-BA07B23A0661}">
      <dgm:prSet/>
      <dgm:spPr/>
      <dgm:t>
        <a:bodyPr/>
        <a:lstStyle/>
        <a:p>
          <a:endParaRPr lang="en-US"/>
        </a:p>
      </dgm:t>
    </dgm:pt>
    <dgm:pt modelId="{FA6B7814-09D3-4321-85FB-3F837FF6B6B6}">
      <dgm:prSet phldrT="[Text]" custT="1"/>
      <dgm:spPr/>
      <dgm:t>
        <a:bodyPr/>
        <a:lstStyle/>
        <a:p>
          <a:r>
            <a:rPr lang="en-US" sz="2000" dirty="0" smtClean="0"/>
            <a:t>Self Verification</a:t>
          </a:r>
          <a:endParaRPr lang="en-US" sz="2000" dirty="0"/>
        </a:p>
      </dgm:t>
    </dgm:pt>
    <dgm:pt modelId="{32CEBDB9-7838-43E1-9E5F-61276ECC3EC7}" type="parTrans" cxnId="{78F55F34-966F-4F07-9A77-1541F9232286}">
      <dgm:prSet/>
      <dgm:spPr/>
      <dgm:t>
        <a:bodyPr/>
        <a:lstStyle/>
        <a:p>
          <a:endParaRPr lang="en-US"/>
        </a:p>
      </dgm:t>
    </dgm:pt>
    <dgm:pt modelId="{3CD86449-E732-4D14-B48C-9F7F07C4F7F4}" type="sibTrans" cxnId="{78F55F34-966F-4F07-9A77-1541F9232286}">
      <dgm:prSet/>
      <dgm:spPr/>
      <dgm:t>
        <a:bodyPr/>
        <a:lstStyle/>
        <a:p>
          <a:endParaRPr lang="en-US"/>
        </a:p>
      </dgm:t>
    </dgm:pt>
    <dgm:pt modelId="{F7C3BBE1-BED9-427C-9284-321D074EC584}">
      <dgm:prSet phldrT="[Text]" custT="1"/>
      <dgm:spPr/>
      <dgm:t>
        <a:bodyPr/>
        <a:lstStyle/>
        <a:p>
          <a:r>
            <a:rPr lang="en-US" sz="1400" dirty="0" smtClean="0"/>
            <a:t>Sugarcane</a:t>
          </a:r>
          <a:endParaRPr lang="en-US" sz="1400" dirty="0"/>
        </a:p>
      </dgm:t>
    </dgm:pt>
    <dgm:pt modelId="{5F05B2FF-77B5-4DCC-9490-C3088D0F6B04}" type="parTrans" cxnId="{096FCC01-9AF0-4198-B294-7A86D8964D39}">
      <dgm:prSet/>
      <dgm:spPr/>
      <dgm:t>
        <a:bodyPr/>
        <a:lstStyle/>
        <a:p>
          <a:endParaRPr lang="en-US"/>
        </a:p>
      </dgm:t>
    </dgm:pt>
    <dgm:pt modelId="{B1116078-AE44-40A8-A9E5-DB62FF653422}" type="sibTrans" cxnId="{096FCC01-9AF0-4198-B294-7A86D8964D39}">
      <dgm:prSet/>
      <dgm:spPr/>
      <dgm:t>
        <a:bodyPr/>
        <a:lstStyle/>
        <a:p>
          <a:endParaRPr lang="en-US"/>
        </a:p>
      </dgm:t>
    </dgm:pt>
    <dgm:pt modelId="{D02CB0B5-67F4-4115-9DEE-B86F4D5D2AE1}">
      <dgm:prSet phldrT="[Text]" custT="1"/>
      <dgm:spPr/>
      <dgm:t>
        <a:bodyPr/>
        <a:lstStyle/>
        <a:p>
          <a:r>
            <a:rPr lang="en-US" sz="1400" dirty="0" smtClean="0"/>
            <a:t>Palm Oil</a:t>
          </a:r>
          <a:endParaRPr lang="en-US" sz="1400" dirty="0"/>
        </a:p>
      </dgm:t>
    </dgm:pt>
    <dgm:pt modelId="{BE39ADEC-1423-4B00-AA7D-A9B226BBBDA6}" type="parTrans" cxnId="{7249F728-4497-4F9D-A687-C4CEF91A88AC}">
      <dgm:prSet/>
      <dgm:spPr/>
      <dgm:t>
        <a:bodyPr/>
        <a:lstStyle/>
        <a:p>
          <a:endParaRPr lang="en-US"/>
        </a:p>
      </dgm:t>
    </dgm:pt>
    <dgm:pt modelId="{847E12DF-AE92-4121-976D-65E497FD849E}" type="sibTrans" cxnId="{7249F728-4497-4F9D-A687-C4CEF91A88AC}">
      <dgm:prSet/>
      <dgm:spPr/>
      <dgm:t>
        <a:bodyPr/>
        <a:lstStyle/>
        <a:p>
          <a:endParaRPr lang="en-US"/>
        </a:p>
      </dgm:t>
    </dgm:pt>
    <dgm:pt modelId="{659AE5F3-5A9C-48C6-9B96-95506071D97F}">
      <dgm:prSet phldrT="[Text]" custT="1"/>
      <dgm:spPr/>
      <dgm:t>
        <a:bodyPr/>
        <a:lstStyle/>
        <a:p>
          <a:r>
            <a:rPr lang="en-US" sz="1400" dirty="0" smtClean="0"/>
            <a:t>Row Crops:      oats, wheat, sugar beets, corn</a:t>
          </a:r>
        </a:p>
      </dgm:t>
    </dgm:pt>
    <dgm:pt modelId="{8DF277AA-8B9B-4EB7-A229-03726EB9B0E4}" type="parTrans" cxnId="{2CB69323-2F1F-4546-801A-6A7CB9D8591B}">
      <dgm:prSet/>
      <dgm:spPr/>
      <dgm:t>
        <a:bodyPr/>
        <a:lstStyle/>
        <a:p>
          <a:endParaRPr lang="en-US"/>
        </a:p>
      </dgm:t>
    </dgm:pt>
    <dgm:pt modelId="{753E1F05-F7D2-4E78-B348-D5E9CF5572D9}" type="sibTrans" cxnId="{2CB69323-2F1F-4546-801A-6A7CB9D8591B}">
      <dgm:prSet/>
      <dgm:spPr/>
      <dgm:t>
        <a:bodyPr/>
        <a:lstStyle/>
        <a:p>
          <a:endParaRPr lang="en-US"/>
        </a:p>
      </dgm:t>
    </dgm:pt>
    <dgm:pt modelId="{6D545C38-7625-4D8F-AB60-5A087263509B}">
      <dgm:prSet phldrT="[Text]" custT="1"/>
      <dgm:spPr/>
      <dgm:t>
        <a:bodyPr/>
        <a:lstStyle/>
        <a:p>
          <a:r>
            <a:rPr lang="en-US" sz="1400" dirty="0" smtClean="0"/>
            <a:t>Dairy</a:t>
          </a:r>
        </a:p>
      </dgm:t>
    </dgm:pt>
    <dgm:pt modelId="{92653D22-33EF-41AB-84C5-EFA80D17FD2A}" type="parTrans" cxnId="{C35D2365-D1CA-4945-B7D7-2790D6D65CE2}">
      <dgm:prSet/>
      <dgm:spPr/>
      <dgm:t>
        <a:bodyPr/>
        <a:lstStyle/>
        <a:p>
          <a:endParaRPr lang="en-US"/>
        </a:p>
      </dgm:t>
    </dgm:pt>
    <dgm:pt modelId="{6D94D53F-E3FA-4B92-A6B9-7BF9B3C2B4B9}" type="sibTrans" cxnId="{C35D2365-D1CA-4945-B7D7-2790D6D65CE2}">
      <dgm:prSet/>
      <dgm:spPr/>
      <dgm:t>
        <a:bodyPr/>
        <a:lstStyle/>
        <a:p>
          <a:endParaRPr lang="en-US"/>
        </a:p>
      </dgm:t>
    </dgm:pt>
    <dgm:pt modelId="{54C48539-4EDC-482F-A307-BFE54A963839}">
      <dgm:prSet phldrT="[Text]" custT="1"/>
      <dgm:spPr/>
      <dgm:t>
        <a:bodyPr/>
        <a:lstStyle/>
        <a:p>
          <a:r>
            <a:rPr lang="en-US" sz="1400" dirty="0" smtClean="0"/>
            <a:t>Vanilla</a:t>
          </a:r>
          <a:endParaRPr lang="en-US" sz="1400" dirty="0"/>
        </a:p>
      </dgm:t>
    </dgm:pt>
    <dgm:pt modelId="{4AA9DFC6-1C76-427F-B818-AB9EA2450A79}" type="parTrans" cxnId="{C4B2A1BA-98B5-4ECC-AE4E-2FB56E06FAF3}">
      <dgm:prSet/>
      <dgm:spPr/>
      <dgm:t>
        <a:bodyPr/>
        <a:lstStyle/>
        <a:p>
          <a:endParaRPr lang="en-US"/>
        </a:p>
      </dgm:t>
    </dgm:pt>
    <dgm:pt modelId="{2B772C3C-87CE-465E-86BF-D32442535ACE}" type="sibTrans" cxnId="{C4B2A1BA-98B5-4ECC-AE4E-2FB56E06FAF3}">
      <dgm:prSet/>
      <dgm:spPr/>
      <dgm:t>
        <a:bodyPr/>
        <a:lstStyle/>
        <a:p>
          <a:endParaRPr lang="en-US"/>
        </a:p>
      </dgm:t>
    </dgm:pt>
    <dgm:pt modelId="{E55B7617-C161-4571-9DAE-0BF684B7C955}">
      <dgm:prSet phldrT="[Text]" custT="1"/>
      <dgm:spPr/>
      <dgm:t>
        <a:bodyPr/>
        <a:lstStyle/>
        <a:p>
          <a:r>
            <a:rPr lang="en-US" sz="1400" dirty="0" smtClean="0"/>
            <a:t>Cocoa</a:t>
          </a:r>
          <a:endParaRPr lang="en-US" sz="1400" dirty="0"/>
        </a:p>
      </dgm:t>
    </dgm:pt>
    <dgm:pt modelId="{9DAB7EFC-8BF6-49CA-BF69-B5B9FA9FA4CC}" type="parTrans" cxnId="{AE376782-633D-4650-B4D4-0FB2D4F19CC3}">
      <dgm:prSet/>
      <dgm:spPr/>
      <dgm:t>
        <a:bodyPr/>
        <a:lstStyle/>
        <a:p>
          <a:endParaRPr lang="en-US"/>
        </a:p>
      </dgm:t>
    </dgm:pt>
    <dgm:pt modelId="{F28AE337-C353-4D59-B382-509072066125}" type="sibTrans" cxnId="{AE376782-633D-4650-B4D4-0FB2D4F19CC3}">
      <dgm:prSet/>
      <dgm:spPr/>
      <dgm:t>
        <a:bodyPr/>
        <a:lstStyle/>
        <a:p>
          <a:endParaRPr lang="en-US"/>
        </a:p>
      </dgm:t>
    </dgm:pt>
    <dgm:pt modelId="{C27D46FE-57BD-46CF-9D60-5D9FF3970AED}">
      <dgm:prSet phldrT="[Text]" custT="1"/>
      <dgm:spPr/>
      <dgm:t>
        <a:bodyPr/>
        <a:lstStyle/>
        <a:p>
          <a:r>
            <a:rPr lang="en-US" sz="1400" dirty="0" smtClean="0"/>
            <a:t>Fiber Packaging</a:t>
          </a:r>
          <a:endParaRPr lang="en-US" sz="1400" dirty="0"/>
        </a:p>
      </dgm:t>
    </dgm:pt>
    <dgm:pt modelId="{DDA34B00-0116-4281-93F0-0DE96B4A982F}" type="parTrans" cxnId="{1DD3DC4B-247C-453E-A6A1-C70EBAE63E77}">
      <dgm:prSet/>
      <dgm:spPr/>
      <dgm:t>
        <a:bodyPr/>
        <a:lstStyle/>
        <a:p>
          <a:endParaRPr lang="en-US"/>
        </a:p>
      </dgm:t>
    </dgm:pt>
    <dgm:pt modelId="{0E192341-1935-4228-A1DE-8531CF61D19D}" type="sibTrans" cxnId="{1DD3DC4B-247C-453E-A6A1-C70EBAE63E77}">
      <dgm:prSet/>
      <dgm:spPr/>
      <dgm:t>
        <a:bodyPr/>
        <a:lstStyle/>
        <a:p>
          <a:endParaRPr lang="en-US"/>
        </a:p>
      </dgm:t>
    </dgm:pt>
    <dgm:pt modelId="{CEF03260-EEBB-468E-8686-A1D6952BBC28}">
      <dgm:prSet phldrT="[Text]" custT="1"/>
      <dgm:spPr/>
      <dgm:t>
        <a:bodyPr/>
        <a:lstStyle/>
        <a:p>
          <a:r>
            <a:rPr lang="en-US" sz="1400" dirty="0" smtClean="0"/>
            <a:t>Animal welfare</a:t>
          </a:r>
          <a:endParaRPr lang="en-US" sz="1400" dirty="0"/>
        </a:p>
      </dgm:t>
    </dgm:pt>
    <dgm:pt modelId="{F7045B33-86A7-4940-A583-2D162BCEA035}" type="parTrans" cxnId="{F30A16FC-4BED-42AA-8313-9F7816DFEFDF}">
      <dgm:prSet/>
      <dgm:spPr/>
      <dgm:t>
        <a:bodyPr/>
        <a:lstStyle/>
        <a:p>
          <a:endParaRPr lang="en-US"/>
        </a:p>
      </dgm:t>
    </dgm:pt>
    <dgm:pt modelId="{4214017A-B2CC-45FF-B55D-DDC02460DCA6}" type="sibTrans" cxnId="{F30A16FC-4BED-42AA-8313-9F7816DFEFDF}">
      <dgm:prSet/>
      <dgm:spPr/>
      <dgm:t>
        <a:bodyPr/>
        <a:lstStyle/>
        <a:p>
          <a:endParaRPr lang="en-US"/>
        </a:p>
      </dgm:t>
    </dgm:pt>
    <dgm:pt modelId="{E07B7615-26C4-48B6-96FF-745AA571DA2A}">
      <dgm:prSet phldrT="[Text]" custT="1"/>
      <dgm:spPr/>
      <dgm:t>
        <a:bodyPr/>
        <a:lstStyle/>
        <a:p>
          <a:endParaRPr lang="en-US" sz="1400" dirty="0"/>
        </a:p>
      </dgm:t>
    </dgm:pt>
    <dgm:pt modelId="{A2F48EEF-BBFC-4375-B217-46165492AB83}" type="parTrans" cxnId="{A5883B6D-5BD2-4818-9689-3EADD95D60C3}">
      <dgm:prSet/>
      <dgm:spPr/>
      <dgm:t>
        <a:bodyPr/>
        <a:lstStyle/>
        <a:p>
          <a:endParaRPr lang="en-US"/>
        </a:p>
      </dgm:t>
    </dgm:pt>
    <dgm:pt modelId="{1E5C7A1E-BCDA-4292-931F-5E1E78273FA5}" type="sibTrans" cxnId="{A5883B6D-5BD2-4818-9689-3EADD95D60C3}">
      <dgm:prSet/>
      <dgm:spPr/>
      <dgm:t>
        <a:bodyPr/>
        <a:lstStyle/>
        <a:p>
          <a:endParaRPr lang="en-US"/>
        </a:p>
      </dgm:t>
    </dgm:pt>
    <dgm:pt modelId="{AD2D2FA8-CF20-45A8-93AF-373B0DC2FE68}">
      <dgm:prSet phldrT="[Text]" custT="1"/>
      <dgm:spPr/>
      <dgm:t>
        <a:bodyPr/>
        <a:lstStyle/>
        <a:p>
          <a:endParaRPr lang="en-US" sz="1400" dirty="0"/>
        </a:p>
      </dgm:t>
    </dgm:pt>
    <dgm:pt modelId="{4A64295D-4725-42CC-B4F1-747AF7BDA24D}" type="parTrans" cxnId="{FAF6A84C-BA6C-456E-8049-10021D52D830}">
      <dgm:prSet/>
      <dgm:spPr/>
      <dgm:t>
        <a:bodyPr/>
        <a:lstStyle/>
        <a:p>
          <a:endParaRPr lang="en-US"/>
        </a:p>
      </dgm:t>
    </dgm:pt>
    <dgm:pt modelId="{6ACEC24E-8EAA-421C-8332-6BF91BF207C3}" type="sibTrans" cxnId="{FAF6A84C-BA6C-456E-8049-10021D52D830}">
      <dgm:prSet/>
      <dgm:spPr/>
      <dgm:t>
        <a:bodyPr/>
        <a:lstStyle/>
        <a:p>
          <a:endParaRPr lang="en-US"/>
        </a:p>
      </dgm:t>
    </dgm:pt>
    <dgm:pt modelId="{9A384C18-A40E-4E6E-99EB-0826A79F82A5}">
      <dgm:prSet phldrT="[Text]" custT="1"/>
      <dgm:spPr/>
      <dgm:t>
        <a:bodyPr/>
        <a:lstStyle/>
        <a:p>
          <a:endParaRPr lang="en-US" sz="1400" dirty="0" smtClean="0"/>
        </a:p>
      </dgm:t>
    </dgm:pt>
    <dgm:pt modelId="{6F9A0A78-FC9C-4A57-B39E-B69BE5860209}" type="parTrans" cxnId="{D2F8D0C2-9459-411F-9ABA-3713A8FE4899}">
      <dgm:prSet/>
      <dgm:spPr/>
      <dgm:t>
        <a:bodyPr/>
        <a:lstStyle/>
        <a:p>
          <a:endParaRPr lang="en-US"/>
        </a:p>
      </dgm:t>
    </dgm:pt>
    <dgm:pt modelId="{F8A92834-91A8-414A-AFF4-6E74249E5FC6}" type="sibTrans" cxnId="{D2F8D0C2-9459-411F-9ABA-3713A8FE4899}">
      <dgm:prSet/>
      <dgm:spPr/>
      <dgm:t>
        <a:bodyPr/>
        <a:lstStyle/>
        <a:p>
          <a:endParaRPr lang="en-US"/>
        </a:p>
      </dgm:t>
    </dgm:pt>
    <dgm:pt modelId="{F181B175-D95F-434D-A7FF-13D21B76F15A}">
      <dgm:prSet phldrT="[Text]" custT="1"/>
      <dgm:spPr/>
      <dgm:t>
        <a:bodyPr/>
        <a:lstStyle/>
        <a:p>
          <a:endParaRPr lang="en-US" sz="1400" dirty="0" smtClean="0"/>
        </a:p>
      </dgm:t>
    </dgm:pt>
    <dgm:pt modelId="{84E66CA3-65BC-425C-BEBD-2B38EDD2DC13}" type="parTrans" cxnId="{07B8E0DE-38CA-4D99-8822-CBEF5036B1F0}">
      <dgm:prSet/>
      <dgm:spPr/>
      <dgm:t>
        <a:bodyPr/>
        <a:lstStyle/>
        <a:p>
          <a:endParaRPr lang="en-US"/>
        </a:p>
      </dgm:t>
    </dgm:pt>
    <dgm:pt modelId="{1A705D2A-185D-4C3F-A6B1-A0CFC8492B0B}" type="sibTrans" cxnId="{07B8E0DE-38CA-4D99-8822-CBEF5036B1F0}">
      <dgm:prSet/>
      <dgm:spPr/>
      <dgm:t>
        <a:bodyPr/>
        <a:lstStyle/>
        <a:p>
          <a:endParaRPr lang="en-US"/>
        </a:p>
      </dgm:t>
    </dgm:pt>
    <dgm:pt modelId="{B9074774-105A-43FE-B692-1C2AD25D8FCC}">
      <dgm:prSet phldrT="[Text]" custT="1"/>
      <dgm:spPr/>
      <dgm:t>
        <a:bodyPr/>
        <a:lstStyle/>
        <a:p>
          <a:endParaRPr lang="en-US" sz="1400" dirty="0"/>
        </a:p>
      </dgm:t>
    </dgm:pt>
    <dgm:pt modelId="{FF5EAE0F-EB2A-4183-8716-F90ADC3216AA}" type="parTrans" cxnId="{28AD8634-9680-432D-A63D-8B2607B13FEC}">
      <dgm:prSet/>
      <dgm:spPr/>
      <dgm:t>
        <a:bodyPr/>
        <a:lstStyle/>
        <a:p>
          <a:endParaRPr lang="en-US"/>
        </a:p>
      </dgm:t>
    </dgm:pt>
    <dgm:pt modelId="{D249F7B3-ED4A-44D5-A655-D44E9CF2A870}" type="sibTrans" cxnId="{28AD8634-9680-432D-A63D-8B2607B13FEC}">
      <dgm:prSet/>
      <dgm:spPr/>
      <dgm:t>
        <a:bodyPr/>
        <a:lstStyle/>
        <a:p>
          <a:endParaRPr lang="en-US"/>
        </a:p>
      </dgm:t>
    </dgm:pt>
    <dgm:pt modelId="{D974E70B-2071-4145-8EFE-8EA339F502DF}">
      <dgm:prSet phldrT="[Text]" custT="1"/>
      <dgm:spPr/>
      <dgm:t>
        <a:bodyPr/>
        <a:lstStyle/>
        <a:p>
          <a:endParaRPr lang="en-US" sz="1400" dirty="0"/>
        </a:p>
      </dgm:t>
    </dgm:pt>
    <dgm:pt modelId="{F26FBB50-A99E-49D6-81C9-1A9ECBA37DAD}" type="parTrans" cxnId="{B3E5C496-AF73-4D53-9727-8A4512A3AFB5}">
      <dgm:prSet/>
      <dgm:spPr/>
      <dgm:t>
        <a:bodyPr/>
        <a:lstStyle/>
        <a:p>
          <a:endParaRPr lang="en-US"/>
        </a:p>
      </dgm:t>
    </dgm:pt>
    <dgm:pt modelId="{C315D347-67B5-4E2E-A4C8-1DBE99142447}" type="sibTrans" cxnId="{B3E5C496-AF73-4D53-9727-8A4512A3AFB5}">
      <dgm:prSet/>
      <dgm:spPr/>
      <dgm:t>
        <a:bodyPr/>
        <a:lstStyle/>
        <a:p>
          <a:endParaRPr lang="en-US"/>
        </a:p>
      </dgm:t>
    </dgm:pt>
    <dgm:pt modelId="{8F118108-DD58-4A74-AC85-276B6BE9F2D9}">
      <dgm:prSet phldrT="[Text]" custT="1"/>
      <dgm:spPr/>
      <dgm:t>
        <a:bodyPr/>
        <a:lstStyle/>
        <a:p>
          <a:endParaRPr lang="en-US" sz="1400" dirty="0"/>
        </a:p>
      </dgm:t>
    </dgm:pt>
    <dgm:pt modelId="{27181BE3-D1B9-4344-8010-71EEC89D178A}" type="parTrans" cxnId="{34D23BC4-ADA8-4E77-BC36-6DE01EC541DE}">
      <dgm:prSet/>
      <dgm:spPr/>
      <dgm:t>
        <a:bodyPr/>
        <a:lstStyle/>
        <a:p>
          <a:endParaRPr lang="en-US"/>
        </a:p>
      </dgm:t>
    </dgm:pt>
    <dgm:pt modelId="{0D463BE5-5628-4639-8C3A-235EFD95E864}" type="sibTrans" cxnId="{34D23BC4-ADA8-4E77-BC36-6DE01EC541DE}">
      <dgm:prSet/>
      <dgm:spPr/>
      <dgm:t>
        <a:bodyPr/>
        <a:lstStyle/>
        <a:p>
          <a:endParaRPr lang="en-US"/>
        </a:p>
      </dgm:t>
    </dgm:pt>
    <dgm:pt modelId="{BB40D9CE-0688-48CC-ADC9-DB0E850C2E60}">
      <dgm:prSet phldrT="[Text]" custT="1"/>
      <dgm:spPr/>
      <dgm:t>
        <a:bodyPr/>
        <a:lstStyle/>
        <a:p>
          <a:endParaRPr lang="en-US" sz="1400" dirty="0"/>
        </a:p>
      </dgm:t>
    </dgm:pt>
    <dgm:pt modelId="{B96BD6E2-78E4-4EA6-9FBD-5BCF6DE5B176}" type="parTrans" cxnId="{9240669E-BCA5-4087-8F29-A1FB52C993BD}">
      <dgm:prSet/>
      <dgm:spPr/>
      <dgm:t>
        <a:bodyPr/>
        <a:lstStyle/>
        <a:p>
          <a:endParaRPr lang="en-US"/>
        </a:p>
      </dgm:t>
    </dgm:pt>
    <dgm:pt modelId="{54084D9C-AB5C-4E59-9739-FE61494FF31C}" type="sibTrans" cxnId="{9240669E-BCA5-4087-8F29-A1FB52C993BD}">
      <dgm:prSet/>
      <dgm:spPr/>
      <dgm:t>
        <a:bodyPr/>
        <a:lstStyle/>
        <a:p>
          <a:endParaRPr lang="en-US"/>
        </a:p>
      </dgm:t>
    </dgm:pt>
    <dgm:pt modelId="{047E7208-CBE8-40F1-A721-11F16CD28604}" type="pres">
      <dgm:prSet presAssocID="{6F03B479-E0DA-4204-8FFC-8853F13C7B2A}" presName="Name0" presStyleCnt="0">
        <dgm:presLayoutVars>
          <dgm:dir/>
        </dgm:presLayoutVars>
      </dgm:prSet>
      <dgm:spPr/>
      <dgm:t>
        <a:bodyPr/>
        <a:lstStyle/>
        <a:p>
          <a:endParaRPr lang="en-US"/>
        </a:p>
      </dgm:t>
    </dgm:pt>
    <dgm:pt modelId="{C03A0028-C1D3-4331-8D35-1F0B9F5C55A2}" type="pres">
      <dgm:prSet presAssocID="{1DB65843-BF01-4937-A7B0-3E57B1E3B7A9}" presName="composite" presStyleCnt="0"/>
      <dgm:spPr/>
    </dgm:pt>
    <dgm:pt modelId="{5F158CDE-D0E6-4BEA-AB43-424524BE2D47}" type="pres">
      <dgm:prSet presAssocID="{1DB65843-BF01-4937-A7B0-3E57B1E3B7A9}" presName="Accent" presStyleLbl="alignAcc1" presStyleIdx="0" presStyleCnt="4"/>
      <dgm:spPr/>
    </dgm:pt>
    <dgm:pt modelId="{87D4D0AA-7AA1-4D38-8D3C-D4096C920F65}" type="pres">
      <dgm:prSet presAssocID="{1DB65843-BF01-4937-A7B0-3E57B1E3B7A9}" presName="Image" presStyleLbl="node1" presStyleIdx="0" presStyleCnt="4" custScaleY="143379"/>
      <dgm:spPr/>
    </dgm:pt>
    <dgm:pt modelId="{1EC08CFA-3367-4C2B-8F3E-328A00137D4C}" type="pres">
      <dgm:prSet presAssocID="{1DB65843-BF01-4937-A7B0-3E57B1E3B7A9}" presName="Child" presStyleLbl="revTx" presStyleIdx="0" presStyleCnt="4">
        <dgm:presLayoutVars>
          <dgm:bulletEnabled val="1"/>
        </dgm:presLayoutVars>
      </dgm:prSet>
      <dgm:spPr/>
      <dgm:t>
        <a:bodyPr/>
        <a:lstStyle/>
        <a:p>
          <a:endParaRPr lang="en-US"/>
        </a:p>
      </dgm:t>
    </dgm:pt>
    <dgm:pt modelId="{E8FCB4D0-315C-4B17-B19D-1DE73D8612CC}" type="pres">
      <dgm:prSet presAssocID="{1DB65843-BF01-4937-A7B0-3E57B1E3B7A9}" presName="Parent" presStyleLbl="alignNode1" presStyleIdx="0" presStyleCnt="4" custScaleX="104772" custScaleY="170538" custLinFactY="-43629" custLinFactNeighborY="-100000">
        <dgm:presLayoutVars>
          <dgm:bulletEnabled val="1"/>
        </dgm:presLayoutVars>
      </dgm:prSet>
      <dgm:spPr/>
      <dgm:t>
        <a:bodyPr/>
        <a:lstStyle/>
        <a:p>
          <a:endParaRPr lang="en-US"/>
        </a:p>
      </dgm:t>
    </dgm:pt>
    <dgm:pt modelId="{AD4D1274-7A93-4187-8AA0-C2C823CB1FED}" type="pres">
      <dgm:prSet presAssocID="{8B696C06-6353-4562-B073-9FC91707FABE}" presName="sibTrans" presStyleCnt="0"/>
      <dgm:spPr/>
    </dgm:pt>
    <dgm:pt modelId="{41C9F9BB-FD91-4DD8-B89C-DDF37EC84186}" type="pres">
      <dgm:prSet presAssocID="{9DB3F4B7-5F9B-4523-BEEF-9DB058DE113D}" presName="composite" presStyleCnt="0"/>
      <dgm:spPr/>
    </dgm:pt>
    <dgm:pt modelId="{471D3316-50B2-4902-99BE-3698F46F9CC9}" type="pres">
      <dgm:prSet presAssocID="{9DB3F4B7-5F9B-4523-BEEF-9DB058DE113D}" presName="Accent" presStyleLbl="alignAcc1" presStyleIdx="1" presStyleCnt="4"/>
      <dgm:spPr/>
    </dgm:pt>
    <dgm:pt modelId="{7D2FCED3-C98F-4A15-9946-9E2E12889FC4}" type="pres">
      <dgm:prSet presAssocID="{9DB3F4B7-5F9B-4523-BEEF-9DB058DE113D}" presName="Image" presStyleLbl="node1" presStyleIdx="1" presStyleCnt="4" custScaleY="143379"/>
      <dgm:spPr/>
    </dgm:pt>
    <dgm:pt modelId="{624DCC93-B25A-4A6E-8AA1-C824C6863DE0}" type="pres">
      <dgm:prSet presAssocID="{9DB3F4B7-5F9B-4523-BEEF-9DB058DE113D}" presName="Child" presStyleLbl="revTx" presStyleIdx="1" presStyleCnt="4">
        <dgm:presLayoutVars>
          <dgm:bulletEnabled val="1"/>
        </dgm:presLayoutVars>
      </dgm:prSet>
      <dgm:spPr/>
      <dgm:t>
        <a:bodyPr/>
        <a:lstStyle/>
        <a:p>
          <a:endParaRPr lang="en-US"/>
        </a:p>
      </dgm:t>
    </dgm:pt>
    <dgm:pt modelId="{9A061D67-0E68-45F1-A683-379E78F67B9F}" type="pres">
      <dgm:prSet presAssocID="{9DB3F4B7-5F9B-4523-BEEF-9DB058DE113D}" presName="Parent" presStyleLbl="alignNode1" presStyleIdx="1" presStyleCnt="4" custScaleX="104772" custScaleY="170538" custLinFactY="-43629" custLinFactNeighborY="-100000">
        <dgm:presLayoutVars>
          <dgm:bulletEnabled val="1"/>
        </dgm:presLayoutVars>
      </dgm:prSet>
      <dgm:spPr/>
      <dgm:t>
        <a:bodyPr/>
        <a:lstStyle/>
        <a:p>
          <a:endParaRPr lang="en-US"/>
        </a:p>
      </dgm:t>
    </dgm:pt>
    <dgm:pt modelId="{103C1D3C-42F9-4D4C-AB9C-568A6A70884A}" type="pres">
      <dgm:prSet presAssocID="{07A6EA3D-AF2F-4A86-884E-9A0C101404D0}" presName="sibTrans" presStyleCnt="0"/>
      <dgm:spPr/>
    </dgm:pt>
    <dgm:pt modelId="{695019EC-DFFF-4E82-8A60-CDF4C61899B9}" type="pres">
      <dgm:prSet presAssocID="{7EFF0952-8475-4817-A34D-992770032256}" presName="composite" presStyleCnt="0"/>
      <dgm:spPr/>
    </dgm:pt>
    <dgm:pt modelId="{9088072D-D612-4FC0-95A8-0766E5EC0238}" type="pres">
      <dgm:prSet presAssocID="{7EFF0952-8475-4817-A34D-992770032256}" presName="Accent" presStyleLbl="alignAcc1" presStyleIdx="2" presStyleCnt="4"/>
      <dgm:spPr/>
    </dgm:pt>
    <dgm:pt modelId="{A9AB1303-9A0D-4CE9-A651-8C488F3F815E}" type="pres">
      <dgm:prSet presAssocID="{7EFF0952-8475-4817-A34D-992770032256}" presName="Image" presStyleLbl="node1" presStyleIdx="2" presStyleCnt="4" custScaleY="143379"/>
      <dgm:spPr/>
    </dgm:pt>
    <dgm:pt modelId="{1AEA0CB7-1B01-4520-8F8C-FFAEC4911AA5}" type="pres">
      <dgm:prSet presAssocID="{7EFF0952-8475-4817-A34D-992770032256}" presName="Child" presStyleLbl="revTx" presStyleIdx="2" presStyleCnt="4">
        <dgm:presLayoutVars>
          <dgm:bulletEnabled val="1"/>
        </dgm:presLayoutVars>
      </dgm:prSet>
      <dgm:spPr/>
      <dgm:t>
        <a:bodyPr/>
        <a:lstStyle/>
        <a:p>
          <a:endParaRPr lang="en-US"/>
        </a:p>
      </dgm:t>
    </dgm:pt>
    <dgm:pt modelId="{482779A8-98F5-4EB8-AF00-0345613B6C25}" type="pres">
      <dgm:prSet presAssocID="{7EFF0952-8475-4817-A34D-992770032256}" presName="Parent" presStyleLbl="alignNode1" presStyleIdx="2" presStyleCnt="4" custScaleX="104772" custScaleY="170538" custLinFactY="-43629" custLinFactNeighborY="-100000">
        <dgm:presLayoutVars>
          <dgm:bulletEnabled val="1"/>
        </dgm:presLayoutVars>
      </dgm:prSet>
      <dgm:spPr/>
      <dgm:t>
        <a:bodyPr/>
        <a:lstStyle/>
        <a:p>
          <a:endParaRPr lang="en-US"/>
        </a:p>
      </dgm:t>
    </dgm:pt>
    <dgm:pt modelId="{9A10AAB7-C90C-4CAC-9113-940BAB5CF383}" type="pres">
      <dgm:prSet presAssocID="{F74103BD-1FFE-4B07-AF76-EDFDE7DE0FE3}" presName="sibTrans" presStyleCnt="0"/>
      <dgm:spPr/>
    </dgm:pt>
    <dgm:pt modelId="{2B059080-FAC0-48A2-8C88-33F7002E446E}" type="pres">
      <dgm:prSet presAssocID="{FA6B7814-09D3-4321-85FB-3F837FF6B6B6}" presName="composite" presStyleCnt="0"/>
      <dgm:spPr/>
    </dgm:pt>
    <dgm:pt modelId="{8FE50F70-A5F6-4445-B598-B62BB8C56A98}" type="pres">
      <dgm:prSet presAssocID="{FA6B7814-09D3-4321-85FB-3F837FF6B6B6}" presName="Accent" presStyleLbl="alignAcc1" presStyleIdx="3" presStyleCnt="4"/>
      <dgm:spPr/>
    </dgm:pt>
    <dgm:pt modelId="{27F090FE-1EF2-4B48-8D3A-CF352F32272E}" type="pres">
      <dgm:prSet presAssocID="{FA6B7814-09D3-4321-85FB-3F837FF6B6B6}" presName="Image" presStyleLbl="node1" presStyleIdx="3" presStyleCnt="4" custScaleY="143379"/>
      <dgm:spPr/>
    </dgm:pt>
    <dgm:pt modelId="{B5AF6257-7464-4F8D-94E5-577D2E638A9C}" type="pres">
      <dgm:prSet presAssocID="{FA6B7814-09D3-4321-85FB-3F837FF6B6B6}" presName="Child" presStyleLbl="revTx" presStyleIdx="3" presStyleCnt="4">
        <dgm:presLayoutVars>
          <dgm:bulletEnabled val="1"/>
        </dgm:presLayoutVars>
      </dgm:prSet>
      <dgm:spPr/>
      <dgm:t>
        <a:bodyPr/>
        <a:lstStyle/>
        <a:p>
          <a:endParaRPr lang="en-US"/>
        </a:p>
      </dgm:t>
    </dgm:pt>
    <dgm:pt modelId="{747D941F-C70E-45E4-A98F-FBCB772F394F}" type="pres">
      <dgm:prSet presAssocID="{FA6B7814-09D3-4321-85FB-3F837FF6B6B6}" presName="Parent" presStyleLbl="alignNode1" presStyleIdx="3" presStyleCnt="4" custScaleX="104772" custScaleY="170538" custLinFactY="-43629" custLinFactNeighborY="-100000">
        <dgm:presLayoutVars>
          <dgm:bulletEnabled val="1"/>
        </dgm:presLayoutVars>
      </dgm:prSet>
      <dgm:spPr/>
      <dgm:t>
        <a:bodyPr/>
        <a:lstStyle/>
        <a:p>
          <a:endParaRPr lang="en-US"/>
        </a:p>
      </dgm:t>
    </dgm:pt>
  </dgm:ptLst>
  <dgm:cxnLst>
    <dgm:cxn modelId="{FAF6A84C-BA6C-456E-8049-10021D52D830}" srcId="{1DB65843-BF01-4937-A7B0-3E57B1E3B7A9}" destId="{AD2D2FA8-CF20-45A8-93AF-373B0DC2FE68}" srcOrd="1" destOrd="0" parTransId="{4A64295D-4725-42CC-B4F1-747AF7BDA24D}" sibTransId="{6ACEC24E-8EAA-421C-8332-6BF91BF207C3}"/>
    <dgm:cxn modelId="{C4B2A1BA-98B5-4ECC-AE4E-2FB56E06FAF3}" srcId="{7EFF0952-8475-4817-A34D-992770032256}" destId="{54C48539-4EDC-482F-A307-BFE54A963839}" srcOrd="2" destOrd="0" parTransId="{4AA9DFC6-1C76-427F-B818-AB9EA2450A79}" sibTransId="{2B772C3C-87CE-465E-86BF-D32442535ACE}"/>
    <dgm:cxn modelId="{C35D2365-D1CA-4945-B7D7-2790D6D65CE2}" srcId="{9DB3F4B7-5F9B-4523-BEEF-9DB058DE113D}" destId="{6D545C38-7625-4D8F-AB60-5A087263509B}" srcOrd="3" destOrd="0" parTransId="{92653D22-33EF-41AB-84C5-EFA80D17FD2A}" sibTransId="{6D94D53F-E3FA-4B92-A6B9-7BF9B3C2B4B9}"/>
    <dgm:cxn modelId="{92B6837E-AE40-468D-BC0E-8A4ACCFA5EA2}" type="presOf" srcId="{AD2D2FA8-CF20-45A8-93AF-373B0DC2FE68}" destId="{1EC08CFA-3367-4C2B-8F3E-328A00137D4C}" srcOrd="0" destOrd="1" presId="urn:microsoft.com/office/officeart/2008/layout/TitlePictureLineup"/>
    <dgm:cxn modelId="{A5883B6D-5BD2-4818-9689-3EADD95D60C3}" srcId="{1DB65843-BF01-4937-A7B0-3E57B1E3B7A9}" destId="{E07B7615-26C4-48B6-96FF-745AA571DA2A}" srcOrd="0" destOrd="0" parTransId="{A2F48EEF-BBFC-4375-B217-46165492AB83}" sibTransId="{1E5C7A1E-BCDA-4292-931F-5E1E78273FA5}"/>
    <dgm:cxn modelId="{347C4598-5C1A-475E-A017-812DEDA04B1D}" type="presOf" srcId="{C27D46FE-57BD-46CF-9D60-5D9FF3970AED}" destId="{B5AF6257-7464-4F8D-94E5-577D2E638A9C}" srcOrd="0" destOrd="2" presId="urn:microsoft.com/office/officeart/2008/layout/TitlePictureLineup"/>
    <dgm:cxn modelId="{90747470-1E90-403C-8EF3-D18E3CF26C92}" type="presOf" srcId="{FA6B7814-09D3-4321-85FB-3F837FF6B6B6}" destId="{747D941F-C70E-45E4-A98F-FBCB772F394F}" srcOrd="0" destOrd="0" presId="urn:microsoft.com/office/officeart/2008/layout/TitlePictureLineup"/>
    <dgm:cxn modelId="{47F8473F-CF3F-483E-933C-655B340BAA05}" type="presOf" srcId="{D974E70B-2071-4145-8EFE-8EA339F502DF}" destId="{1AEA0CB7-1B01-4520-8F8C-FFAEC4911AA5}" srcOrd="0" destOrd="1" presId="urn:microsoft.com/office/officeart/2008/layout/TitlePictureLineup"/>
    <dgm:cxn modelId="{78F55F34-966F-4F07-9A77-1541F9232286}" srcId="{6F03B479-E0DA-4204-8FFC-8853F13C7B2A}" destId="{FA6B7814-09D3-4321-85FB-3F837FF6B6B6}" srcOrd="3" destOrd="0" parTransId="{32CEBDB9-7838-43E1-9E5F-61276ECC3EC7}" sibTransId="{3CD86449-E732-4D14-B48C-9F7F07C4F7F4}"/>
    <dgm:cxn modelId="{B3E5C496-AF73-4D53-9727-8A4512A3AFB5}" srcId="{7EFF0952-8475-4817-A34D-992770032256}" destId="{D974E70B-2071-4145-8EFE-8EA339F502DF}" srcOrd="1" destOrd="0" parTransId="{F26FBB50-A99E-49D6-81C9-1A9ECBA37DAD}" sibTransId="{C315D347-67B5-4E2E-A4C8-1DBE99142447}"/>
    <dgm:cxn modelId="{80B10330-85FE-43B5-8350-003194335CFE}" type="presOf" srcId="{F7C3BBE1-BED9-427C-9284-321D074EC584}" destId="{1EC08CFA-3367-4C2B-8F3E-328A00137D4C}" srcOrd="0" destOrd="2" presId="urn:microsoft.com/office/officeart/2008/layout/TitlePictureLineup"/>
    <dgm:cxn modelId="{D4EB58FD-AC2E-462D-B546-8474B8AABC21}" srcId="{6F03B479-E0DA-4204-8FFC-8853F13C7B2A}" destId="{1DB65843-BF01-4937-A7B0-3E57B1E3B7A9}" srcOrd="0" destOrd="0" parTransId="{62C9C31F-EED7-4D0E-A980-7FCD624FEB95}" sibTransId="{8B696C06-6353-4562-B073-9FC91707FABE}"/>
    <dgm:cxn modelId="{07B8E0DE-38CA-4D99-8822-CBEF5036B1F0}" srcId="{9DB3F4B7-5F9B-4523-BEEF-9DB058DE113D}" destId="{F181B175-D95F-434D-A7FF-13D21B76F15A}" srcOrd="1" destOrd="0" parTransId="{84E66CA3-65BC-425C-BEBD-2B38EDD2DC13}" sibTransId="{1A705D2A-185D-4C3F-A6B1-A0CFC8492B0B}"/>
    <dgm:cxn modelId="{7ACAD450-23CF-4D6B-9751-8FED2858D5A8}" type="presOf" srcId="{D02CB0B5-67F4-4115-9DEE-B86F4D5D2AE1}" destId="{1EC08CFA-3367-4C2B-8F3E-328A00137D4C}" srcOrd="0" destOrd="3" presId="urn:microsoft.com/office/officeart/2008/layout/TitlePictureLineup"/>
    <dgm:cxn modelId="{D2EA0A8E-33A9-4065-9489-E3CD35168A21}" type="presOf" srcId="{9DB3F4B7-5F9B-4523-BEEF-9DB058DE113D}" destId="{9A061D67-0E68-45F1-A683-379E78F67B9F}" srcOrd="0" destOrd="0" presId="urn:microsoft.com/office/officeart/2008/layout/TitlePictureLineup"/>
    <dgm:cxn modelId="{A42E6776-F263-4016-82F4-4F9549AC3242}" type="presOf" srcId="{CEF03260-EEBB-468E-8686-A1D6952BBC28}" destId="{B5AF6257-7464-4F8D-94E5-577D2E638A9C}" srcOrd="0" destOrd="3" presId="urn:microsoft.com/office/officeart/2008/layout/TitlePictureLineup"/>
    <dgm:cxn modelId="{D2F8D0C2-9459-411F-9ABA-3713A8FE4899}" srcId="{9DB3F4B7-5F9B-4523-BEEF-9DB058DE113D}" destId="{9A384C18-A40E-4E6E-99EB-0826A79F82A5}" srcOrd="0" destOrd="0" parTransId="{6F9A0A78-FC9C-4A57-B39E-B69BE5860209}" sibTransId="{F8A92834-91A8-414A-AFF4-6E74249E5FC6}"/>
    <dgm:cxn modelId="{72B48557-06C5-4BF2-BF1E-1C32338B6321}" type="presOf" srcId="{8F118108-DD58-4A74-AC85-276B6BE9F2D9}" destId="{B5AF6257-7464-4F8D-94E5-577D2E638A9C}" srcOrd="0" destOrd="0" presId="urn:microsoft.com/office/officeart/2008/layout/TitlePictureLineup"/>
    <dgm:cxn modelId="{3010B2D8-4554-4488-B5E9-296627CC4DCC}" type="presOf" srcId="{F181B175-D95F-434D-A7FF-13D21B76F15A}" destId="{624DCC93-B25A-4A6E-8AA1-C824C6863DE0}" srcOrd="0" destOrd="1" presId="urn:microsoft.com/office/officeart/2008/layout/TitlePictureLineup"/>
    <dgm:cxn modelId="{34D23BC4-ADA8-4E77-BC36-6DE01EC541DE}" srcId="{FA6B7814-09D3-4321-85FB-3F837FF6B6B6}" destId="{8F118108-DD58-4A74-AC85-276B6BE9F2D9}" srcOrd="0" destOrd="0" parTransId="{27181BE3-D1B9-4344-8010-71EEC89D178A}" sibTransId="{0D463BE5-5628-4639-8C3A-235EFD95E864}"/>
    <dgm:cxn modelId="{4008A2B1-B848-4178-B924-0D04C2204308}" type="presOf" srcId="{7EFF0952-8475-4817-A34D-992770032256}" destId="{482779A8-98F5-4EB8-AF00-0345613B6C25}" srcOrd="0" destOrd="0" presId="urn:microsoft.com/office/officeart/2008/layout/TitlePictureLineup"/>
    <dgm:cxn modelId="{1DD3DC4B-247C-453E-A6A1-C70EBAE63E77}" srcId="{FA6B7814-09D3-4321-85FB-3F837FF6B6B6}" destId="{C27D46FE-57BD-46CF-9D60-5D9FF3970AED}" srcOrd="2" destOrd="0" parTransId="{DDA34B00-0116-4281-93F0-0DE96B4A982F}" sibTransId="{0E192341-1935-4228-A1DE-8531CF61D19D}"/>
    <dgm:cxn modelId="{2CB69323-2F1F-4546-801A-6A7CB9D8591B}" srcId="{9DB3F4B7-5F9B-4523-BEEF-9DB058DE113D}" destId="{659AE5F3-5A9C-48C6-9B96-95506071D97F}" srcOrd="2" destOrd="0" parTransId="{8DF277AA-8B9B-4EB7-A229-03726EB9B0E4}" sibTransId="{753E1F05-F7D2-4E78-B348-D5E9CF5572D9}"/>
    <dgm:cxn modelId="{28AD8634-9680-432D-A63D-8B2607B13FEC}" srcId="{7EFF0952-8475-4817-A34D-992770032256}" destId="{B9074774-105A-43FE-B692-1C2AD25D8FCC}" srcOrd="0" destOrd="0" parTransId="{FF5EAE0F-EB2A-4183-8716-F90ADC3216AA}" sibTransId="{D249F7B3-ED4A-44D5-A655-D44E9CF2A870}"/>
    <dgm:cxn modelId="{12C56DB5-6257-4042-A01E-D2D25AF0AB02}" type="presOf" srcId="{6D545C38-7625-4D8F-AB60-5A087263509B}" destId="{624DCC93-B25A-4A6E-8AA1-C824C6863DE0}" srcOrd="0" destOrd="3" presId="urn:microsoft.com/office/officeart/2008/layout/TitlePictureLineup"/>
    <dgm:cxn modelId="{9240669E-BCA5-4087-8F29-A1FB52C993BD}" srcId="{FA6B7814-09D3-4321-85FB-3F837FF6B6B6}" destId="{BB40D9CE-0688-48CC-ADC9-DB0E850C2E60}" srcOrd="1" destOrd="0" parTransId="{B96BD6E2-78E4-4EA6-9FBD-5BCF6DE5B176}" sibTransId="{54084D9C-AB5C-4E59-9739-FE61494FF31C}"/>
    <dgm:cxn modelId="{5A4065CD-F829-4B75-B42B-46F3B61FF377}" type="presOf" srcId="{BB40D9CE-0688-48CC-ADC9-DB0E850C2E60}" destId="{B5AF6257-7464-4F8D-94E5-577D2E638A9C}" srcOrd="0" destOrd="1" presId="urn:microsoft.com/office/officeart/2008/layout/TitlePictureLineup"/>
    <dgm:cxn modelId="{7249F728-4497-4F9D-A687-C4CEF91A88AC}" srcId="{1DB65843-BF01-4937-A7B0-3E57B1E3B7A9}" destId="{D02CB0B5-67F4-4115-9DEE-B86F4D5D2AE1}" srcOrd="3" destOrd="0" parTransId="{BE39ADEC-1423-4B00-AA7D-A9B226BBBDA6}" sibTransId="{847E12DF-AE92-4121-976D-65E497FD849E}"/>
    <dgm:cxn modelId="{40074FD2-7816-4C49-81E9-E29C8827E3A1}" type="presOf" srcId="{B9074774-105A-43FE-B692-1C2AD25D8FCC}" destId="{1AEA0CB7-1B01-4520-8F8C-FFAEC4911AA5}" srcOrd="0" destOrd="0" presId="urn:microsoft.com/office/officeart/2008/layout/TitlePictureLineup"/>
    <dgm:cxn modelId="{B62086B6-45FC-4A36-9902-BA07B23A0661}" srcId="{6F03B479-E0DA-4204-8FFC-8853F13C7B2A}" destId="{7EFF0952-8475-4817-A34D-992770032256}" srcOrd="2" destOrd="0" parTransId="{2D8BA9D0-6A1C-4075-88BF-28810C6F336A}" sibTransId="{F74103BD-1FFE-4B07-AF76-EDFDE7DE0FE3}"/>
    <dgm:cxn modelId="{096FCC01-9AF0-4198-B294-7A86D8964D39}" srcId="{1DB65843-BF01-4937-A7B0-3E57B1E3B7A9}" destId="{F7C3BBE1-BED9-427C-9284-321D074EC584}" srcOrd="2" destOrd="0" parTransId="{5F05B2FF-77B5-4DCC-9490-C3088D0F6B04}" sibTransId="{B1116078-AE44-40A8-A9E5-DB62FF653422}"/>
    <dgm:cxn modelId="{D5D327F7-6D31-40F6-A1EA-0915E1ECB9CB}" srcId="{6F03B479-E0DA-4204-8FFC-8853F13C7B2A}" destId="{9DB3F4B7-5F9B-4523-BEEF-9DB058DE113D}" srcOrd="1" destOrd="0" parTransId="{647B00D3-708C-4C55-8013-DB5B35133943}" sibTransId="{07A6EA3D-AF2F-4A86-884E-9A0C101404D0}"/>
    <dgm:cxn modelId="{0B9AF300-0E63-4630-B6CE-B78C2FFF25D5}" type="presOf" srcId="{9A384C18-A40E-4E6E-99EB-0826A79F82A5}" destId="{624DCC93-B25A-4A6E-8AA1-C824C6863DE0}" srcOrd="0" destOrd="0" presId="urn:microsoft.com/office/officeart/2008/layout/TitlePictureLineup"/>
    <dgm:cxn modelId="{F30A16FC-4BED-42AA-8313-9F7816DFEFDF}" srcId="{FA6B7814-09D3-4321-85FB-3F837FF6B6B6}" destId="{CEF03260-EEBB-468E-8686-A1D6952BBC28}" srcOrd="3" destOrd="0" parTransId="{F7045B33-86A7-4940-A583-2D162BCEA035}" sibTransId="{4214017A-B2CC-45FF-B55D-DDC02460DCA6}"/>
    <dgm:cxn modelId="{8D98847D-149F-436A-A971-780C2F8D8D61}" type="presOf" srcId="{54C48539-4EDC-482F-A307-BFE54A963839}" destId="{1AEA0CB7-1B01-4520-8F8C-FFAEC4911AA5}" srcOrd="0" destOrd="2" presId="urn:microsoft.com/office/officeart/2008/layout/TitlePictureLineup"/>
    <dgm:cxn modelId="{0F55E16F-BB21-47E2-89A8-221CBB6BF6E9}" type="presOf" srcId="{659AE5F3-5A9C-48C6-9B96-95506071D97F}" destId="{624DCC93-B25A-4A6E-8AA1-C824C6863DE0}" srcOrd="0" destOrd="2" presId="urn:microsoft.com/office/officeart/2008/layout/TitlePictureLineup"/>
    <dgm:cxn modelId="{D0377B21-ABAF-46EC-9D20-7FC3792B0802}" type="presOf" srcId="{E55B7617-C161-4571-9DAE-0BF684B7C955}" destId="{1AEA0CB7-1B01-4520-8F8C-FFAEC4911AA5}" srcOrd="0" destOrd="3" presId="urn:microsoft.com/office/officeart/2008/layout/TitlePictureLineup"/>
    <dgm:cxn modelId="{16B7B056-8C2A-40BC-BED9-B7C7BD7433A5}" type="presOf" srcId="{1DB65843-BF01-4937-A7B0-3E57B1E3B7A9}" destId="{E8FCB4D0-315C-4B17-B19D-1DE73D8612CC}" srcOrd="0" destOrd="0" presId="urn:microsoft.com/office/officeart/2008/layout/TitlePictureLineup"/>
    <dgm:cxn modelId="{C450E38C-9D43-4539-826E-0D8B0771394E}" type="presOf" srcId="{6F03B479-E0DA-4204-8FFC-8853F13C7B2A}" destId="{047E7208-CBE8-40F1-A721-11F16CD28604}" srcOrd="0" destOrd="0" presId="urn:microsoft.com/office/officeart/2008/layout/TitlePictureLineup"/>
    <dgm:cxn modelId="{AE376782-633D-4650-B4D4-0FB2D4F19CC3}" srcId="{7EFF0952-8475-4817-A34D-992770032256}" destId="{E55B7617-C161-4571-9DAE-0BF684B7C955}" srcOrd="3" destOrd="0" parTransId="{9DAB7EFC-8BF6-49CA-BF69-B5B9FA9FA4CC}" sibTransId="{F28AE337-C353-4D59-B382-509072066125}"/>
    <dgm:cxn modelId="{C8F83026-25F2-4E9F-A8A8-904EC4F0C231}" type="presOf" srcId="{E07B7615-26C4-48B6-96FF-745AA571DA2A}" destId="{1EC08CFA-3367-4C2B-8F3E-328A00137D4C}" srcOrd="0" destOrd="0" presId="urn:microsoft.com/office/officeart/2008/layout/TitlePictureLineup"/>
    <dgm:cxn modelId="{7873B050-94F6-4C8D-9CF5-E2E7E5BB5B9A}" type="presParOf" srcId="{047E7208-CBE8-40F1-A721-11F16CD28604}" destId="{C03A0028-C1D3-4331-8D35-1F0B9F5C55A2}" srcOrd="0" destOrd="0" presId="urn:microsoft.com/office/officeart/2008/layout/TitlePictureLineup"/>
    <dgm:cxn modelId="{783F8548-D258-4AC8-BB18-5DA14C6A4C0A}" type="presParOf" srcId="{C03A0028-C1D3-4331-8D35-1F0B9F5C55A2}" destId="{5F158CDE-D0E6-4BEA-AB43-424524BE2D47}" srcOrd="0" destOrd="0" presId="urn:microsoft.com/office/officeart/2008/layout/TitlePictureLineup"/>
    <dgm:cxn modelId="{532FF4C6-AEEE-41A5-A6A1-CAF1C109FC18}" type="presParOf" srcId="{C03A0028-C1D3-4331-8D35-1F0B9F5C55A2}" destId="{87D4D0AA-7AA1-4D38-8D3C-D4096C920F65}" srcOrd="1" destOrd="0" presId="urn:microsoft.com/office/officeart/2008/layout/TitlePictureLineup"/>
    <dgm:cxn modelId="{532996D0-49AF-49F3-A49B-B9F678A5CF1B}" type="presParOf" srcId="{C03A0028-C1D3-4331-8D35-1F0B9F5C55A2}" destId="{1EC08CFA-3367-4C2B-8F3E-328A00137D4C}" srcOrd="2" destOrd="0" presId="urn:microsoft.com/office/officeart/2008/layout/TitlePictureLineup"/>
    <dgm:cxn modelId="{A4742C70-673D-4483-9767-0D9086394DE7}" type="presParOf" srcId="{C03A0028-C1D3-4331-8D35-1F0B9F5C55A2}" destId="{E8FCB4D0-315C-4B17-B19D-1DE73D8612CC}" srcOrd="3" destOrd="0" presId="urn:microsoft.com/office/officeart/2008/layout/TitlePictureLineup"/>
    <dgm:cxn modelId="{BD98C199-39FA-4602-8A2A-2867BCB2A074}" type="presParOf" srcId="{047E7208-CBE8-40F1-A721-11F16CD28604}" destId="{AD4D1274-7A93-4187-8AA0-C2C823CB1FED}" srcOrd="1" destOrd="0" presId="urn:microsoft.com/office/officeart/2008/layout/TitlePictureLineup"/>
    <dgm:cxn modelId="{64B0386A-411E-400D-84ED-F94A2C2C1A25}" type="presParOf" srcId="{047E7208-CBE8-40F1-A721-11F16CD28604}" destId="{41C9F9BB-FD91-4DD8-B89C-DDF37EC84186}" srcOrd="2" destOrd="0" presId="urn:microsoft.com/office/officeart/2008/layout/TitlePictureLineup"/>
    <dgm:cxn modelId="{47567166-F304-430B-9737-F65DBF086895}" type="presParOf" srcId="{41C9F9BB-FD91-4DD8-B89C-DDF37EC84186}" destId="{471D3316-50B2-4902-99BE-3698F46F9CC9}" srcOrd="0" destOrd="0" presId="urn:microsoft.com/office/officeart/2008/layout/TitlePictureLineup"/>
    <dgm:cxn modelId="{84ADBA49-8C6F-462C-9EA1-0563737FE2B2}" type="presParOf" srcId="{41C9F9BB-FD91-4DD8-B89C-DDF37EC84186}" destId="{7D2FCED3-C98F-4A15-9946-9E2E12889FC4}" srcOrd="1" destOrd="0" presId="urn:microsoft.com/office/officeart/2008/layout/TitlePictureLineup"/>
    <dgm:cxn modelId="{4F1DFFCC-38B1-44B2-BA23-4A967A3AE794}" type="presParOf" srcId="{41C9F9BB-FD91-4DD8-B89C-DDF37EC84186}" destId="{624DCC93-B25A-4A6E-8AA1-C824C6863DE0}" srcOrd="2" destOrd="0" presId="urn:microsoft.com/office/officeart/2008/layout/TitlePictureLineup"/>
    <dgm:cxn modelId="{FAD0A6B5-2737-4668-9E2A-EFBA3032ACE6}" type="presParOf" srcId="{41C9F9BB-FD91-4DD8-B89C-DDF37EC84186}" destId="{9A061D67-0E68-45F1-A683-379E78F67B9F}" srcOrd="3" destOrd="0" presId="urn:microsoft.com/office/officeart/2008/layout/TitlePictureLineup"/>
    <dgm:cxn modelId="{7BDD2AAA-04FF-42FB-B46B-BE04BE5193BE}" type="presParOf" srcId="{047E7208-CBE8-40F1-A721-11F16CD28604}" destId="{103C1D3C-42F9-4D4C-AB9C-568A6A70884A}" srcOrd="3" destOrd="0" presId="urn:microsoft.com/office/officeart/2008/layout/TitlePictureLineup"/>
    <dgm:cxn modelId="{B2CB991C-40B6-4526-87AC-3199BE389EBA}" type="presParOf" srcId="{047E7208-CBE8-40F1-A721-11F16CD28604}" destId="{695019EC-DFFF-4E82-8A60-CDF4C61899B9}" srcOrd="4" destOrd="0" presId="urn:microsoft.com/office/officeart/2008/layout/TitlePictureLineup"/>
    <dgm:cxn modelId="{A09DDCF4-0576-4D17-8F37-3B47353835D3}" type="presParOf" srcId="{695019EC-DFFF-4E82-8A60-CDF4C61899B9}" destId="{9088072D-D612-4FC0-95A8-0766E5EC0238}" srcOrd="0" destOrd="0" presId="urn:microsoft.com/office/officeart/2008/layout/TitlePictureLineup"/>
    <dgm:cxn modelId="{8BEBFE85-1306-409A-9E93-D16C0AE12340}" type="presParOf" srcId="{695019EC-DFFF-4E82-8A60-CDF4C61899B9}" destId="{A9AB1303-9A0D-4CE9-A651-8C488F3F815E}" srcOrd="1" destOrd="0" presId="urn:microsoft.com/office/officeart/2008/layout/TitlePictureLineup"/>
    <dgm:cxn modelId="{F5673221-26AA-4D00-A417-3DA434437466}" type="presParOf" srcId="{695019EC-DFFF-4E82-8A60-CDF4C61899B9}" destId="{1AEA0CB7-1B01-4520-8F8C-FFAEC4911AA5}" srcOrd="2" destOrd="0" presId="urn:microsoft.com/office/officeart/2008/layout/TitlePictureLineup"/>
    <dgm:cxn modelId="{216B6EAD-227A-4F14-A3C1-3FABBDDC0040}" type="presParOf" srcId="{695019EC-DFFF-4E82-8A60-CDF4C61899B9}" destId="{482779A8-98F5-4EB8-AF00-0345613B6C25}" srcOrd="3" destOrd="0" presId="urn:microsoft.com/office/officeart/2008/layout/TitlePictureLineup"/>
    <dgm:cxn modelId="{391BC0AD-B814-4E4D-8D35-80DCFDE0DCB4}" type="presParOf" srcId="{047E7208-CBE8-40F1-A721-11F16CD28604}" destId="{9A10AAB7-C90C-4CAC-9113-940BAB5CF383}" srcOrd="5" destOrd="0" presId="urn:microsoft.com/office/officeart/2008/layout/TitlePictureLineup"/>
    <dgm:cxn modelId="{D43A5A60-0483-4362-96FC-544C76F014C5}" type="presParOf" srcId="{047E7208-CBE8-40F1-A721-11F16CD28604}" destId="{2B059080-FAC0-48A2-8C88-33F7002E446E}" srcOrd="6" destOrd="0" presId="urn:microsoft.com/office/officeart/2008/layout/TitlePictureLineup"/>
    <dgm:cxn modelId="{F925C63E-C9F9-42D6-8E60-1F7C5C0A60BA}" type="presParOf" srcId="{2B059080-FAC0-48A2-8C88-33F7002E446E}" destId="{8FE50F70-A5F6-4445-B598-B62BB8C56A98}" srcOrd="0" destOrd="0" presId="urn:microsoft.com/office/officeart/2008/layout/TitlePictureLineup"/>
    <dgm:cxn modelId="{ED4E55E1-493B-4B87-BF35-C3DC8330F851}" type="presParOf" srcId="{2B059080-FAC0-48A2-8C88-33F7002E446E}" destId="{27F090FE-1EF2-4B48-8D3A-CF352F32272E}" srcOrd="1" destOrd="0" presId="urn:microsoft.com/office/officeart/2008/layout/TitlePictureLineup"/>
    <dgm:cxn modelId="{8BC93D13-20BE-42F7-AB70-1FA38237DC8E}" type="presParOf" srcId="{2B059080-FAC0-48A2-8C88-33F7002E446E}" destId="{B5AF6257-7464-4F8D-94E5-577D2E638A9C}" srcOrd="2" destOrd="0" presId="urn:microsoft.com/office/officeart/2008/layout/TitlePictureLineup"/>
    <dgm:cxn modelId="{DD04DEB9-6E03-403B-A4F4-E4F8D91ECFB1}" type="presParOf" srcId="{2B059080-FAC0-48A2-8C88-33F7002E446E}" destId="{747D941F-C70E-45E4-A98F-FBCB772F394F}"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B5788B-FF25-4FB8-AED4-F8CF53BCA974}" type="doc">
      <dgm:prSet loTypeId="urn:microsoft.com/office/officeart/2005/8/layout/hList7#1" loCatId="picture" qsTypeId="urn:microsoft.com/office/officeart/2005/8/quickstyle/simple1#2" qsCatId="simple" csTypeId="urn:microsoft.com/office/officeart/2005/8/colors/accent1_2#2" csCatId="accent1" phldr="1"/>
      <dgm:spPr/>
      <dgm:t>
        <a:bodyPr/>
        <a:lstStyle/>
        <a:p>
          <a:endParaRPr lang="en-US"/>
        </a:p>
      </dgm:t>
    </dgm:pt>
    <dgm:pt modelId="{BAD7EFD8-2E46-4C79-B255-EF84DC7DB417}">
      <dgm:prSet phldrT="[Text]"/>
      <dgm:spPr/>
      <dgm:t>
        <a:bodyPr/>
        <a:lstStyle/>
        <a:p>
          <a:r>
            <a:rPr lang="en-US" dirty="0" smtClean="0"/>
            <a:t>National indicators report:</a:t>
          </a:r>
        </a:p>
        <a:p>
          <a:r>
            <a:rPr lang="en-US" dirty="0" smtClean="0"/>
            <a:t>Documentation of overall trends </a:t>
          </a:r>
          <a:endParaRPr lang="en-US" dirty="0"/>
        </a:p>
      </dgm:t>
    </dgm:pt>
    <dgm:pt modelId="{6FA635EF-6B3E-4A3A-AE13-ACA523D55B9C}" type="parTrans" cxnId="{123AFDAD-8297-4A3D-9103-EE7AE9DC5FA2}">
      <dgm:prSet/>
      <dgm:spPr/>
      <dgm:t>
        <a:bodyPr/>
        <a:lstStyle/>
        <a:p>
          <a:endParaRPr lang="en-US"/>
        </a:p>
      </dgm:t>
    </dgm:pt>
    <dgm:pt modelId="{CEEBC3F0-C422-43E3-9FE9-036D23DD1DB1}" type="sibTrans" cxnId="{123AFDAD-8297-4A3D-9103-EE7AE9DC5FA2}">
      <dgm:prSet/>
      <dgm:spPr/>
      <dgm:t>
        <a:bodyPr/>
        <a:lstStyle/>
        <a:p>
          <a:endParaRPr lang="en-US"/>
        </a:p>
      </dgm:t>
    </dgm:pt>
    <dgm:pt modelId="{3D99D308-E1E9-4CBD-81E6-EBF799C930E0}">
      <dgm:prSet phldrT="[Text]"/>
      <dgm:spPr>
        <a:solidFill>
          <a:srgbClr val="92D050"/>
        </a:solidFill>
      </dgm:spPr>
      <dgm:t>
        <a:bodyPr/>
        <a:lstStyle/>
        <a:p>
          <a:r>
            <a:rPr lang="en-US" dirty="0" smtClean="0"/>
            <a:t>Supply chain projects: </a:t>
          </a:r>
        </a:p>
        <a:p>
          <a:r>
            <a:rPr lang="en-US" dirty="0" smtClean="0"/>
            <a:t>Direct engagement in continuous improvement</a:t>
          </a:r>
          <a:endParaRPr lang="en-US" dirty="0"/>
        </a:p>
      </dgm:t>
    </dgm:pt>
    <dgm:pt modelId="{3AF0F673-EB3B-4BD9-B8E8-8DAF59DB1E10}" type="parTrans" cxnId="{2CD1D439-C972-4C85-A673-41AE4A9FFF26}">
      <dgm:prSet/>
      <dgm:spPr/>
      <dgm:t>
        <a:bodyPr/>
        <a:lstStyle/>
        <a:p>
          <a:endParaRPr lang="en-US"/>
        </a:p>
      </dgm:t>
    </dgm:pt>
    <dgm:pt modelId="{92977071-4B70-42E3-82D0-7A60B7F0BF2D}" type="sibTrans" cxnId="{2CD1D439-C972-4C85-A673-41AE4A9FFF26}">
      <dgm:prSet/>
      <dgm:spPr/>
      <dgm:t>
        <a:bodyPr/>
        <a:lstStyle/>
        <a:p>
          <a:endParaRPr lang="en-US"/>
        </a:p>
      </dgm:t>
    </dgm:pt>
    <dgm:pt modelId="{644F34E5-D2B6-47BD-BF32-C46B56F828E7}">
      <dgm:prSet phldrT="[Text]"/>
      <dgm:spPr/>
      <dgm:t>
        <a:bodyPr/>
        <a:lstStyle/>
        <a:p>
          <a:r>
            <a:rPr lang="en-US" dirty="0" smtClean="0"/>
            <a:t>Grower </a:t>
          </a:r>
          <a:r>
            <a:rPr lang="en-US" dirty="0" err="1" smtClean="0"/>
            <a:t>Fieldprints</a:t>
          </a:r>
          <a:r>
            <a:rPr lang="en-US" dirty="0" smtClean="0"/>
            <a:t>: Individual opportunities for continuous improvement</a:t>
          </a:r>
          <a:endParaRPr lang="en-US" dirty="0"/>
        </a:p>
      </dgm:t>
    </dgm:pt>
    <dgm:pt modelId="{B140D88F-8598-4AB2-AD81-731E829C3114}" type="parTrans" cxnId="{C80B218D-4524-4A2B-9883-441B81471B0E}">
      <dgm:prSet/>
      <dgm:spPr/>
      <dgm:t>
        <a:bodyPr/>
        <a:lstStyle/>
        <a:p>
          <a:endParaRPr lang="en-US"/>
        </a:p>
      </dgm:t>
    </dgm:pt>
    <dgm:pt modelId="{41D3ACBF-2CE8-4C62-920C-1CD6F53A91F2}" type="sibTrans" cxnId="{C80B218D-4524-4A2B-9883-441B81471B0E}">
      <dgm:prSet/>
      <dgm:spPr/>
      <dgm:t>
        <a:bodyPr/>
        <a:lstStyle/>
        <a:p>
          <a:endParaRPr lang="en-US"/>
        </a:p>
      </dgm:t>
    </dgm:pt>
    <dgm:pt modelId="{5C35E09B-3586-4F5B-8713-915C0D3757C6}" type="pres">
      <dgm:prSet presAssocID="{44B5788B-FF25-4FB8-AED4-F8CF53BCA974}" presName="Name0" presStyleCnt="0">
        <dgm:presLayoutVars>
          <dgm:dir/>
          <dgm:resizeHandles val="exact"/>
        </dgm:presLayoutVars>
      </dgm:prSet>
      <dgm:spPr/>
      <dgm:t>
        <a:bodyPr/>
        <a:lstStyle/>
        <a:p>
          <a:endParaRPr lang="en-US"/>
        </a:p>
      </dgm:t>
    </dgm:pt>
    <dgm:pt modelId="{7E88D6FA-8FE4-4549-8198-C770CA89727D}" type="pres">
      <dgm:prSet presAssocID="{44B5788B-FF25-4FB8-AED4-F8CF53BCA974}" presName="fgShape" presStyleLbl="fgShp" presStyleIdx="0" presStyleCnt="1" custScaleX="93314" custScaleY="176379" custLinFactNeighborY="-6020"/>
      <dgm:spPr/>
      <dgm:t>
        <a:bodyPr/>
        <a:lstStyle/>
        <a:p>
          <a:endParaRPr lang="en-US"/>
        </a:p>
      </dgm:t>
      <dgm:extLst/>
    </dgm:pt>
    <dgm:pt modelId="{5A5A5EA5-FFCB-4BC7-BF71-E8CF2611E256}" type="pres">
      <dgm:prSet presAssocID="{44B5788B-FF25-4FB8-AED4-F8CF53BCA974}" presName="linComp" presStyleCnt="0"/>
      <dgm:spPr/>
    </dgm:pt>
    <dgm:pt modelId="{5C58F25E-07D6-40FF-A5BA-D99EEB8158FD}" type="pres">
      <dgm:prSet presAssocID="{BAD7EFD8-2E46-4C79-B255-EF84DC7DB417}" presName="compNode" presStyleCnt="0"/>
      <dgm:spPr/>
    </dgm:pt>
    <dgm:pt modelId="{9854BB6A-F819-4DCE-833B-C59F381AEBFB}" type="pres">
      <dgm:prSet presAssocID="{BAD7EFD8-2E46-4C79-B255-EF84DC7DB417}" presName="bkgdShape" presStyleLbl="node1" presStyleIdx="0" presStyleCnt="3" custLinFactX="100000" custLinFactNeighborX="104447" custLinFactNeighborY="-528"/>
      <dgm:spPr/>
      <dgm:t>
        <a:bodyPr/>
        <a:lstStyle/>
        <a:p>
          <a:endParaRPr lang="en-US"/>
        </a:p>
      </dgm:t>
    </dgm:pt>
    <dgm:pt modelId="{24790355-92B8-424C-8FE1-B532330C09D8}" type="pres">
      <dgm:prSet presAssocID="{BAD7EFD8-2E46-4C79-B255-EF84DC7DB417}" presName="nodeTx" presStyleLbl="node1" presStyleIdx="0" presStyleCnt="3">
        <dgm:presLayoutVars>
          <dgm:bulletEnabled val="1"/>
        </dgm:presLayoutVars>
      </dgm:prSet>
      <dgm:spPr/>
      <dgm:t>
        <a:bodyPr/>
        <a:lstStyle/>
        <a:p>
          <a:endParaRPr lang="en-US"/>
        </a:p>
      </dgm:t>
    </dgm:pt>
    <dgm:pt modelId="{ACE2C97E-DB18-4F9C-B8A5-DD3B03814F40}" type="pres">
      <dgm:prSet presAssocID="{BAD7EFD8-2E46-4C79-B255-EF84DC7DB417}" presName="invisiNode" presStyleLbl="node1" presStyleIdx="0" presStyleCnt="3"/>
      <dgm:spPr/>
    </dgm:pt>
    <dgm:pt modelId="{D2E23CC8-93BF-41A4-BBDE-841A75C1F526}" type="pres">
      <dgm:prSet presAssocID="{BAD7EFD8-2E46-4C79-B255-EF84DC7DB417}" presName="imagNode" presStyleLbl="fgImgPlace1" presStyleIdx="0" presStyleCnt="3" custLinFactX="100000" custLinFactNeighborX="183469" custLinFactNeighborY="-1586"/>
      <dgm:spPr>
        <a:blipFill rotWithShape="1">
          <a:blip xmlns:r="http://schemas.openxmlformats.org/officeDocument/2006/relationships" r:embed="rId1"/>
          <a:stretch>
            <a:fillRect/>
          </a:stretch>
        </a:blipFill>
      </dgm:spPr>
      <dgm:t>
        <a:bodyPr/>
        <a:lstStyle/>
        <a:p>
          <a:endParaRPr lang="en-US"/>
        </a:p>
      </dgm:t>
    </dgm:pt>
    <dgm:pt modelId="{797079F6-4018-4BEF-BCC3-DAED1A18FD4E}" type="pres">
      <dgm:prSet presAssocID="{CEEBC3F0-C422-43E3-9FE9-036D23DD1DB1}" presName="sibTrans" presStyleLbl="sibTrans2D1" presStyleIdx="0" presStyleCnt="0"/>
      <dgm:spPr/>
      <dgm:t>
        <a:bodyPr/>
        <a:lstStyle/>
        <a:p>
          <a:endParaRPr lang="en-US"/>
        </a:p>
      </dgm:t>
    </dgm:pt>
    <dgm:pt modelId="{F4BD078E-57F3-4E30-92E0-C63E3112A763}" type="pres">
      <dgm:prSet presAssocID="{3D99D308-E1E9-4CBD-81E6-EBF799C930E0}" presName="compNode" presStyleCnt="0"/>
      <dgm:spPr/>
    </dgm:pt>
    <dgm:pt modelId="{F5384F0D-1F1E-41AB-A6F2-BBA57DBD37CB}" type="pres">
      <dgm:prSet presAssocID="{3D99D308-E1E9-4CBD-81E6-EBF799C930E0}" presName="bkgdShape" presStyleLbl="node1" presStyleIdx="1" presStyleCnt="3"/>
      <dgm:spPr/>
      <dgm:t>
        <a:bodyPr/>
        <a:lstStyle/>
        <a:p>
          <a:endParaRPr lang="en-US"/>
        </a:p>
      </dgm:t>
    </dgm:pt>
    <dgm:pt modelId="{A6A19EC7-9BD2-4942-B6E1-AE6389B52C0E}" type="pres">
      <dgm:prSet presAssocID="{3D99D308-E1E9-4CBD-81E6-EBF799C930E0}" presName="nodeTx" presStyleLbl="node1" presStyleIdx="1" presStyleCnt="3">
        <dgm:presLayoutVars>
          <dgm:bulletEnabled val="1"/>
        </dgm:presLayoutVars>
      </dgm:prSet>
      <dgm:spPr/>
      <dgm:t>
        <a:bodyPr/>
        <a:lstStyle/>
        <a:p>
          <a:endParaRPr lang="en-US"/>
        </a:p>
      </dgm:t>
    </dgm:pt>
    <dgm:pt modelId="{70A50F00-EA7B-4B20-8D01-2CBCF757E22B}" type="pres">
      <dgm:prSet presAssocID="{3D99D308-E1E9-4CBD-81E6-EBF799C930E0}" presName="invisiNode" presStyleLbl="node1" presStyleIdx="1" presStyleCnt="3"/>
      <dgm:spPr/>
    </dgm:pt>
    <dgm:pt modelId="{B22EC2C2-733A-4F67-BFA3-78C42C5B6124}" type="pres">
      <dgm:prSet presAssocID="{3D99D308-E1E9-4CBD-81E6-EBF799C930E0}" presName="imagNode" presStyleLbl="fgImgPlace1" presStyleIdx="1" presStyleCnt="3"/>
      <dgm:spPr>
        <a:blipFill rotWithShape="1">
          <a:blip xmlns:r="http://schemas.openxmlformats.org/officeDocument/2006/relationships" r:embed="rId2"/>
          <a:stretch>
            <a:fillRect/>
          </a:stretch>
        </a:blipFill>
      </dgm:spPr>
    </dgm:pt>
    <dgm:pt modelId="{CBC65D17-EB21-4FA6-8372-91AA73FD9C48}" type="pres">
      <dgm:prSet presAssocID="{92977071-4B70-42E3-82D0-7A60B7F0BF2D}" presName="sibTrans" presStyleLbl="sibTrans2D1" presStyleIdx="0" presStyleCnt="0"/>
      <dgm:spPr/>
      <dgm:t>
        <a:bodyPr/>
        <a:lstStyle/>
        <a:p>
          <a:endParaRPr lang="en-US"/>
        </a:p>
      </dgm:t>
    </dgm:pt>
    <dgm:pt modelId="{99587A31-2F95-4C29-983A-C20B536A5BB6}" type="pres">
      <dgm:prSet presAssocID="{644F34E5-D2B6-47BD-BF32-C46B56F828E7}" presName="compNode" presStyleCnt="0"/>
      <dgm:spPr/>
    </dgm:pt>
    <dgm:pt modelId="{9014B528-CFEA-44A8-91CF-74AB5A9E9E7B}" type="pres">
      <dgm:prSet presAssocID="{644F34E5-D2B6-47BD-BF32-C46B56F828E7}" presName="bkgdShape" presStyleLbl="node1" presStyleIdx="2" presStyleCnt="3" custLinFactX="-100000" custLinFactNeighborX="-109561" custLinFactNeighborY="-2818"/>
      <dgm:spPr/>
      <dgm:t>
        <a:bodyPr/>
        <a:lstStyle/>
        <a:p>
          <a:endParaRPr lang="en-US"/>
        </a:p>
      </dgm:t>
    </dgm:pt>
    <dgm:pt modelId="{BDD06BE6-E233-4F9C-A00E-8534E7C2A9EA}" type="pres">
      <dgm:prSet presAssocID="{644F34E5-D2B6-47BD-BF32-C46B56F828E7}" presName="nodeTx" presStyleLbl="node1" presStyleIdx="2" presStyleCnt="3">
        <dgm:presLayoutVars>
          <dgm:bulletEnabled val="1"/>
        </dgm:presLayoutVars>
      </dgm:prSet>
      <dgm:spPr/>
      <dgm:t>
        <a:bodyPr/>
        <a:lstStyle/>
        <a:p>
          <a:endParaRPr lang="en-US"/>
        </a:p>
      </dgm:t>
    </dgm:pt>
    <dgm:pt modelId="{0AE0FDB7-617A-42BF-96A5-93B7B9476202}" type="pres">
      <dgm:prSet presAssocID="{644F34E5-D2B6-47BD-BF32-C46B56F828E7}" presName="invisiNode" presStyleLbl="node1" presStyleIdx="2" presStyleCnt="3"/>
      <dgm:spPr/>
    </dgm:pt>
    <dgm:pt modelId="{FCCE8C45-C5C8-42CE-80B7-E947286DC329}" type="pres">
      <dgm:prSet presAssocID="{644F34E5-D2B6-47BD-BF32-C46B56F828E7}" presName="imagNode" presStyleLbl="fgImgPlace1" presStyleIdx="2" presStyleCnt="3" custLinFactX="-100000" custLinFactNeighborX="-187229" custLinFactNeighborY="-4638"/>
      <dgm:spPr>
        <a:blipFill rotWithShape="1">
          <a:blip xmlns:r="http://schemas.openxmlformats.org/officeDocument/2006/relationships" r:embed="rId3"/>
          <a:stretch>
            <a:fillRect/>
          </a:stretch>
        </a:blipFill>
      </dgm:spPr>
    </dgm:pt>
  </dgm:ptLst>
  <dgm:cxnLst>
    <dgm:cxn modelId="{51D0FD42-689D-41C0-88AF-D1CE6D9361CA}" type="presOf" srcId="{BAD7EFD8-2E46-4C79-B255-EF84DC7DB417}" destId="{24790355-92B8-424C-8FE1-B532330C09D8}" srcOrd="1" destOrd="0" presId="urn:microsoft.com/office/officeart/2005/8/layout/hList7#1"/>
    <dgm:cxn modelId="{68F2AAD5-A6DC-4947-99DA-A44647127001}" type="presOf" srcId="{44B5788B-FF25-4FB8-AED4-F8CF53BCA974}" destId="{5C35E09B-3586-4F5B-8713-915C0D3757C6}" srcOrd="0" destOrd="0" presId="urn:microsoft.com/office/officeart/2005/8/layout/hList7#1"/>
    <dgm:cxn modelId="{123AFDAD-8297-4A3D-9103-EE7AE9DC5FA2}" srcId="{44B5788B-FF25-4FB8-AED4-F8CF53BCA974}" destId="{BAD7EFD8-2E46-4C79-B255-EF84DC7DB417}" srcOrd="0" destOrd="0" parTransId="{6FA635EF-6B3E-4A3A-AE13-ACA523D55B9C}" sibTransId="{CEEBC3F0-C422-43E3-9FE9-036D23DD1DB1}"/>
    <dgm:cxn modelId="{0C18B8D7-807E-4A9B-92AC-47721532B9A7}" type="presOf" srcId="{3D99D308-E1E9-4CBD-81E6-EBF799C930E0}" destId="{F5384F0D-1F1E-41AB-A6F2-BBA57DBD37CB}" srcOrd="0" destOrd="0" presId="urn:microsoft.com/office/officeart/2005/8/layout/hList7#1"/>
    <dgm:cxn modelId="{C80B218D-4524-4A2B-9883-441B81471B0E}" srcId="{44B5788B-FF25-4FB8-AED4-F8CF53BCA974}" destId="{644F34E5-D2B6-47BD-BF32-C46B56F828E7}" srcOrd="2" destOrd="0" parTransId="{B140D88F-8598-4AB2-AD81-731E829C3114}" sibTransId="{41D3ACBF-2CE8-4C62-920C-1CD6F53A91F2}"/>
    <dgm:cxn modelId="{4E47A359-13F1-4D1A-ADB3-41FD535341FD}" type="presOf" srcId="{644F34E5-D2B6-47BD-BF32-C46B56F828E7}" destId="{BDD06BE6-E233-4F9C-A00E-8534E7C2A9EA}" srcOrd="1" destOrd="0" presId="urn:microsoft.com/office/officeart/2005/8/layout/hList7#1"/>
    <dgm:cxn modelId="{2CD1D439-C972-4C85-A673-41AE4A9FFF26}" srcId="{44B5788B-FF25-4FB8-AED4-F8CF53BCA974}" destId="{3D99D308-E1E9-4CBD-81E6-EBF799C930E0}" srcOrd="1" destOrd="0" parTransId="{3AF0F673-EB3B-4BD9-B8E8-8DAF59DB1E10}" sibTransId="{92977071-4B70-42E3-82D0-7A60B7F0BF2D}"/>
    <dgm:cxn modelId="{D372FF36-B22C-493E-AEE3-73EBECC2AAA8}" type="presOf" srcId="{CEEBC3F0-C422-43E3-9FE9-036D23DD1DB1}" destId="{797079F6-4018-4BEF-BCC3-DAED1A18FD4E}" srcOrd="0" destOrd="0" presId="urn:microsoft.com/office/officeart/2005/8/layout/hList7#1"/>
    <dgm:cxn modelId="{0402968E-46B0-4CF7-A641-57238DE9A941}" type="presOf" srcId="{3D99D308-E1E9-4CBD-81E6-EBF799C930E0}" destId="{A6A19EC7-9BD2-4942-B6E1-AE6389B52C0E}" srcOrd="1" destOrd="0" presId="urn:microsoft.com/office/officeart/2005/8/layout/hList7#1"/>
    <dgm:cxn modelId="{6D5DB045-660E-45CE-8810-908F5281A786}" type="presOf" srcId="{92977071-4B70-42E3-82D0-7A60B7F0BF2D}" destId="{CBC65D17-EB21-4FA6-8372-91AA73FD9C48}" srcOrd="0" destOrd="0" presId="urn:microsoft.com/office/officeart/2005/8/layout/hList7#1"/>
    <dgm:cxn modelId="{5E0D4107-2947-4ED1-B752-594F27182463}" type="presOf" srcId="{BAD7EFD8-2E46-4C79-B255-EF84DC7DB417}" destId="{9854BB6A-F819-4DCE-833B-C59F381AEBFB}" srcOrd="0" destOrd="0" presId="urn:microsoft.com/office/officeart/2005/8/layout/hList7#1"/>
    <dgm:cxn modelId="{EF912F5C-8F3C-4CC1-96A4-7BF69B16693D}" type="presOf" srcId="{644F34E5-D2B6-47BD-BF32-C46B56F828E7}" destId="{9014B528-CFEA-44A8-91CF-74AB5A9E9E7B}" srcOrd="0" destOrd="0" presId="urn:microsoft.com/office/officeart/2005/8/layout/hList7#1"/>
    <dgm:cxn modelId="{FAA94BE8-1C6F-4BF7-99DC-68583380A7D4}" type="presParOf" srcId="{5C35E09B-3586-4F5B-8713-915C0D3757C6}" destId="{7E88D6FA-8FE4-4549-8198-C770CA89727D}" srcOrd="0" destOrd="0" presId="urn:microsoft.com/office/officeart/2005/8/layout/hList7#1"/>
    <dgm:cxn modelId="{56542FEC-1351-402B-A9E6-A100CEAADCCB}" type="presParOf" srcId="{5C35E09B-3586-4F5B-8713-915C0D3757C6}" destId="{5A5A5EA5-FFCB-4BC7-BF71-E8CF2611E256}" srcOrd="1" destOrd="0" presId="urn:microsoft.com/office/officeart/2005/8/layout/hList7#1"/>
    <dgm:cxn modelId="{299798B8-CCDE-426A-9252-7FAFA2911D25}" type="presParOf" srcId="{5A5A5EA5-FFCB-4BC7-BF71-E8CF2611E256}" destId="{5C58F25E-07D6-40FF-A5BA-D99EEB8158FD}" srcOrd="0" destOrd="0" presId="urn:microsoft.com/office/officeart/2005/8/layout/hList7#1"/>
    <dgm:cxn modelId="{83CDC4F2-DF18-406A-A82B-E1E09DC347D1}" type="presParOf" srcId="{5C58F25E-07D6-40FF-A5BA-D99EEB8158FD}" destId="{9854BB6A-F819-4DCE-833B-C59F381AEBFB}" srcOrd="0" destOrd="0" presId="urn:microsoft.com/office/officeart/2005/8/layout/hList7#1"/>
    <dgm:cxn modelId="{8B9E98D6-4227-4E8D-9184-4E2C402BEDF0}" type="presParOf" srcId="{5C58F25E-07D6-40FF-A5BA-D99EEB8158FD}" destId="{24790355-92B8-424C-8FE1-B532330C09D8}" srcOrd="1" destOrd="0" presId="urn:microsoft.com/office/officeart/2005/8/layout/hList7#1"/>
    <dgm:cxn modelId="{E6CE9FC4-BC19-4D7E-A222-8650801C85C8}" type="presParOf" srcId="{5C58F25E-07D6-40FF-A5BA-D99EEB8158FD}" destId="{ACE2C97E-DB18-4F9C-B8A5-DD3B03814F40}" srcOrd="2" destOrd="0" presId="urn:microsoft.com/office/officeart/2005/8/layout/hList7#1"/>
    <dgm:cxn modelId="{35F61A49-AA6C-4895-860C-3FA3E41AECED}" type="presParOf" srcId="{5C58F25E-07D6-40FF-A5BA-D99EEB8158FD}" destId="{D2E23CC8-93BF-41A4-BBDE-841A75C1F526}" srcOrd="3" destOrd="0" presId="urn:microsoft.com/office/officeart/2005/8/layout/hList7#1"/>
    <dgm:cxn modelId="{FE60ACBA-376D-42BC-A9B4-264E3FD93244}" type="presParOf" srcId="{5A5A5EA5-FFCB-4BC7-BF71-E8CF2611E256}" destId="{797079F6-4018-4BEF-BCC3-DAED1A18FD4E}" srcOrd="1" destOrd="0" presId="urn:microsoft.com/office/officeart/2005/8/layout/hList7#1"/>
    <dgm:cxn modelId="{A2EF62FD-D89C-4AE6-9504-09C2B655811E}" type="presParOf" srcId="{5A5A5EA5-FFCB-4BC7-BF71-E8CF2611E256}" destId="{F4BD078E-57F3-4E30-92E0-C63E3112A763}" srcOrd="2" destOrd="0" presId="urn:microsoft.com/office/officeart/2005/8/layout/hList7#1"/>
    <dgm:cxn modelId="{B0AEF70C-2317-4887-9B7E-E756CC5CBC6D}" type="presParOf" srcId="{F4BD078E-57F3-4E30-92E0-C63E3112A763}" destId="{F5384F0D-1F1E-41AB-A6F2-BBA57DBD37CB}" srcOrd="0" destOrd="0" presId="urn:microsoft.com/office/officeart/2005/8/layout/hList7#1"/>
    <dgm:cxn modelId="{98A26FD2-A5F8-463E-ADE9-51F34CE86040}" type="presParOf" srcId="{F4BD078E-57F3-4E30-92E0-C63E3112A763}" destId="{A6A19EC7-9BD2-4942-B6E1-AE6389B52C0E}" srcOrd="1" destOrd="0" presId="urn:microsoft.com/office/officeart/2005/8/layout/hList7#1"/>
    <dgm:cxn modelId="{F7A5252C-BB73-4B3C-826F-8F87CD7EDFB1}" type="presParOf" srcId="{F4BD078E-57F3-4E30-92E0-C63E3112A763}" destId="{70A50F00-EA7B-4B20-8D01-2CBCF757E22B}" srcOrd="2" destOrd="0" presId="urn:microsoft.com/office/officeart/2005/8/layout/hList7#1"/>
    <dgm:cxn modelId="{E1929035-AEA3-4316-835D-570B729E8CDB}" type="presParOf" srcId="{F4BD078E-57F3-4E30-92E0-C63E3112A763}" destId="{B22EC2C2-733A-4F67-BFA3-78C42C5B6124}" srcOrd="3" destOrd="0" presId="urn:microsoft.com/office/officeart/2005/8/layout/hList7#1"/>
    <dgm:cxn modelId="{97F6F2FE-BA32-48F7-81C1-708CE4C2EFD2}" type="presParOf" srcId="{5A5A5EA5-FFCB-4BC7-BF71-E8CF2611E256}" destId="{CBC65D17-EB21-4FA6-8372-91AA73FD9C48}" srcOrd="3" destOrd="0" presId="urn:microsoft.com/office/officeart/2005/8/layout/hList7#1"/>
    <dgm:cxn modelId="{B755F7CB-6D69-4029-A1FC-538C44EB5985}" type="presParOf" srcId="{5A5A5EA5-FFCB-4BC7-BF71-E8CF2611E256}" destId="{99587A31-2F95-4C29-983A-C20B536A5BB6}" srcOrd="4" destOrd="0" presId="urn:microsoft.com/office/officeart/2005/8/layout/hList7#1"/>
    <dgm:cxn modelId="{2FD64848-C0DB-4EB8-90EF-4ABF50D500BF}" type="presParOf" srcId="{99587A31-2F95-4C29-983A-C20B536A5BB6}" destId="{9014B528-CFEA-44A8-91CF-74AB5A9E9E7B}" srcOrd="0" destOrd="0" presId="urn:microsoft.com/office/officeart/2005/8/layout/hList7#1"/>
    <dgm:cxn modelId="{14A023C8-8112-4F57-A9C3-0126A48A38FD}" type="presParOf" srcId="{99587A31-2F95-4C29-983A-C20B536A5BB6}" destId="{BDD06BE6-E233-4F9C-A00E-8534E7C2A9EA}" srcOrd="1" destOrd="0" presId="urn:microsoft.com/office/officeart/2005/8/layout/hList7#1"/>
    <dgm:cxn modelId="{CA7853B8-A30D-4FE4-A9CA-316ED999C1ED}" type="presParOf" srcId="{99587A31-2F95-4C29-983A-C20B536A5BB6}" destId="{0AE0FDB7-617A-42BF-96A5-93B7B9476202}" srcOrd="2" destOrd="0" presId="urn:microsoft.com/office/officeart/2005/8/layout/hList7#1"/>
    <dgm:cxn modelId="{3144CB54-DE8F-4134-984A-197C11AB5006}" type="presParOf" srcId="{99587A31-2F95-4C29-983A-C20B536A5BB6}" destId="{FCCE8C45-C5C8-42CE-80B7-E947286DC329}"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38986-6E6C-4771-836E-3198B9D11AF9}" type="doc">
      <dgm:prSet loTypeId="urn:microsoft.com/office/officeart/2005/8/layout/vList3#1" loCatId="picture" qsTypeId="urn:microsoft.com/office/officeart/2005/8/quickstyle/simple1" qsCatId="simple" csTypeId="urn:microsoft.com/office/officeart/2005/8/colors/colorful1#1" csCatId="colorful" phldr="1"/>
      <dgm:spPr/>
    </dgm:pt>
    <dgm:pt modelId="{438BDBB6-566D-4722-A472-DB25FCB81190}">
      <dgm:prSet phldrT="[Text]"/>
      <dgm:spPr/>
      <dgm:t>
        <a:bodyPr/>
        <a:lstStyle/>
        <a:p>
          <a:r>
            <a:rPr lang="en-US" b="1" dirty="0" smtClean="0"/>
            <a:t>21 growers</a:t>
          </a:r>
          <a:endParaRPr lang="en-US" b="1" dirty="0"/>
        </a:p>
      </dgm:t>
    </dgm:pt>
    <dgm:pt modelId="{D462E3F0-ACF1-4BFB-B905-946D985B3E5A}" type="parTrans" cxnId="{AAAD2C7B-0CBA-4B85-863A-E5A9693703ED}">
      <dgm:prSet/>
      <dgm:spPr/>
      <dgm:t>
        <a:bodyPr/>
        <a:lstStyle/>
        <a:p>
          <a:endParaRPr lang="en-US"/>
        </a:p>
      </dgm:t>
    </dgm:pt>
    <dgm:pt modelId="{B2918DBD-CB90-40D9-BF6B-C61198FE2384}" type="sibTrans" cxnId="{AAAD2C7B-0CBA-4B85-863A-E5A9693703ED}">
      <dgm:prSet/>
      <dgm:spPr/>
      <dgm:t>
        <a:bodyPr/>
        <a:lstStyle/>
        <a:p>
          <a:endParaRPr lang="en-US"/>
        </a:p>
      </dgm:t>
    </dgm:pt>
    <dgm:pt modelId="{568D1141-9B85-4F81-BF0A-7DEE1C478804}">
      <dgm:prSet phldrT="[Text]"/>
      <dgm:spPr/>
      <dgm:t>
        <a:bodyPr/>
        <a:lstStyle/>
        <a:p>
          <a:r>
            <a:rPr lang="en-US" b="1" dirty="0" smtClean="0"/>
            <a:t>115,500 acres characterized</a:t>
          </a:r>
          <a:endParaRPr lang="en-US" b="1" dirty="0"/>
        </a:p>
      </dgm:t>
    </dgm:pt>
    <dgm:pt modelId="{924F88EC-BD75-4973-A855-FA59F25B9385}" type="parTrans" cxnId="{A35FC212-C43A-4ADB-B13F-A8756E576E77}">
      <dgm:prSet/>
      <dgm:spPr/>
      <dgm:t>
        <a:bodyPr/>
        <a:lstStyle/>
        <a:p>
          <a:endParaRPr lang="en-US"/>
        </a:p>
      </dgm:t>
    </dgm:pt>
    <dgm:pt modelId="{2102FD48-6DC6-4732-BCB9-5DFDAC442D8F}" type="sibTrans" cxnId="{A35FC212-C43A-4ADB-B13F-A8756E576E77}">
      <dgm:prSet/>
      <dgm:spPr/>
      <dgm:t>
        <a:bodyPr/>
        <a:lstStyle/>
        <a:p>
          <a:endParaRPr lang="en-US"/>
        </a:p>
      </dgm:t>
    </dgm:pt>
    <dgm:pt modelId="{0D0F8BA9-0CB3-40B1-A442-F48088BC26F8}">
      <dgm:prSet phldrT="[Text]"/>
      <dgm:spPr/>
      <dgm:t>
        <a:bodyPr/>
        <a:lstStyle/>
        <a:p>
          <a:r>
            <a:rPr lang="en-US" b="1" dirty="0" smtClean="0"/>
            <a:t>4 years of data</a:t>
          </a:r>
          <a:endParaRPr lang="en-US" b="1" dirty="0"/>
        </a:p>
      </dgm:t>
    </dgm:pt>
    <dgm:pt modelId="{704C4FEF-BF94-4C1C-8A22-030C2D6F847A}" type="parTrans" cxnId="{ABCB0E12-ED4A-45D3-A02F-9D92A0522018}">
      <dgm:prSet/>
      <dgm:spPr/>
      <dgm:t>
        <a:bodyPr/>
        <a:lstStyle/>
        <a:p>
          <a:endParaRPr lang="en-US"/>
        </a:p>
      </dgm:t>
    </dgm:pt>
    <dgm:pt modelId="{8FF666C2-4707-46C5-822C-57A41B8B78E7}" type="sibTrans" cxnId="{ABCB0E12-ED4A-45D3-A02F-9D92A0522018}">
      <dgm:prSet/>
      <dgm:spPr/>
      <dgm:t>
        <a:bodyPr/>
        <a:lstStyle/>
        <a:p>
          <a:endParaRPr lang="en-US"/>
        </a:p>
      </dgm:t>
    </dgm:pt>
    <dgm:pt modelId="{AE379269-B743-480F-B281-F67E9CF8D96B}">
      <dgm:prSet phldrT="[Text]"/>
      <dgm:spPr/>
      <dgm:t>
        <a:bodyPr/>
        <a:lstStyle/>
        <a:p>
          <a:r>
            <a:rPr lang="en-US" b="1" dirty="0" smtClean="0"/>
            <a:t>6 Field to Market metrics</a:t>
          </a:r>
          <a:endParaRPr lang="en-US" b="1" dirty="0"/>
        </a:p>
      </dgm:t>
    </dgm:pt>
    <dgm:pt modelId="{D09D2D53-415A-4489-BB58-8287C0A31696}" type="parTrans" cxnId="{4D649290-3875-4275-89A0-6F6676C45F14}">
      <dgm:prSet/>
      <dgm:spPr/>
      <dgm:t>
        <a:bodyPr/>
        <a:lstStyle/>
        <a:p>
          <a:endParaRPr lang="en-US"/>
        </a:p>
      </dgm:t>
    </dgm:pt>
    <dgm:pt modelId="{4BB384CC-DAB0-4174-A8AB-791059FECDB4}" type="sibTrans" cxnId="{4D649290-3875-4275-89A0-6F6676C45F14}">
      <dgm:prSet/>
      <dgm:spPr/>
      <dgm:t>
        <a:bodyPr/>
        <a:lstStyle/>
        <a:p>
          <a:endParaRPr lang="en-US"/>
        </a:p>
      </dgm:t>
    </dgm:pt>
    <dgm:pt modelId="{9F24653E-EBBF-4AB3-8988-F9BB01641B7F}">
      <dgm:prSet phldrT="[Text]"/>
      <dgm:spPr/>
      <dgm:t>
        <a:bodyPr/>
        <a:lstStyle/>
        <a:p>
          <a:r>
            <a:rPr lang="en-US" b="1" dirty="0" smtClean="0"/>
            <a:t>5 crops characterized</a:t>
          </a:r>
          <a:endParaRPr lang="en-US" b="1" dirty="0"/>
        </a:p>
      </dgm:t>
    </dgm:pt>
    <dgm:pt modelId="{8D5350B4-197F-4885-A0A4-D2A6A9BCA5D9}" type="parTrans" cxnId="{F691B8CB-A8EF-4370-AE0E-D7F058FEF2DD}">
      <dgm:prSet/>
      <dgm:spPr/>
      <dgm:t>
        <a:bodyPr/>
        <a:lstStyle/>
        <a:p>
          <a:endParaRPr lang="en-US"/>
        </a:p>
      </dgm:t>
    </dgm:pt>
    <dgm:pt modelId="{E7702F3F-6E98-48CD-AE54-8731F216EDCF}" type="sibTrans" cxnId="{F691B8CB-A8EF-4370-AE0E-D7F058FEF2DD}">
      <dgm:prSet/>
      <dgm:spPr/>
      <dgm:t>
        <a:bodyPr/>
        <a:lstStyle/>
        <a:p>
          <a:endParaRPr lang="en-US"/>
        </a:p>
      </dgm:t>
    </dgm:pt>
    <dgm:pt modelId="{7B966F7D-C08C-4304-83DD-509ED471BB33}">
      <dgm:prSet phldrT="[Text]"/>
      <dgm:spPr>
        <a:solidFill>
          <a:schemeClr val="tx1"/>
        </a:solidFill>
      </dgm:spPr>
      <dgm:t>
        <a:bodyPr/>
        <a:lstStyle/>
        <a:p>
          <a:r>
            <a:rPr lang="en-US" b="1" dirty="0" smtClean="0"/>
            <a:t>1 farm management recordkeeping system</a:t>
          </a:r>
          <a:endParaRPr lang="en-US" b="1" dirty="0"/>
        </a:p>
      </dgm:t>
    </dgm:pt>
    <dgm:pt modelId="{1A8294D3-74AD-486D-933A-FA3BA00EE974}" type="parTrans" cxnId="{0DC7ECDA-FF7E-4F24-B199-2D69A091D141}">
      <dgm:prSet/>
      <dgm:spPr/>
      <dgm:t>
        <a:bodyPr/>
        <a:lstStyle/>
        <a:p>
          <a:endParaRPr lang="en-US"/>
        </a:p>
      </dgm:t>
    </dgm:pt>
    <dgm:pt modelId="{5C3E528E-CC3B-4DAA-A695-7673EBB525D7}" type="sibTrans" cxnId="{0DC7ECDA-FF7E-4F24-B199-2D69A091D141}">
      <dgm:prSet/>
      <dgm:spPr/>
      <dgm:t>
        <a:bodyPr/>
        <a:lstStyle/>
        <a:p>
          <a:endParaRPr lang="en-US"/>
        </a:p>
      </dgm:t>
    </dgm:pt>
    <dgm:pt modelId="{7643665B-43F3-466C-BAD3-AC27E143959D}" type="pres">
      <dgm:prSet presAssocID="{9E238986-6E6C-4771-836E-3198B9D11AF9}" presName="linearFlow" presStyleCnt="0">
        <dgm:presLayoutVars>
          <dgm:dir/>
          <dgm:resizeHandles val="exact"/>
        </dgm:presLayoutVars>
      </dgm:prSet>
      <dgm:spPr/>
    </dgm:pt>
    <dgm:pt modelId="{95573BA6-F589-4A19-8B4C-6CA65FE0F8A9}" type="pres">
      <dgm:prSet presAssocID="{438BDBB6-566D-4722-A472-DB25FCB81190}" presName="composite" presStyleCnt="0"/>
      <dgm:spPr/>
    </dgm:pt>
    <dgm:pt modelId="{6436ECE2-3FB3-4C87-A205-A57C2C1823DE}" type="pres">
      <dgm:prSet presAssocID="{438BDBB6-566D-4722-A472-DB25FCB81190}" presName="imgShp" presStyleLbl="fgImgPlace1" presStyleIdx="0" presStyleCnt="6" custLinFactNeighborY="8346"/>
      <dgm:spPr>
        <a:blipFill rotWithShape="1">
          <a:blip xmlns:r="http://schemas.openxmlformats.org/officeDocument/2006/relationships" r:embed="rId1"/>
          <a:stretch>
            <a:fillRect/>
          </a:stretch>
        </a:blipFill>
      </dgm:spPr>
    </dgm:pt>
    <dgm:pt modelId="{46DE8AAA-F928-4562-A649-E5988A22C0A4}" type="pres">
      <dgm:prSet presAssocID="{438BDBB6-566D-4722-A472-DB25FCB81190}" presName="txShp" presStyleLbl="node1" presStyleIdx="0" presStyleCnt="6" custLinFactNeighborY="8346">
        <dgm:presLayoutVars>
          <dgm:bulletEnabled val="1"/>
        </dgm:presLayoutVars>
      </dgm:prSet>
      <dgm:spPr/>
      <dgm:t>
        <a:bodyPr/>
        <a:lstStyle/>
        <a:p>
          <a:endParaRPr lang="en-US"/>
        </a:p>
      </dgm:t>
    </dgm:pt>
    <dgm:pt modelId="{4BF19ED6-AE8B-468D-B2C0-C48436FF78BF}" type="pres">
      <dgm:prSet presAssocID="{B2918DBD-CB90-40D9-BF6B-C61198FE2384}" presName="spacing" presStyleCnt="0"/>
      <dgm:spPr/>
    </dgm:pt>
    <dgm:pt modelId="{46D55EC1-EEFB-4D0B-96CB-B683CE766172}" type="pres">
      <dgm:prSet presAssocID="{568D1141-9B85-4F81-BF0A-7DEE1C478804}" presName="composite" presStyleCnt="0"/>
      <dgm:spPr/>
    </dgm:pt>
    <dgm:pt modelId="{8031DAC2-092E-4811-94D2-E55F62B05C67}" type="pres">
      <dgm:prSet presAssocID="{568D1141-9B85-4F81-BF0A-7DEE1C478804}" presName="imgShp" presStyleLbl="fgImgPlace1" presStyleIdx="1" presStyleCnt="6"/>
      <dgm:spPr>
        <a:blipFill rotWithShape="1">
          <a:blip xmlns:r="http://schemas.openxmlformats.org/officeDocument/2006/relationships" r:embed="rId2"/>
          <a:stretch>
            <a:fillRect/>
          </a:stretch>
        </a:blipFill>
      </dgm:spPr>
    </dgm:pt>
    <dgm:pt modelId="{6A89EF26-1A3E-47B5-9365-E1C932262DBD}" type="pres">
      <dgm:prSet presAssocID="{568D1141-9B85-4F81-BF0A-7DEE1C478804}" presName="txShp" presStyleLbl="node1" presStyleIdx="1" presStyleCnt="6">
        <dgm:presLayoutVars>
          <dgm:bulletEnabled val="1"/>
        </dgm:presLayoutVars>
      </dgm:prSet>
      <dgm:spPr/>
      <dgm:t>
        <a:bodyPr/>
        <a:lstStyle/>
        <a:p>
          <a:endParaRPr lang="en-US"/>
        </a:p>
      </dgm:t>
    </dgm:pt>
    <dgm:pt modelId="{0A7C3E22-7B9B-46E1-BAE0-D668DB7F0A0C}" type="pres">
      <dgm:prSet presAssocID="{2102FD48-6DC6-4732-BCB9-5DFDAC442D8F}" presName="spacing" presStyleCnt="0"/>
      <dgm:spPr/>
    </dgm:pt>
    <dgm:pt modelId="{DD926EF7-5764-467B-9D8D-42B09378A770}" type="pres">
      <dgm:prSet presAssocID="{0D0F8BA9-0CB3-40B1-A442-F48088BC26F8}" presName="composite" presStyleCnt="0"/>
      <dgm:spPr/>
    </dgm:pt>
    <dgm:pt modelId="{F3D0047D-D4BD-49B6-9664-0FCC6C8E6B56}" type="pres">
      <dgm:prSet presAssocID="{0D0F8BA9-0CB3-40B1-A442-F48088BC26F8}" presName="imgShp" presStyleLbl="fgImgPlace1" presStyleIdx="2" presStyleCnt="6"/>
      <dgm:spPr>
        <a:blipFill rotWithShape="1">
          <a:blip xmlns:r="http://schemas.openxmlformats.org/officeDocument/2006/relationships" r:embed="rId3"/>
          <a:stretch>
            <a:fillRect/>
          </a:stretch>
        </a:blipFill>
      </dgm:spPr>
    </dgm:pt>
    <dgm:pt modelId="{C110373E-C300-4018-880C-0A1A1A265009}" type="pres">
      <dgm:prSet presAssocID="{0D0F8BA9-0CB3-40B1-A442-F48088BC26F8}" presName="txShp" presStyleLbl="node1" presStyleIdx="2" presStyleCnt="6">
        <dgm:presLayoutVars>
          <dgm:bulletEnabled val="1"/>
        </dgm:presLayoutVars>
      </dgm:prSet>
      <dgm:spPr/>
      <dgm:t>
        <a:bodyPr/>
        <a:lstStyle/>
        <a:p>
          <a:endParaRPr lang="en-US"/>
        </a:p>
      </dgm:t>
    </dgm:pt>
    <dgm:pt modelId="{5AA404B1-58F3-45DC-B5E6-EB286BA74378}" type="pres">
      <dgm:prSet presAssocID="{8FF666C2-4707-46C5-822C-57A41B8B78E7}" presName="spacing" presStyleCnt="0"/>
      <dgm:spPr/>
    </dgm:pt>
    <dgm:pt modelId="{515684D8-31B1-4BF7-8D47-74B82D1290D7}" type="pres">
      <dgm:prSet presAssocID="{AE379269-B743-480F-B281-F67E9CF8D96B}" presName="composite" presStyleCnt="0"/>
      <dgm:spPr/>
    </dgm:pt>
    <dgm:pt modelId="{219FF20B-E521-47FA-84BE-2AB5F82CAB09}" type="pres">
      <dgm:prSet presAssocID="{AE379269-B743-480F-B281-F67E9CF8D96B}" presName="imgShp" presStyleLbl="fgImgPlace1" presStyleIdx="3" presStyleCnt="6"/>
      <dgm:spPr>
        <a:blipFill rotWithShape="1">
          <a:blip xmlns:r="http://schemas.openxmlformats.org/officeDocument/2006/relationships" r:embed="rId4"/>
          <a:stretch>
            <a:fillRect/>
          </a:stretch>
        </a:blipFill>
      </dgm:spPr>
    </dgm:pt>
    <dgm:pt modelId="{DD8C0F82-D685-4B0A-B6C9-6225E6271C45}" type="pres">
      <dgm:prSet presAssocID="{AE379269-B743-480F-B281-F67E9CF8D96B}" presName="txShp" presStyleLbl="node1" presStyleIdx="3" presStyleCnt="6">
        <dgm:presLayoutVars>
          <dgm:bulletEnabled val="1"/>
        </dgm:presLayoutVars>
      </dgm:prSet>
      <dgm:spPr/>
      <dgm:t>
        <a:bodyPr/>
        <a:lstStyle/>
        <a:p>
          <a:endParaRPr lang="en-US"/>
        </a:p>
      </dgm:t>
    </dgm:pt>
    <dgm:pt modelId="{221E9D5D-A28C-4D12-B99D-BD3D685EC613}" type="pres">
      <dgm:prSet presAssocID="{4BB384CC-DAB0-4174-A8AB-791059FECDB4}" presName="spacing" presStyleCnt="0"/>
      <dgm:spPr/>
    </dgm:pt>
    <dgm:pt modelId="{7555F141-9227-457F-86C5-9B6D072CD69B}" type="pres">
      <dgm:prSet presAssocID="{9F24653E-EBBF-4AB3-8988-F9BB01641B7F}" presName="composite" presStyleCnt="0"/>
      <dgm:spPr/>
    </dgm:pt>
    <dgm:pt modelId="{B09F741C-EE37-42AD-8717-A2084BF6668E}" type="pres">
      <dgm:prSet presAssocID="{9F24653E-EBBF-4AB3-8988-F9BB01641B7F}" presName="imgShp" presStyleLbl="fgImgPlace1" presStyleIdx="4" presStyleCnt="6"/>
      <dgm:spPr>
        <a:blipFill rotWithShape="1">
          <a:blip xmlns:r="http://schemas.openxmlformats.org/officeDocument/2006/relationships" r:embed="rId5"/>
          <a:stretch>
            <a:fillRect/>
          </a:stretch>
        </a:blipFill>
      </dgm:spPr>
    </dgm:pt>
    <dgm:pt modelId="{FF4ACDAE-B8BF-45F2-BF47-4AE3B315BF73}" type="pres">
      <dgm:prSet presAssocID="{9F24653E-EBBF-4AB3-8988-F9BB01641B7F}" presName="txShp" presStyleLbl="node1" presStyleIdx="4" presStyleCnt="6">
        <dgm:presLayoutVars>
          <dgm:bulletEnabled val="1"/>
        </dgm:presLayoutVars>
      </dgm:prSet>
      <dgm:spPr/>
      <dgm:t>
        <a:bodyPr/>
        <a:lstStyle/>
        <a:p>
          <a:endParaRPr lang="en-US"/>
        </a:p>
      </dgm:t>
    </dgm:pt>
    <dgm:pt modelId="{99E9E889-AF89-4FD7-83C3-6D33E3D5190A}" type="pres">
      <dgm:prSet presAssocID="{E7702F3F-6E98-48CD-AE54-8731F216EDCF}" presName="spacing" presStyleCnt="0"/>
      <dgm:spPr/>
    </dgm:pt>
    <dgm:pt modelId="{60060491-DBD7-4DDC-A122-B452C309657B}" type="pres">
      <dgm:prSet presAssocID="{7B966F7D-C08C-4304-83DD-509ED471BB33}" presName="composite" presStyleCnt="0"/>
      <dgm:spPr/>
    </dgm:pt>
    <dgm:pt modelId="{066CDB50-7F45-486B-9E5A-79040D0480B3}" type="pres">
      <dgm:prSet presAssocID="{7B966F7D-C08C-4304-83DD-509ED471BB33}" presName="imgShp" presStyleLbl="fgImgPlace1" presStyleIdx="5" presStyleCnt="6"/>
      <dgm:spPr>
        <a:blipFill rotWithShape="1">
          <a:blip xmlns:r="http://schemas.openxmlformats.org/officeDocument/2006/relationships" r:embed="rId6"/>
          <a:stretch>
            <a:fillRect/>
          </a:stretch>
        </a:blipFill>
      </dgm:spPr>
    </dgm:pt>
    <dgm:pt modelId="{584C1C64-8B23-4F65-BE6B-C193364D6258}" type="pres">
      <dgm:prSet presAssocID="{7B966F7D-C08C-4304-83DD-509ED471BB33}" presName="txShp" presStyleLbl="node1" presStyleIdx="5" presStyleCnt="6">
        <dgm:presLayoutVars>
          <dgm:bulletEnabled val="1"/>
        </dgm:presLayoutVars>
      </dgm:prSet>
      <dgm:spPr/>
      <dgm:t>
        <a:bodyPr/>
        <a:lstStyle/>
        <a:p>
          <a:endParaRPr lang="en-US"/>
        </a:p>
      </dgm:t>
    </dgm:pt>
  </dgm:ptLst>
  <dgm:cxnLst>
    <dgm:cxn modelId="{5B745F1D-344B-466B-9CEF-7DF56C6D5D7F}" type="presOf" srcId="{AE379269-B743-480F-B281-F67E9CF8D96B}" destId="{DD8C0F82-D685-4B0A-B6C9-6225E6271C45}" srcOrd="0" destOrd="0" presId="urn:microsoft.com/office/officeart/2005/8/layout/vList3#1"/>
    <dgm:cxn modelId="{9B57AA67-1A1B-4C35-A793-6A63435E83FB}" type="presOf" srcId="{7B966F7D-C08C-4304-83DD-509ED471BB33}" destId="{584C1C64-8B23-4F65-BE6B-C193364D6258}" srcOrd="0" destOrd="0" presId="urn:microsoft.com/office/officeart/2005/8/layout/vList3#1"/>
    <dgm:cxn modelId="{DC6D0548-CB38-4129-8C78-611AAD51FB75}" type="presOf" srcId="{9E238986-6E6C-4771-836E-3198B9D11AF9}" destId="{7643665B-43F3-466C-BAD3-AC27E143959D}" srcOrd="0" destOrd="0" presId="urn:microsoft.com/office/officeart/2005/8/layout/vList3#1"/>
    <dgm:cxn modelId="{EED66318-0258-4666-BC5E-CC8FD0E4463D}" type="presOf" srcId="{438BDBB6-566D-4722-A472-DB25FCB81190}" destId="{46DE8AAA-F928-4562-A649-E5988A22C0A4}" srcOrd="0" destOrd="0" presId="urn:microsoft.com/office/officeart/2005/8/layout/vList3#1"/>
    <dgm:cxn modelId="{B4CAC949-24AD-47BE-8B27-D85635E86235}" type="presOf" srcId="{568D1141-9B85-4F81-BF0A-7DEE1C478804}" destId="{6A89EF26-1A3E-47B5-9365-E1C932262DBD}" srcOrd="0" destOrd="0" presId="urn:microsoft.com/office/officeart/2005/8/layout/vList3#1"/>
    <dgm:cxn modelId="{ABCB0E12-ED4A-45D3-A02F-9D92A0522018}" srcId="{9E238986-6E6C-4771-836E-3198B9D11AF9}" destId="{0D0F8BA9-0CB3-40B1-A442-F48088BC26F8}" srcOrd="2" destOrd="0" parTransId="{704C4FEF-BF94-4C1C-8A22-030C2D6F847A}" sibTransId="{8FF666C2-4707-46C5-822C-57A41B8B78E7}"/>
    <dgm:cxn modelId="{583EA8B7-507D-4063-8A59-1DC9E5709BF3}" type="presOf" srcId="{9F24653E-EBBF-4AB3-8988-F9BB01641B7F}" destId="{FF4ACDAE-B8BF-45F2-BF47-4AE3B315BF73}" srcOrd="0" destOrd="0" presId="urn:microsoft.com/office/officeart/2005/8/layout/vList3#1"/>
    <dgm:cxn modelId="{0DC7ECDA-FF7E-4F24-B199-2D69A091D141}" srcId="{9E238986-6E6C-4771-836E-3198B9D11AF9}" destId="{7B966F7D-C08C-4304-83DD-509ED471BB33}" srcOrd="5" destOrd="0" parTransId="{1A8294D3-74AD-486D-933A-FA3BA00EE974}" sibTransId="{5C3E528E-CC3B-4DAA-A695-7673EBB525D7}"/>
    <dgm:cxn modelId="{F691B8CB-A8EF-4370-AE0E-D7F058FEF2DD}" srcId="{9E238986-6E6C-4771-836E-3198B9D11AF9}" destId="{9F24653E-EBBF-4AB3-8988-F9BB01641B7F}" srcOrd="4" destOrd="0" parTransId="{8D5350B4-197F-4885-A0A4-D2A6A9BCA5D9}" sibTransId="{E7702F3F-6E98-48CD-AE54-8731F216EDCF}"/>
    <dgm:cxn modelId="{A35FC212-C43A-4ADB-B13F-A8756E576E77}" srcId="{9E238986-6E6C-4771-836E-3198B9D11AF9}" destId="{568D1141-9B85-4F81-BF0A-7DEE1C478804}" srcOrd="1" destOrd="0" parTransId="{924F88EC-BD75-4973-A855-FA59F25B9385}" sibTransId="{2102FD48-6DC6-4732-BCB9-5DFDAC442D8F}"/>
    <dgm:cxn modelId="{4D649290-3875-4275-89A0-6F6676C45F14}" srcId="{9E238986-6E6C-4771-836E-3198B9D11AF9}" destId="{AE379269-B743-480F-B281-F67E9CF8D96B}" srcOrd="3" destOrd="0" parTransId="{D09D2D53-415A-4489-BB58-8287C0A31696}" sibTransId="{4BB384CC-DAB0-4174-A8AB-791059FECDB4}"/>
    <dgm:cxn modelId="{A3B59627-6F04-4DA1-B406-9EA423917AF7}" type="presOf" srcId="{0D0F8BA9-0CB3-40B1-A442-F48088BC26F8}" destId="{C110373E-C300-4018-880C-0A1A1A265009}" srcOrd="0" destOrd="0" presId="urn:microsoft.com/office/officeart/2005/8/layout/vList3#1"/>
    <dgm:cxn modelId="{AAAD2C7B-0CBA-4B85-863A-E5A9693703ED}" srcId="{9E238986-6E6C-4771-836E-3198B9D11AF9}" destId="{438BDBB6-566D-4722-A472-DB25FCB81190}" srcOrd="0" destOrd="0" parTransId="{D462E3F0-ACF1-4BFB-B905-946D985B3E5A}" sibTransId="{B2918DBD-CB90-40D9-BF6B-C61198FE2384}"/>
    <dgm:cxn modelId="{3260E206-1E76-4FFB-88C5-F2913206EDCB}" type="presParOf" srcId="{7643665B-43F3-466C-BAD3-AC27E143959D}" destId="{95573BA6-F589-4A19-8B4C-6CA65FE0F8A9}" srcOrd="0" destOrd="0" presId="urn:microsoft.com/office/officeart/2005/8/layout/vList3#1"/>
    <dgm:cxn modelId="{E8954771-1244-4BC7-A8E2-60304BA523E2}" type="presParOf" srcId="{95573BA6-F589-4A19-8B4C-6CA65FE0F8A9}" destId="{6436ECE2-3FB3-4C87-A205-A57C2C1823DE}" srcOrd="0" destOrd="0" presId="urn:microsoft.com/office/officeart/2005/8/layout/vList3#1"/>
    <dgm:cxn modelId="{EF6C7B8D-D873-40B0-B403-4B11FF143029}" type="presParOf" srcId="{95573BA6-F589-4A19-8B4C-6CA65FE0F8A9}" destId="{46DE8AAA-F928-4562-A649-E5988A22C0A4}" srcOrd="1" destOrd="0" presId="urn:microsoft.com/office/officeart/2005/8/layout/vList3#1"/>
    <dgm:cxn modelId="{C9F66CF7-3F73-4EAF-864B-FD12ABDC9E21}" type="presParOf" srcId="{7643665B-43F3-466C-BAD3-AC27E143959D}" destId="{4BF19ED6-AE8B-468D-B2C0-C48436FF78BF}" srcOrd="1" destOrd="0" presId="urn:microsoft.com/office/officeart/2005/8/layout/vList3#1"/>
    <dgm:cxn modelId="{CAFAB43B-3307-4401-BB43-DE8D2709E54C}" type="presParOf" srcId="{7643665B-43F3-466C-BAD3-AC27E143959D}" destId="{46D55EC1-EEFB-4D0B-96CB-B683CE766172}" srcOrd="2" destOrd="0" presId="urn:microsoft.com/office/officeart/2005/8/layout/vList3#1"/>
    <dgm:cxn modelId="{60F0F5AE-A2DE-4368-9DC1-091070737A77}" type="presParOf" srcId="{46D55EC1-EEFB-4D0B-96CB-B683CE766172}" destId="{8031DAC2-092E-4811-94D2-E55F62B05C67}" srcOrd="0" destOrd="0" presId="urn:microsoft.com/office/officeart/2005/8/layout/vList3#1"/>
    <dgm:cxn modelId="{D58AE16F-BDD5-4208-B5C0-F95AD6A8EBE5}" type="presParOf" srcId="{46D55EC1-EEFB-4D0B-96CB-B683CE766172}" destId="{6A89EF26-1A3E-47B5-9365-E1C932262DBD}" srcOrd="1" destOrd="0" presId="urn:microsoft.com/office/officeart/2005/8/layout/vList3#1"/>
    <dgm:cxn modelId="{BED465B5-29BD-4565-869E-9331B8B11141}" type="presParOf" srcId="{7643665B-43F3-466C-BAD3-AC27E143959D}" destId="{0A7C3E22-7B9B-46E1-BAE0-D668DB7F0A0C}" srcOrd="3" destOrd="0" presId="urn:microsoft.com/office/officeart/2005/8/layout/vList3#1"/>
    <dgm:cxn modelId="{F28FB18B-EDD6-4F67-A16A-0727FA25C8AA}" type="presParOf" srcId="{7643665B-43F3-466C-BAD3-AC27E143959D}" destId="{DD926EF7-5764-467B-9D8D-42B09378A770}" srcOrd="4" destOrd="0" presId="urn:microsoft.com/office/officeart/2005/8/layout/vList3#1"/>
    <dgm:cxn modelId="{916BEF44-6C78-4528-B080-837ECFC46CFF}" type="presParOf" srcId="{DD926EF7-5764-467B-9D8D-42B09378A770}" destId="{F3D0047D-D4BD-49B6-9664-0FCC6C8E6B56}" srcOrd="0" destOrd="0" presId="urn:microsoft.com/office/officeart/2005/8/layout/vList3#1"/>
    <dgm:cxn modelId="{DFF7A696-40C1-410A-BCF1-95CCF64086FC}" type="presParOf" srcId="{DD926EF7-5764-467B-9D8D-42B09378A770}" destId="{C110373E-C300-4018-880C-0A1A1A265009}" srcOrd="1" destOrd="0" presId="urn:microsoft.com/office/officeart/2005/8/layout/vList3#1"/>
    <dgm:cxn modelId="{B39069D6-3C4F-47FD-B632-CFAC4216599D}" type="presParOf" srcId="{7643665B-43F3-466C-BAD3-AC27E143959D}" destId="{5AA404B1-58F3-45DC-B5E6-EB286BA74378}" srcOrd="5" destOrd="0" presId="urn:microsoft.com/office/officeart/2005/8/layout/vList3#1"/>
    <dgm:cxn modelId="{ECD1C592-3821-4A19-997F-3D707037BE19}" type="presParOf" srcId="{7643665B-43F3-466C-BAD3-AC27E143959D}" destId="{515684D8-31B1-4BF7-8D47-74B82D1290D7}" srcOrd="6" destOrd="0" presId="urn:microsoft.com/office/officeart/2005/8/layout/vList3#1"/>
    <dgm:cxn modelId="{B9F00038-D68E-42E9-B167-DB699B2FDF99}" type="presParOf" srcId="{515684D8-31B1-4BF7-8D47-74B82D1290D7}" destId="{219FF20B-E521-47FA-84BE-2AB5F82CAB09}" srcOrd="0" destOrd="0" presId="urn:microsoft.com/office/officeart/2005/8/layout/vList3#1"/>
    <dgm:cxn modelId="{00300E6D-126D-435B-B9EA-92A389744769}" type="presParOf" srcId="{515684D8-31B1-4BF7-8D47-74B82D1290D7}" destId="{DD8C0F82-D685-4B0A-B6C9-6225E6271C45}" srcOrd="1" destOrd="0" presId="urn:microsoft.com/office/officeart/2005/8/layout/vList3#1"/>
    <dgm:cxn modelId="{15B69F4A-7051-44F4-8B11-2FA87DEB94DA}" type="presParOf" srcId="{7643665B-43F3-466C-BAD3-AC27E143959D}" destId="{221E9D5D-A28C-4D12-B99D-BD3D685EC613}" srcOrd="7" destOrd="0" presId="urn:microsoft.com/office/officeart/2005/8/layout/vList3#1"/>
    <dgm:cxn modelId="{CE676137-B3C6-4BBF-A0B8-3573CFD97864}" type="presParOf" srcId="{7643665B-43F3-466C-BAD3-AC27E143959D}" destId="{7555F141-9227-457F-86C5-9B6D072CD69B}" srcOrd="8" destOrd="0" presId="urn:microsoft.com/office/officeart/2005/8/layout/vList3#1"/>
    <dgm:cxn modelId="{8FF994A6-9FCE-412D-B6CE-2069D32B66B3}" type="presParOf" srcId="{7555F141-9227-457F-86C5-9B6D072CD69B}" destId="{B09F741C-EE37-42AD-8717-A2084BF6668E}" srcOrd="0" destOrd="0" presId="urn:microsoft.com/office/officeart/2005/8/layout/vList3#1"/>
    <dgm:cxn modelId="{503D066F-F4D4-4ED0-8533-1FD76D279186}" type="presParOf" srcId="{7555F141-9227-457F-86C5-9B6D072CD69B}" destId="{FF4ACDAE-B8BF-45F2-BF47-4AE3B315BF73}" srcOrd="1" destOrd="0" presId="urn:microsoft.com/office/officeart/2005/8/layout/vList3#1"/>
    <dgm:cxn modelId="{5B135A02-43A0-43F3-8F6F-875AFD4441F4}" type="presParOf" srcId="{7643665B-43F3-466C-BAD3-AC27E143959D}" destId="{99E9E889-AF89-4FD7-83C3-6D33E3D5190A}" srcOrd="9" destOrd="0" presId="urn:microsoft.com/office/officeart/2005/8/layout/vList3#1"/>
    <dgm:cxn modelId="{70340942-623A-4A04-B207-D7B1AD9F3587}" type="presParOf" srcId="{7643665B-43F3-466C-BAD3-AC27E143959D}" destId="{60060491-DBD7-4DDC-A122-B452C309657B}" srcOrd="10" destOrd="0" presId="urn:microsoft.com/office/officeart/2005/8/layout/vList3#1"/>
    <dgm:cxn modelId="{2D3366E9-F2B2-4601-A6BA-5B931F6A5BC9}" type="presParOf" srcId="{60060491-DBD7-4DDC-A122-B452C309657B}" destId="{066CDB50-7F45-486B-9E5A-79040D0480B3}" srcOrd="0" destOrd="0" presId="urn:microsoft.com/office/officeart/2005/8/layout/vList3#1"/>
    <dgm:cxn modelId="{30CAFCE5-9554-4AB4-A886-22B495D38836}" type="presParOf" srcId="{60060491-DBD7-4DDC-A122-B452C309657B}" destId="{584C1C64-8B23-4F65-BE6B-C193364D6258}" srcOrd="1" destOrd="0" presId="urn:microsoft.com/office/officeart/2005/8/layout/vList3#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C060-186C-42BF-B496-1A2CB7204EBF}">
      <dsp:nvSpPr>
        <dsp:cNvPr id="0" name=""/>
        <dsp:cNvSpPr/>
      </dsp:nvSpPr>
      <dsp:spPr>
        <a:xfrm>
          <a:off x="571496" y="58727"/>
          <a:ext cx="2585900" cy="221642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78DCC51-BE8A-4AF5-878E-E5C067D887EE}">
      <dsp:nvSpPr>
        <dsp:cNvPr id="0" name=""/>
        <dsp:cNvSpPr/>
      </dsp:nvSpPr>
      <dsp:spPr>
        <a:xfrm>
          <a:off x="673122" y="1555278"/>
          <a:ext cx="2585900" cy="53194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Economic Efficiencies</a:t>
          </a:r>
          <a:endParaRPr lang="en-US" sz="2000" kern="1200" dirty="0">
            <a:solidFill>
              <a:schemeClr val="tx1"/>
            </a:solidFill>
          </a:endParaRPr>
        </a:p>
      </dsp:txBody>
      <dsp:txXfrm>
        <a:off x="673122" y="1555278"/>
        <a:ext cx="2585900" cy="531941"/>
      </dsp:txXfrm>
    </dsp:sp>
    <dsp:sp modelId="{6B846967-D70E-43F8-8767-AE6C126940A0}">
      <dsp:nvSpPr>
        <dsp:cNvPr id="0" name=""/>
        <dsp:cNvSpPr/>
      </dsp:nvSpPr>
      <dsp:spPr>
        <a:xfrm>
          <a:off x="3522777" y="3782"/>
          <a:ext cx="2585900" cy="2216422"/>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FDCC19D2-2108-454D-9081-E49329759E67}">
      <dsp:nvSpPr>
        <dsp:cNvPr id="0" name=""/>
        <dsp:cNvSpPr/>
      </dsp:nvSpPr>
      <dsp:spPr>
        <a:xfrm>
          <a:off x="3522777" y="1555278"/>
          <a:ext cx="2585900" cy="53194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Risk Management</a:t>
          </a:r>
          <a:endParaRPr lang="en-US" sz="2000" kern="1200" dirty="0">
            <a:solidFill>
              <a:schemeClr val="tx1"/>
            </a:solidFill>
          </a:endParaRPr>
        </a:p>
      </dsp:txBody>
      <dsp:txXfrm>
        <a:off x="3522777" y="1555278"/>
        <a:ext cx="2585900" cy="531941"/>
      </dsp:txXfrm>
    </dsp:sp>
    <dsp:sp modelId="{77EBC278-C6FD-4551-B5D6-CAE0AA9C1DE8}">
      <dsp:nvSpPr>
        <dsp:cNvPr id="0" name=""/>
        <dsp:cNvSpPr/>
      </dsp:nvSpPr>
      <dsp:spPr>
        <a:xfrm>
          <a:off x="2097949" y="2478795"/>
          <a:ext cx="2585900" cy="2216422"/>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0">
          <a:scrgbClr r="0" g="0" b="0"/>
        </a:effectRef>
        <a:fontRef idx="minor"/>
      </dsp:style>
    </dsp:sp>
    <dsp:sp modelId="{FB28D441-B3B3-4548-80BD-AB91C3CF0661}">
      <dsp:nvSpPr>
        <dsp:cNvPr id="0" name=""/>
        <dsp:cNvSpPr/>
      </dsp:nvSpPr>
      <dsp:spPr>
        <a:xfrm>
          <a:off x="2097949" y="4030291"/>
          <a:ext cx="2585900" cy="53194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Growth</a:t>
          </a:r>
          <a:endParaRPr lang="en-US" sz="2000" kern="1200" dirty="0">
            <a:solidFill>
              <a:schemeClr val="tx1"/>
            </a:solidFill>
          </a:endParaRPr>
        </a:p>
      </dsp:txBody>
      <dsp:txXfrm>
        <a:off x="2097949" y="4030291"/>
        <a:ext cx="2585900" cy="531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D1185-539C-43F6-A949-FF4B56641567}" type="datetimeFigureOut">
              <a:rPr lang="en-US" smtClean="0"/>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96B8C-2A9D-41CC-8702-D330A5DD636B}" type="slidenum">
              <a:rPr lang="en-US" smtClean="0"/>
              <a:t>‹#›</a:t>
            </a:fld>
            <a:endParaRPr lang="en-US"/>
          </a:p>
        </p:txBody>
      </p:sp>
    </p:spTree>
    <p:extLst>
      <p:ext uri="{BB962C8B-B14F-4D97-AF65-F5344CB8AC3E}">
        <p14:creationId xmlns:p14="http://schemas.microsoft.com/office/powerpoint/2010/main" val="230434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61774-1039-461A-B8D1-2BA92FEC590E}" type="slidenum">
              <a:rPr lang="en-US" smtClean="0"/>
              <a:pPr/>
              <a:t>2</a:t>
            </a:fld>
            <a:endParaRPr lang="en-US" dirty="0"/>
          </a:p>
        </p:txBody>
      </p:sp>
    </p:spTree>
    <p:extLst>
      <p:ext uri="{BB962C8B-B14F-4D97-AF65-F5344CB8AC3E}">
        <p14:creationId xmlns:p14="http://schemas.microsoft.com/office/powerpoint/2010/main" val="115536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396E62-BD78-4006-8A10-F7EAA802C52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686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43011" name="Slide Number Placeholder 3"/>
          <p:cNvSpPr>
            <a:spLocks noGrp="1"/>
          </p:cNvSpPr>
          <p:nvPr>
            <p:ph type="sldNum" sz="quarter" idx="5"/>
          </p:nvPr>
        </p:nvSpPr>
        <p:spPr>
          <a:noFill/>
        </p:spPr>
        <p:txBody>
          <a:bodyPr/>
          <a:lstStyle/>
          <a:p>
            <a:fld id="{634146B5-2EC1-4A42-9BBB-D3C091B36F03}" type="slidenum">
              <a:rPr lang="en-US" smtClean="0">
                <a:solidFill>
                  <a:prstClr val="black"/>
                </a:solidFill>
              </a:rPr>
              <a:pPr/>
              <a:t>16</a:t>
            </a:fld>
            <a:endParaRPr lang="en-US" smtClean="0">
              <a:solidFill>
                <a:prstClr val="black"/>
              </a:solidFill>
            </a:endParaRPr>
          </a:p>
        </p:txBody>
      </p:sp>
    </p:spTree>
    <p:extLst>
      <p:ext uri="{BB962C8B-B14F-4D97-AF65-F5344CB8AC3E}">
        <p14:creationId xmlns:p14="http://schemas.microsoft.com/office/powerpoint/2010/main" val="195882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4" indent="-228574">
              <a:buAutoNum type="arabicPeriod"/>
            </a:pPr>
            <a:r>
              <a:rPr lang="en-US" dirty="0" smtClean="0">
                <a:latin typeface="+mn-lt"/>
              </a:rPr>
              <a:t>Milk and sugar(beets) from California</a:t>
            </a:r>
          </a:p>
          <a:p>
            <a:pPr marL="228574" indent="-228574">
              <a:buAutoNum type="arabicPeriod"/>
            </a:pPr>
            <a:r>
              <a:rPr lang="en-US" dirty="0" smtClean="0">
                <a:latin typeface="+mn-lt"/>
              </a:rPr>
              <a:t>Sugar (beets) and some spring wheat from the Red River Valley.</a:t>
            </a:r>
          </a:p>
          <a:p>
            <a:pPr marL="228574" indent="-228574">
              <a:buAutoNum type="arabicPeriod"/>
            </a:pPr>
            <a:r>
              <a:rPr lang="en-US" dirty="0" smtClean="0">
                <a:latin typeface="+mn-lt"/>
              </a:rPr>
              <a:t>Sugar (beets) and wheat (spring and winter wheat).</a:t>
            </a:r>
          </a:p>
          <a:p>
            <a:pPr marL="228574" indent="-228574">
              <a:buAutoNum type="arabicPeriod"/>
            </a:pPr>
            <a:r>
              <a:rPr lang="en-US" dirty="0" smtClean="0">
                <a:latin typeface="+mn-lt"/>
              </a:rPr>
              <a:t>Spring wheat from the Northern Great Plains, US leading production area of spring wheat (+50%) and 75%+ of Durham wheat. Also a priority area for WWF US.</a:t>
            </a:r>
          </a:p>
          <a:p>
            <a:pPr marL="228574" indent="-228574">
              <a:buAutoNum type="arabicPeriod"/>
            </a:pPr>
            <a:r>
              <a:rPr lang="en-US" dirty="0" smtClean="0">
                <a:latin typeface="+mn-lt"/>
              </a:rPr>
              <a:t>Winter wheat from the Central High Plains, US leading production area of winter wheat (~50%).</a:t>
            </a:r>
          </a:p>
          <a:p>
            <a:pPr marL="228574" indent="-228574">
              <a:buAutoNum type="arabicPeriod"/>
            </a:pPr>
            <a:r>
              <a:rPr lang="en-US" dirty="0" smtClean="0">
                <a:latin typeface="+mn-lt"/>
              </a:rPr>
              <a:t>Oats.</a:t>
            </a:r>
            <a:endParaRPr lang="en-US" dirty="0"/>
          </a:p>
        </p:txBody>
      </p:sp>
      <p:sp>
        <p:nvSpPr>
          <p:cNvPr id="4" name="Slide Number Placeholder 3"/>
          <p:cNvSpPr>
            <a:spLocks noGrp="1"/>
          </p:cNvSpPr>
          <p:nvPr>
            <p:ph type="sldNum" sz="quarter" idx="10"/>
          </p:nvPr>
        </p:nvSpPr>
        <p:spPr/>
        <p:txBody>
          <a:bodyPr/>
          <a:lstStyle/>
          <a:p>
            <a:fld id="{9A54DE79-BC76-4ADE-A620-8236399CF631}"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F1853E-FFFA-4688-B6E9-C94C71CC96C1}" type="slidenum">
              <a:rPr lang="de-CH" smtClean="0">
                <a:solidFill>
                  <a:prstClr val="black"/>
                </a:solidFill>
              </a:rPr>
              <a:pPr>
                <a:defRPr/>
              </a:pPr>
              <a:t>22</a:t>
            </a:fld>
            <a:endParaRPr lang="de-CH">
              <a:solidFill>
                <a:prstClr val="black"/>
              </a:solidFill>
            </a:endParaRPr>
          </a:p>
        </p:txBody>
      </p:sp>
    </p:spTree>
    <p:extLst>
      <p:ext uri="{BB962C8B-B14F-4D97-AF65-F5344CB8AC3E}">
        <p14:creationId xmlns:p14="http://schemas.microsoft.com/office/powerpoint/2010/main" val="21718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415" y="8685896"/>
            <a:ext cx="2972098" cy="456596"/>
          </a:xfrm>
          <a:prstGeom prst="rect">
            <a:avLst/>
          </a:prstGeom>
          <a:noFill/>
          <a:ln w="9525">
            <a:noFill/>
            <a:miter lim="800000"/>
            <a:headEnd/>
            <a:tailEnd/>
          </a:ln>
        </p:spPr>
        <p:txBody>
          <a:bodyPr lIns="91377" tIns="45690" rIns="91377" bIns="45690" anchor="b"/>
          <a:lstStyle/>
          <a:p>
            <a:pPr algn="r" defTabSz="914200" fontAlgn="base">
              <a:spcBef>
                <a:spcPct val="0"/>
              </a:spcBef>
              <a:spcAft>
                <a:spcPct val="0"/>
              </a:spcAft>
            </a:pPr>
            <a:fld id="{956936CD-A1D6-49DC-A61E-91DFDF22EFD0}" type="slidenum">
              <a:rPr lang="en-US" sz="1200" b="1">
                <a:solidFill>
                  <a:prstClr val="black"/>
                </a:solidFill>
                <a:latin typeface="Arial" charset="0"/>
                <a:cs typeface="Arial" charset="0"/>
              </a:rPr>
              <a:pPr algn="r" defTabSz="914200" fontAlgn="base">
                <a:spcBef>
                  <a:spcPct val="0"/>
                </a:spcBef>
                <a:spcAft>
                  <a:spcPct val="0"/>
                </a:spcAft>
              </a:pPr>
              <a:t>27</a:t>
            </a:fld>
            <a:endParaRPr lang="en-US" sz="1200" b="1">
              <a:solidFill>
                <a:prstClr val="black"/>
              </a:solidFill>
              <a:latin typeface="Arial" charset="0"/>
              <a:cs typeface="Arial" charset="0"/>
            </a:endParaRPr>
          </a:p>
        </p:txBody>
      </p:sp>
      <p:sp>
        <p:nvSpPr>
          <p:cNvPr id="6553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5539" name="Rectangle 3"/>
          <p:cNvSpPr>
            <a:spLocks noGrp="1" noChangeArrowheads="1"/>
          </p:cNvSpPr>
          <p:nvPr>
            <p:ph type="body" idx="1"/>
          </p:nvPr>
        </p:nvSpPr>
        <p:spPr>
          <a:noFill/>
          <a:ln/>
        </p:spPr>
        <p:txBody>
          <a:bodyPr lIns="91377" tIns="45690" rIns="91377" bIns="45690"/>
          <a:lstStyle/>
          <a:p>
            <a:pPr eaLnBrk="1" hangingPunct="1"/>
            <a:endParaRPr lang="en-US" dirty="0" smtClean="0"/>
          </a:p>
        </p:txBody>
      </p:sp>
    </p:spTree>
    <p:extLst>
      <p:ext uri="{BB962C8B-B14F-4D97-AF65-F5344CB8AC3E}">
        <p14:creationId xmlns:p14="http://schemas.microsoft.com/office/powerpoint/2010/main" val="409143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dirty="0"/>
              <a:t> These numbers give you a better sense of our size and global scope. </a:t>
            </a:r>
          </a:p>
          <a:p>
            <a:endParaRPr lang="en-US" sz="1000" dirty="0"/>
          </a:p>
          <a:p>
            <a:pPr>
              <a:buFont typeface="Arial" pitchFamily="34" charset="0"/>
              <a:buChar char="•"/>
            </a:pPr>
            <a:r>
              <a:rPr lang="en-US" sz="1000" dirty="0"/>
              <a:t> As you can see, we truly are a global company. Nearly 30 percent of our net sales come from our International business segment, and about half of our employees work outside </a:t>
            </a:r>
            <a:r>
              <a:rPr lang="en-US" sz="1000"/>
              <a:t>the United States. </a:t>
            </a:r>
            <a:endParaRPr lang="en-US" sz="1000" dirty="0"/>
          </a:p>
          <a:p>
            <a:endParaRPr lang="en-US" sz="1000" dirty="0"/>
          </a:p>
          <a:p>
            <a:pPr>
              <a:buFont typeface="Arial" pitchFamily="34" charset="0"/>
              <a:buChar char="•"/>
            </a:pPr>
            <a:endParaRPr lang="en-US" sz="1000" dirty="0"/>
          </a:p>
          <a:p>
            <a:endParaRPr lang="en-US" sz="1000" dirty="0"/>
          </a:p>
          <a:p>
            <a:pPr>
              <a:buFont typeface="Arial" pitchFamily="34" charset="0"/>
              <a:buChar char="•"/>
            </a:pPr>
            <a:endParaRPr lang="en-US" sz="1000" dirty="0"/>
          </a:p>
          <a:p>
            <a:pPr>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602518E1-8F9E-4336-B5F3-CAD6D7680C36}"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Slow-talking MN accent, Pragmatic, Sustainability</a:t>
            </a:r>
            <a:r>
              <a:rPr lang="en-US" baseline="0" dirty="0" smtClean="0"/>
              <a:t> = Business value</a:t>
            </a:r>
            <a:endParaRPr lang="en-US" dirty="0" smtClean="0"/>
          </a:p>
        </p:txBody>
      </p:sp>
      <p:sp>
        <p:nvSpPr>
          <p:cNvPr id="4" name="Slide Number Placeholder 3"/>
          <p:cNvSpPr>
            <a:spLocks noGrp="1"/>
          </p:cNvSpPr>
          <p:nvPr>
            <p:ph type="sldNum" sz="quarter" idx="10"/>
          </p:nvPr>
        </p:nvSpPr>
        <p:spPr/>
        <p:txBody>
          <a:bodyPr/>
          <a:lstStyle/>
          <a:p>
            <a:fld id="{AF4149C3-1EF6-4FBC-B34C-E442F4FDD88F}"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Sustainability is not only an outgrowth of our values, it is an imperative to our business. </a:t>
            </a:r>
          </a:p>
          <a:p>
            <a:pPr lvl="0"/>
            <a:endParaRPr lang="en-US" dirty="0"/>
          </a:p>
          <a:p>
            <a:pPr lvl="0"/>
            <a:r>
              <a:rPr lang="en-US" dirty="0"/>
              <a:t> As a food company we are a big user of earth’s resources and these resources are increasingly being squeezed.</a:t>
            </a:r>
          </a:p>
          <a:p>
            <a:pPr lvl="0"/>
            <a:endParaRPr lang="en-US" dirty="0"/>
          </a:p>
          <a:p>
            <a:pPr lvl="0"/>
            <a:r>
              <a:rPr lang="en-US" dirty="0"/>
              <a:t> Providing food to the world:</a:t>
            </a:r>
          </a:p>
          <a:p>
            <a:pPr lvl="0"/>
            <a:endParaRPr lang="en-US" dirty="0"/>
          </a:p>
          <a:p>
            <a:pPr lvl="0"/>
            <a:r>
              <a:rPr lang="en-US" dirty="0"/>
              <a:t>-Uses 40% of the world’s land</a:t>
            </a:r>
          </a:p>
          <a:p>
            <a:pPr lvl="0"/>
            <a:r>
              <a:rPr lang="en-US" dirty="0"/>
              <a:t>-Uses 70% of the world’s freshwater</a:t>
            </a:r>
          </a:p>
          <a:p>
            <a:pPr lvl="0"/>
            <a:r>
              <a:rPr lang="en-US" dirty="0"/>
              <a:t>-Creates 1/3 of the world’s greenhouse gas emissions; and</a:t>
            </a:r>
          </a:p>
          <a:p>
            <a:pPr lvl="0"/>
            <a:r>
              <a:rPr lang="en-US" dirty="0"/>
              <a:t>-Generates huge amounts of waste. </a:t>
            </a:r>
          </a:p>
          <a:p>
            <a:pPr lvl="0"/>
            <a:endParaRPr lang="en-US" dirty="0"/>
          </a:p>
          <a:p>
            <a:pPr lvl="0"/>
            <a:r>
              <a:rPr lang="en-US" dirty="0"/>
              <a:t>As a global society we waste more than 30% of the calories produced every year.  In a world where 1 billion people go hungry every day, this clearly is NOT the right thing to do.</a:t>
            </a:r>
          </a:p>
        </p:txBody>
      </p:sp>
      <p:sp>
        <p:nvSpPr>
          <p:cNvPr id="4" name="Slide Number Placeholder 3"/>
          <p:cNvSpPr>
            <a:spLocks noGrp="1"/>
          </p:cNvSpPr>
          <p:nvPr>
            <p:ph type="sldNum" sz="quarter" idx="10"/>
          </p:nvPr>
        </p:nvSpPr>
        <p:spPr/>
        <p:txBody>
          <a:bodyPr/>
          <a:lstStyle/>
          <a:p>
            <a:fld id="{FDF61774-1039-461A-B8D1-2BA92FEC590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2643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have, is a vicious cycle.  On one hand we have accelerating demand.  On the other had many of society’s current tools to keep up with this demand are driving a decline in nature’s fundamental ability to produce these resources in the first place.   We have a challenge, and our usual way of meeting the challenge only makes the challenge harder.</a:t>
            </a:r>
          </a:p>
          <a:p>
            <a:endParaRPr lang="en-US" dirty="0"/>
          </a:p>
          <a:p>
            <a:endParaRPr lang="en-US" dirty="0"/>
          </a:p>
          <a:p>
            <a:r>
              <a:rPr lang="en-US" dirty="0"/>
              <a:t>As I mentioned before, this vicious cycle is part of what’s driving the inflation we’re experiencing right now…today.  If you look into the future, it will challenge the “sustainability” of our business.   </a:t>
            </a:r>
          </a:p>
          <a:p>
            <a:endParaRPr lang="en-US" dirty="0"/>
          </a:p>
          <a:p>
            <a:r>
              <a:rPr lang="en-US" dirty="0"/>
              <a:t>Remember that these resources we’re talking about are the exact same resources we depend on as a company.  When you look at this challenge from a resource perspective, Sustainability is not an option for us.  It is not </a:t>
            </a:r>
            <a:r>
              <a:rPr lang="en-US" u="sng" dirty="0"/>
              <a:t>just</a:t>
            </a:r>
            <a:r>
              <a:rPr lang="en-US" dirty="0"/>
              <a:t> something nice to do so we have beautiful landscape and interesting animals to observe, although that’s valuable. It is not</a:t>
            </a:r>
            <a:r>
              <a:rPr lang="en-US" u="sng" dirty="0"/>
              <a:t> just</a:t>
            </a:r>
            <a:r>
              <a:rPr lang="en-US" dirty="0"/>
              <a:t> a good thing to do for society.  It is not</a:t>
            </a:r>
            <a:r>
              <a:rPr lang="en-US" u="sng" dirty="0"/>
              <a:t> just</a:t>
            </a:r>
            <a:r>
              <a:rPr lang="en-US" dirty="0"/>
              <a:t> the right thing to do, sustainability is an absolute must if we are to continue to run our business.</a:t>
            </a:r>
          </a:p>
          <a:p>
            <a:endParaRPr lang="en-US" dirty="0"/>
          </a:p>
          <a:p>
            <a:r>
              <a:rPr lang="en-US" dirty="0"/>
              <a:t>Now we wouldn’t be here today if we didn’t believe we can address this challenge.  In fact it’s the very reason we’re here today.  We are doing some very good work in this area and as you can see we need to do more and we need all of you to be a part of it.</a:t>
            </a:r>
          </a:p>
          <a:p>
            <a:endParaRPr lang="en-US" dirty="0"/>
          </a:p>
        </p:txBody>
      </p:sp>
      <p:sp>
        <p:nvSpPr>
          <p:cNvPr id="4" name="Slide Number Placeholder 3"/>
          <p:cNvSpPr>
            <a:spLocks noGrp="1"/>
          </p:cNvSpPr>
          <p:nvPr>
            <p:ph type="sldNum" sz="quarter" idx="10"/>
          </p:nvPr>
        </p:nvSpPr>
        <p:spPr/>
        <p:txBody>
          <a:bodyPr/>
          <a:lstStyle/>
          <a:p>
            <a:fld id="{FDF61774-1039-461A-B8D1-2BA92FEC590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9685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efforts  --  plentiful and powerful around the world – are grouped in three key areas: health, community and the environment. </a:t>
            </a:r>
          </a:p>
          <a:p>
            <a:endParaRPr lang="en-US" sz="1600" dirty="0"/>
          </a:p>
          <a:p>
            <a:r>
              <a:rPr lang="en-US" sz="1600" dirty="0"/>
              <a:t>The full CSR report, available online, provides rich detail on each segment, but let me give you a taste of each.</a:t>
            </a:r>
          </a:p>
        </p:txBody>
      </p:sp>
      <p:sp>
        <p:nvSpPr>
          <p:cNvPr id="4" name="Slide Number Placeholder 3"/>
          <p:cNvSpPr>
            <a:spLocks noGrp="1"/>
          </p:cNvSpPr>
          <p:nvPr>
            <p:ph type="sldNum" sz="quarter" idx="10"/>
          </p:nvPr>
        </p:nvSpPr>
        <p:spPr/>
        <p:txBody>
          <a:bodyPr/>
          <a:lstStyle/>
          <a:p>
            <a:fld id="{602518E1-8F9E-4336-B5F3-CAD6D7680C36}"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dirty="0"/>
              <a:t> In 2013, we committed to sustainably source 100 percent of our 10 priority ingredients by 2020. </a:t>
            </a:r>
            <a:r>
              <a:rPr lang="en-US" sz="1000" b="1" dirty="0"/>
              <a:t>These ingredients represent 50 percent of General Mills’ total raw material purchases.</a:t>
            </a:r>
            <a:r>
              <a:rPr lang="en-US" sz="1000" dirty="0"/>
              <a:t> It’s one important way we’re tackling the areas of greatest environmental impact in our supply chain.</a:t>
            </a:r>
          </a:p>
          <a:p>
            <a:pPr>
              <a:buFont typeface="Arial" pitchFamily="34" charset="0"/>
              <a:buChar char="•"/>
            </a:pPr>
            <a:endParaRPr lang="en-US" sz="1000" dirty="0"/>
          </a:p>
          <a:p>
            <a:pPr>
              <a:buFont typeface="Arial" pitchFamily="34" charset="0"/>
              <a:buChar char="•"/>
            </a:pPr>
            <a:r>
              <a:rPr lang="en-US" sz="1000" dirty="0"/>
              <a:t> Agriculture uses 70 percent of the world’s fresh water. Conserving water resources is crucial for the environment and for our business. We focus both on conserving water throughout our supply chain and improving the health of the watersheds we access.</a:t>
            </a:r>
          </a:p>
          <a:p>
            <a:pPr>
              <a:buFont typeface="Arial" pitchFamily="34" charset="0"/>
              <a:buNone/>
            </a:pPr>
            <a:endParaRPr lang="en-US" sz="1000" dirty="0"/>
          </a:p>
          <a:p>
            <a:pPr>
              <a:buFont typeface="Arial" pitchFamily="34" charset="0"/>
              <a:buChar char="•"/>
            </a:pPr>
            <a:r>
              <a:rPr lang="en-US" sz="1000" dirty="0"/>
              <a:t> By purchasing sustainable raw materials and promoting sustainable processes throughout our supply chain we can start to make a real difference. Because of the scope and scale of our supply chain, we work closely with growers, industry partners, nongovernmental agencies and other stakeholders to improve the sustainability of our value chain.</a:t>
            </a:r>
          </a:p>
          <a:p>
            <a:pPr>
              <a:buFont typeface="Arial" pitchFamily="34" charset="0"/>
              <a:buNone/>
            </a:pPr>
            <a:endParaRPr lang="en-US" sz="1000"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02518E1-8F9E-4336-B5F3-CAD6D7680C36}"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dirty="0"/>
              <a:t> Here you see our 10 priority ingredients and the progress we’re making toward our 2020 sourcing goal. Nine ingredients are in the transformation phase. Worthy of note: </a:t>
            </a:r>
            <a:r>
              <a:rPr lang="en-US" sz="1000" b="1" dirty="0"/>
              <a:t>we’re on track to meet our 2015 commitment to source 100 percent of palm oil from sustainable, responsible sources</a:t>
            </a:r>
            <a:r>
              <a:rPr lang="en-US" sz="1000" dirty="0"/>
              <a:t>.</a:t>
            </a:r>
            <a:r>
              <a:rPr lang="en-US" sz="1000" b="1" dirty="0"/>
              <a:t> </a:t>
            </a:r>
          </a:p>
          <a:p>
            <a:endParaRPr lang="en-US" sz="1000" dirty="0"/>
          </a:p>
          <a:p>
            <a:pPr>
              <a:buFont typeface="Arial" pitchFamily="34" charset="0"/>
              <a:buChar char="•"/>
            </a:pPr>
            <a:r>
              <a:rPr lang="en-US" sz="1000" dirty="0"/>
              <a:t> Our approach is tailored for each ingredient and geography, whether we’re working with smallholder farmers in developing economies or commodity agriculture in developed economies.</a:t>
            </a:r>
          </a:p>
          <a:p>
            <a:pPr>
              <a:buFont typeface="Arial" pitchFamily="34" charset="0"/>
              <a:buChar char="•"/>
            </a:pPr>
            <a:endParaRPr lang="en-US" sz="1000" dirty="0"/>
          </a:p>
          <a:p>
            <a:pPr>
              <a:buFont typeface="Arial" pitchFamily="34" charset="0"/>
              <a:buChar char="•"/>
            </a:pPr>
            <a:r>
              <a:rPr lang="en-US" sz="1000" dirty="0"/>
              <a:t> In developed economies, we’re collaborating with industry groups, suppliers and North American growers to increase the sustainability of row crops such as oats, wheat, sugar beets and corn. </a:t>
            </a:r>
          </a:p>
          <a:p>
            <a:pPr>
              <a:buFont typeface="Arial" pitchFamily="34" charset="0"/>
              <a:buChar char="•"/>
            </a:pPr>
            <a:endParaRPr lang="en-US" sz="1000" dirty="0"/>
          </a:p>
          <a:p>
            <a:pPr>
              <a:buFont typeface="Arial" pitchFamily="34" charset="0"/>
              <a:buChar char="•"/>
            </a:pPr>
            <a:r>
              <a:rPr lang="en-US" sz="1000" dirty="0"/>
              <a:t> Take oats as an example. Oats are an environmentally friendly crop requiring less irrigation, fertilizer, chemicals and other inputs to grow compared with other row crops. </a:t>
            </a:r>
            <a:r>
              <a:rPr lang="en-US" sz="1000" b="1" dirty="0"/>
              <a:t>General Mills is partnering with industry groups and farmers to increase sustainability in four key North American growing regions: the Snake River Valley in Idaho; the Red River Valley in North Dakota and Minnesota; the Northern Plains; and western Canada (Manitoba and Saskatchewan).</a:t>
            </a:r>
          </a:p>
          <a:p>
            <a:pPr>
              <a:buFont typeface="Arial" pitchFamily="34" charset="0"/>
              <a:buChar char="•"/>
            </a:pPr>
            <a:endParaRPr lang="en-US" sz="1000" dirty="0"/>
          </a:p>
          <a:p>
            <a:pPr>
              <a:buFont typeface="Arial"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602518E1-8F9E-4336-B5F3-CAD6D7680C36}"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a:t>
            </a:r>
          </a:p>
          <a:p>
            <a:r>
              <a:rPr lang="en-US" dirty="0" smtClean="0"/>
              <a:t>So what does sustainably sourced</a:t>
            </a:r>
            <a:r>
              <a:rPr lang="en-US" baseline="0" dirty="0" smtClean="0"/>
              <a:t> mean? It means something different for each one of the categories. GMI does not define what sustainability is. We work with key stakeholders and industry groups to determine it. We have classified the definitions of sustainability into 4 different types. 1) Certification 2) continuous Improvement </a:t>
            </a:r>
            <a:r>
              <a:rPr lang="en-US" baseline="0" dirty="0" err="1" smtClean="0"/>
              <a:t>vs</a:t>
            </a:r>
            <a:r>
              <a:rPr lang="en-US" baseline="0" dirty="0" smtClean="0"/>
              <a:t> an industry recognized framework 3.) Origin direct investment 4) Self verification. The important thing is to be clear in our communication on what it means. </a:t>
            </a:r>
            <a:endParaRPr lang="en-US" dirty="0"/>
          </a:p>
        </p:txBody>
      </p:sp>
      <p:sp>
        <p:nvSpPr>
          <p:cNvPr id="4" name="Slide Number Placeholder 3"/>
          <p:cNvSpPr>
            <a:spLocks noGrp="1"/>
          </p:cNvSpPr>
          <p:nvPr>
            <p:ph type="sldNum" sz="quarter" idx="10"/>
          </p:nvPr>
        </p:nvSpPr>
        <p:spPr/>
        <p:txBody>
          <a:bodyPr/>
          <a:lstStyle/>
          <a:p>
            <a:fld id="{980D6055-287E-4C41-A1AC-83A6E47DFB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77945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4114800"/>
            <a:ext cx="77724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BB41F0-E9F4-4CB8-B98F-97AF0CA9CC62}"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702243-9BF8-44CF-ACA9-B6BF89743D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B2C62-2D47-4F9B-8D6C-947C11019061}"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0C894-5C3B-4212-B807-52248BFF8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FBEF8A-1F04-4E92-B967-648BD2AEAA4A}"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FB39E-3AC8-4F06-8B78-07D1FC4860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75709" y="2555504"/>
            <a:ext cx="5534891" cy="1062305"/>
          </a:xfrm>
        </p:spPr>
        <p:txBody>
          <a:bodyPr anchor="b" anchorCtr="0">
            <a:noAutofit/>
          </a:bodyPr>
          <a:lstStyle>
            <a:lvl1pPr algn="l">
              <a:lnSpc>
                <a:spcPct val="80000"/>
              </a:lnSpc>
              <a:defRPr sz="4400">
                <a:solidFill>
                  <a:srgbClr val="1B5DA5"/>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3063834" y="4026059"/>
            <a:ext cx="5622966" cy="1752600"/>
          </a:xfrm>
        </p:spPr>
        <p:txBody>
          <a:bodyPr>
            <a:normAutofit/>
          </a:bodyPr>
          <a:lstStyle>
            <a:lvl1pPr marL="0" indent="0" algn="l">
              <a:lnSpc>
                <a:spcPct val="80000"/>
              </a:lnSpc>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66256" y="1283525"/>
            <a:ext cx="8799614" cy="4832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0"/>
          <p:cNvSpPr txBox="1">
            <a:spLocks/>
          </p:cNvSpPr>
          <p:nvPr userDrawn="1"/>
        </p:nvSpPr>
        <p:spPr>
          <a:xfrm>
            <a:off x="8153400" y="6553200"/>
            <a:ext cx="990600" cy="304800"/>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909AD6-6206-4C88-988C-1D96EB303ABA}" type="slidenum">
              <a:rPr kumimoji="0" lang="en-US"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dirty="0" smtClean="0"/>
              <a:t>Click to edit Master title style</a:t>
            </a:r>
            <a:endParaRPr lang="en-US" dirty="0"/>
          </a:p>
        </p:txBody>
      </p:sp>
      <p:sp>
        <p:nvSpPr>
          <p:cNvPr id="8" name="Slide Number Placeholder 10"/>
          <p:cNvSpPr txBox="1">
            <a:spLocks/>
          </p:cNvSpPr>
          <p:nvPr userDrawn="1"/>
        </p:nvSpPr>
        <p:spPr>
          <a:xfrm>
            <a:off x="8153400" y="6553200"/>
            <a:ext cx="990600" cy="304800"/>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909AD6-6206-4C88-988C-1D96EB303ABA}" type="slidenum">
              <a:rPr kumimoji="0" lang="en-US"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Slide Number Placeholder 10"/>
          <p:cNvSpPr txBox="1">
            <a:spLocks/>
          </p:cNvSpPr>
          <p:nvPr userDrawn="1"/>
        </p:nvSpPr>
        <p:spPr>
          <a:xfrm>
            <a:off x="8153400" y="6553200"/>
            <a:ext cx="990600" cy="304800"/>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909AD6-6206-4C88-988C-1D96EB303ABA}" type="slidenum">
              <a:rPr kumimoji="0" lang="en-US"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em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 descr="Intro_TopBa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235440" cy="792709"/>
          </a:xfrm>
          <a:prstGeom prst="rect">
            <a:avLst/>
          </a:prstGeom>
        </p:spPr>
      </p:pic>
      <p:sp>
        <p:nvSpPr>
          <p:cNvPr id="6" name="Title 1"/>
          <p:cNvSpPr>
            <a:spLocks noGrp="1"/>
          </p:cNvSpPr>
          <p:nvPr>
            <p:ph type="title"/>
          </p:nvPr>
        </p:nvSpPr>
        <p:spPr>
          <a:xfrm>
            <a:off x="292442" y="0"/>
            <a:ext cx="7395944" cy="791308"/>
          </a:xfrm>
          <a:prstGeom prst="rect">
            <a:avLst/>
          </a:prstGeom>
        </p:spPr>
        <p:txBody>
          <a:bodyPr anchor="ctr">
            <a:normAutofit/>
          </a:bodyPr>
          <a:lstStyle>
            <a:lvl1pPr algn="l">
              <a:defRPr sz="3200" b="0">
                <a:effectLst/>
                <a:latin typeface="+mj-l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09574" y="1209676"/>
            <a:ext cx="8315326" cy="5210174"/>
          </a:xfrm>
          <a:prstGeom prst="rect">
            <a:avLst/>
          </a:prstGeom>
        </p:spPr>
        <p:txBody>
          <a:bodyPr>
            <a:normAutofit/>
          </a:bodyPr>
          <a:lstStyle>
            <a:lvl1pPr>
              <a:defRPr sz="2000">
                <a:solidFill>
                  <a:srgbClr val="262626"/>
                </a:solidFill>
                <a:latin typeface="+mn-lt"/>
              </a:defRPr>
            </a:lvl1pPr>
            <a:lvl2pPr>
              <a:defRPr sz="1800">
                <a:solidFill>
                  <a:srgbClr val="262626"/>
                </a:solidFill>
                <a:latin typeface="+mn-lt"/>
              </a:defRPr>
            </a:lvl2pPr>
            <a:lvl3pPr>
              <a:defRPr sz="1600">
                <a:solidFill>
                  <a:srgbClr val="262626"/>
                </a:solidFill>
                <a:latin typeface="+mn-lt"/>
              </a:defRPr>
            </a:lvl3pPr>
            <a:lvl4pPr>
              <a:defRPr sz="1400">
                <a:solidFill>
                  <a:srgbClr val="262626"/>
                </a:solidFill>
                <a:latin typeface="+mn-lt"/>
              </a:defRPr>
            </a:lvl4pPr>
            <a:lvl5pPr>
              <a:defRPr sz="1400">
                <a:solidFill>
                  <a:srgbClr val="262626"/>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3" hasCustomPrompt="1"/>
          </p:nvPr>
        </p:nvSpPr>
        <p:spPr>
          <a:xfrm>
            <a:off x="409574" y="6638924"/>
            <a:ext cx="2667000" cy="219075"/>
          </a:xfrm>
          <a:prstGeom prst="rect">
            <a:avLst/>
          </a:prstGeom>
        </p:spPr>
        <p:txBody>
          <a:bodyPr/>
          <a:lstStyle>
            <a:lvl1pPr marL="0" algn="l" defTabSz="914400" rtl="0" eaLnBrk="1" latinLnBrk="0" hangingPunct="1">
              <a:buNone/>
              <a:defRPr lang="en-US" sz="900" kern="1200" spc="0" dirty="0">
                <a:solidFill>
                  <a:schemeClr val="bg1">
                    <a:lumMod val="65000"/>
                  </a:schemeClr>
                </a:solidFill>
                <a:latin typeface="+mj-lt"/>
                <a:ea typeface="+mn-ea"/>
                <a:cs typeface="Tahoma" pitchFamily="34" charset="0"/>
              </a:defRPr>
            </a:lvl1pPr>
            <a:lvl2pPr marL="0" algn="l" defTabSz="914400" rtl="0" eaLnBrk="1" latinLnBrk="0" hangingPunct="1">
              <a:defRPr lang="en-US" sz="1000" kern="1200" smtClean="0">
                <a:solidFill>
                  <a:schemeClr val="bg1">
                    <a:lumMod val="65000"/>
                  </a:schemeClr>
                </a:solidFill>
                <a:latin typeface="+mn-lt"/>
                <a:ea typeface="+mn-ea"/>
                <a:cs typeface="+mn-cs"/>
              </a:defRPr>
            </a:lvl2pPr>
            <a:lvl3pPr marL="0" algn="l" defTabSz="914400" rtl="0" eaLnBrk="1" latinLnBrk="0" hangingPunct="1">
              <a:defRPr lang="en-US" sz="1000" kern="1200" smtClean="0">
                <a:solidFill>
                  <a:schemeClr val="bg1">
                    <a:lumMod val="65000"/>
                  </a:schemeClr>
                </a:solidFill>
                <a:latin typeface="+mn-lt"/>
                <a:ea typeface="+mn-ea"/>
                <a:cs typeface="+mn-cs"/>
              </a:defRPr>
            </a:lvl3pPr>
            <a:lvl4pPr marL="0" algn="l" defTabSz="914400" rtl="0" eaLnBrk="1" latinLnBrk="0" hangingPunct="1">
              <a:defRPr lang="en-US" sz="1000" kern="1200" smtClean="0">
                <a:solidFill>
                  <a:schemeClr val="bg1">
                    <a:lumMod val="65000"/>
                  </a:schemeClr>
                </a:solidFill>
                <a:latin typeface="+mn-lt"/>
                <a:ea typeface="+mn-ea"/>
                <a:cs typeface="+mn-cs"/>
              </a:defRPr>
            </a:lvl4pPr>
            <a:lvl5pPr marL="0" algn="l" defTabSz="914400" rtl="0" eaLnBrk="1" latinLnBrk="0" hangingPunct="1">
              <a:defRPr lang="en-US" sz="1000" kern="1200" smtClean="0">
                <a:solidFill>
                  <a:schemeClr val="bg1">
                    <a:lumMod val="65000"/>
                  </a:schemeClr>
                </a:solidFill>
                <a:latin typeface="+mn-lt"/>
                <a:ea typeface="+mn-ea"/>
                <a:cs typeface="+mn-cs"/>
              </a:defRPr>
            </a:lvl5pPr>
          </a:lstStyle>
          <a:p>
            <a:pPr lvl="0"/>
            <a:r>
              <a:rPr lang="en-US" dirty="0" smtClean="0"/>
              <a:t>Footer</a:t>
            </a:r>
            <a:endParaRPr lang="en-US" dirty="0"/>
          </a:p>
        </p:txBody>
      </p:sp>
    </p:spTree>
    <p:extLst>
      <p:ext uri="{BB962C8B-B14F-4D97-AF65-F5344CB8AC3E}">
        <p14:creationId xmlns:p14="http://schemas.microsoft.com/office/powerpoint/2010/main" val="98692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ourcing">
    <p:spTree>
      <p:nvGrpSpPr>
        <p:cNvPr id="1" name=""/>
        <p:cNvGrpSpPr/>
        <p:nvPr/>
      </p:nvGrpSpPr>
      <p:grpSpPr>
        <a:xfrm>
          <a:off x="0" y="0"/>
          <a:ext cx="0" cy="0"/>
          <a:chOff x="0" y="0"/>
          <a:chExt cx="0" cy="0"/>
        </a:xfrm>
      </p:grpSpPr>
      <p:pic>
        <p:nvPicPr>
          <p:cNvPr id="3" name="Picture 2" descr="SourcingHead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288018" cy="816102"/>
          </a:xfrm>
          <a:prstGeom prst="rect">
            <a:avLst/>
          </a:prstGeom>
        </p:spPr>
      </p:pic>
      <p:sp>
        <p:nvSpPr>
          <p:cNvPr id="15" name="Title 1"/>
          <p:cNvSpPr>
            <a:spLocks noGrp="1"/>
          </p:cNvSpPr>
          <p:nvPr>
            <p:ph type="title"/>
          </p:nvPr>
        </p:nvSpPr>
        <p:spPr>
          <a:xfrm>
            <a:off x="1162538" y="0"/>
            <a:ext cx="6525847" cy="791308"/>
          </a:xfrm>
          <a:prstGeom prst="rect">
            <a:avLst/>
          </a:prstGeom>
        </p:spPr>
        <p:txBody>
          <a:bodyPr anchor="ctr">
            <a:normAutofit/>
          </a:bodyPr>
          <a:lstStyle>
            <a:lvl1pPr algn="l">
              <a:defRPr sz="3200" b="0">
                <a:effectLst/>
                <a:latin typeface="+mj-lt"/>
              </a:defRPr>
            </a:lvl1pPr>
          </a:lstStyle>
          <a:p>
            <a:r>
              <a:rPr lang="en-US" dirty="0" smtClean="0"/>
              <a:t>Click to edit Master title style</a:t>
            </a:r>
            <a:endParaRPr lang="en-US" dirty="0"/>
          </a:p>
        </p:txBody>
      </p:sp>
      <p:sp>
        <p:nvSpPr>
          <p:cNvPr id="16" name="Content Placeholder 2"/>
          <p:cNvSpPr>
            <a:spLocks noGrp="1"/>
          </p:cNvSpPr>
          <p:nvPr>
            <p:ph idx="1"/>
          </p:nvPr>
        </p:nvSpPr>
        <p:spPr>
          <a:xfrm>
            <a:off x="409574" y="1209676"/>
            <a:ext cx="8315326" cy="5210174"/>
          </a:xfrm>
          <a:prstGeom prst="rect">
            <a:avLst/>
          </a:prstGeom>
        </p:spPr>
        <p:txBody>
          <a:bodyPr>
            <a:normAutofit/>
          </a:bodyPr>
          <a:lstStyle>
            <a:lvl1pPr>
              <a:defRPr sz="2000">
                <a:solidFill>
                  <a:schemeClr val="tx1">
                    <a:lumMod val="85000"/>
                    <a:lumOff val="15000"/>
                  </a:schemeClr>
                </a:solidFill>
                <a:latin typeface="+mn-lt"/>
              </a:defRPr>
            </a:lvl1pPr>
            <a:lvl2pPr>
              <a:defRPr sz="1800">
                <a:solidFill>
                  <a:schemeClr val="tx1">
                    <a:lumMod val="85000"/>
                    <a:lumOff val="15000"/>
                  </a:schemeClr>
                </a:solidFill>
                <a:latin typeface="+mn-lt"/>
              </a:defRPr>
            </a:lvl2pPr>
            <a:lvl3pPr>
              <a:defRPr sz="1600">
                <a:solidFill>
                  <a:schemeClr val="tx1">
                    <a:lumMod val="85000"/>
                    <a:lumOff val="15000"/>
                  </a:schemeClr>
                </a:solidFill>
                <a:latin typeface="+mn-lt"/>
              </a:defRPr>
            </a:lvl3pPr>
            <a:lvl4pPr>
              <a:defRPr sz="1400">
                <a:solidFill>
                  <a:schemeClr val="tx1">
                    <a:lumMod val="85000"/>
                    <a:lumOff val="15000"/>
                  </a:schemeClr>
                </a:solidFill>
                <a:latin typeface="+mn-lt"/>
              </a:defRPr>
            </a:lvl4pPr>
            <a:lvl5pPr>
              <a:defRPr sz="1400">
                <a:solidFill>
                  <a:schemeClr val="tx1">
                    <a:lumMod val="85000"/>
                    <a:lumOff val="1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6"/>
          <p:cNvSpPr>
            <a:spLocks noGrp="1"/>
          </p:cNvSpPr>
          <p:nvPr>
            <p:ph type="body" sz="quarter" idx="13" hasCustomPrompt="1"/>
          </p:nvPr>
        </p:nvSpPr>
        <p:spPr>
          <a:xfrm>
            <a:off x="409574" y="6638924"/>
            <a:ext cx="2667000" cy="219075"/>
          </a:xfrm>
          <a:prstGeom prst="rect">
            <a:avLst/>
          </a:prstGeom>
        </p:spPr>
        <p:txBody>
          <a:bodyPr/>
          <a:lstStyle>
            <a:lvl1pPr marL="0" algn="l" defTabSz="914400" rtl="0" eaLnBrk="1" latinLnBrk="0" hangingPunct="1">
              <a:buNone/>
              <a:defRPr lang="en-US" sz="900" kern="1200" spc="0" dirty="0">
                <a:solidFill>
                  <a:schemeClr val="bg1">
                    <a:lumMod val="65000"/>
                  </a:schemeClr>
                </a:solidFill>
                <a:latin typeface="+mj-lt"/>
                <a:ea typeface="+mn-ea"/>
                <a:cs typeface="Tahoma" pitchFamily="34" charset="0"/>
              </a:defRPr>
            </a:lvl1pPr>
            <a:lvl2pPr marL="0" algn="l" defTabSz="914400" rtl="0" eaLnBrk="1" latinLnBrk="0" hangingPunct="1">
              <a:defRPr lang="en-US" sz="1000" kern="1200" smtClean="0">
                <a:solidFill>
                  <a:schemeClr val="bg1">
                    <a:lumMod val="65000"/>
                  </a:schemeClr>
                </a:solidFill>
                <a:latin typeface="+mn-lt"/>
                <a:ea typeface="+mn-ea"/>
                <a:cs typeface="+mn-cs"/>
              </a:defRPr>
            </a:lvl2pPr>
            <a:lvl3pPr marL="0" algn="l" defTabSz="914400" rtl="0" eaLnBrk="1" latinLnBrk="0" hangingPunct="1">
              <a:defRPr lang="en-US" sz="1000" kern="1200" smtClean="0">
                <a:solidFill>
                  <a:schemeClr val="bg1">
                    <a:lumMod val="65000"/>
                  </a:schemeClr>
                </a:solidFill>
                <a:latin typeface="+mn-lt"/>
                <a:ea typeface="+mn-ea"/>
                <a:cs typeface="+mn-cs"/>
              </a:defRPr>
            </a:lvl3pPr>
            <a:lvl4pPr marL="0" algn="l" defTabSz="914400" rtl="0" eaLnBrk="1" latinLnBrk="0" hangingPunct="1">
              <a:defRPr lang="en-US" sz="1000" kern="1200" smtClean="0">
                <a:solidFill>
                  <a:schemeClr val="bg1">
                    <a:lumMod val="65000"/>
                  </a:schemeClr>
                </a:solidFill>
                <a:latin typeface="+mn-lt"/>
                <a:ea typeface="+mn-ea"/>
                <a:cs typeface="+mn-cs"/>
              </a:defRPr>
            </a:lvl4pPr>
            <a:lvl5pPr marL="0" algn="l" defTabSz="914400" rtl="0" eaLnBrk="1" latinLnBrk="0" hangingPunct="1">
              <a:defRPr lang="en-US" sz="1000" kern="1200" smtClean="0">
                <a:solidFill>
                  <a:schemeClr val="bg1">
                    <a:lumMod val="65000"/>
                  </a:schemeClr>
                </a:solidFill>
                <a:latin typeface="+mn-lt"/>
                <a:ea typeface="+mn-ea"/>
                <a:cs typeface="+mn-cs"/>
              </a:defRPr>
            </a:lvl5pPr>
          </a:lstStyle>
          <a:p>
            <a:pPr lvl="0"/>
            <a:r>
              <a:rPr lang="en-US" dirty="0" smtClean="0"/>
              <a:t>Footer</a:t>
            </a:r>
            <a:endParaRPr lang="en-US" dirty="0"/>
          </a:p>
        </p:txBody>
      </p:sp>
      <p:sp>
        <p:nvSpPr>
          <p:cNvPr id="9" name="TextBox 8"/>
          <p:cNvSpPr txBox="1"/>
          <p:nvPr userDrawn="1"/>
        </p:nvSpPr>
        <p:spPr>
          <a:xfrm>
            <a:off x="8080496" y="6512"/>
            <a:ext cx="806099" cy="784830"/>
          </a:xfrm>
          <a:prstGeom prst="rect">
            <a:avLst/>
          </a:prstGeom>
          <a:noFill/>
        </p:spPr>
        <p:txBody>
          <a:bodyPr wrap="none" rtlCol="0">
            <a:spAutoFit/>
          </a:bodyPr>
          <a:lstStyle/>
          <a:p>
            <a:pPr>
              <a:lnSpc>
                <a:spcPts val="1100"/>
              </a:lnSpc>
              <a:spcAft>
                <a:spcPts val="0"/>
              </a:spcAft>
            </a:pPr>
            <a:r>
              <a:rPr lang="en-US" sz="900" b="0" dirty="0" smtClean="0">
                <a:solidFill>
                  <a:schemeClr val="accent5">
                    <a:lumMod val="75000"/>
                  </a:schemeClr>
                </a:solidFill>
                <a:effectLst/>
                <a:latin typeface="+mj-lt"/>
                <a:cs typeface="Tahoma" pitchFamily="34" charset="0"/>
              </a:rPr>
              <a:t>Health</a:t>
            </a:r>
          </a:p>
          <a:p>
            <a:pPr>
              <a:lnSpc>
                <a:spcPts val="1100"/>
              </a:lnSpc>
              <a:spcAft>
                <a:spcPts val="0"/>
              </a:spcAft>
            </a:pPr>
            <a:r>
              <a:rPr lang="en-US" sz="900" b="0" kern="1200" dirty="0" smtClean="0">
                <a:solidFill>
                  <a:schemeClr val="accent5">
                    <a:lumMod val="75000"/>
                  </a:schemeClr>
                </a:solidFill>
                <a:effectLst/>
                <a:latin typeface="+mn-lt"/>
                <a:ea typeface="+mn-ea"/>
                <a:cs typeface="Tahoma" pitchFamily="34" charset="0"/>
              </a:rPr>
              <a:t>Environment</a:t>
            </a:r>
          </a:p>
          <a:p>
            <a:pPr>
              <a:lnSpc>
                <a:spcPts val="1100"/>
              </a:lnSpc>
              <a:spcAft>
                <a:spcPts val="0"/>
              </a:spcAft>
            </a:pPr>
            <a:r>
              <a:rPr lang="en-US" sz="900" b="0" kern="1200" dirty="0" smtClean="0">
                <a:solidFill>
                  <a:schemeClr val="bg1"/>
                </a:solidFill>
                <a:effectLst/>
                <a:latin typeface="+mn-lt"/>
                <a:ea typeface="+mn-ea"/>
                <a:cs typeface="Tahoma" pitchFamily="34" charset="0"/>
              </a:rPr>
              <a:t>Sourcing</a:t>
            </a:r>
          </a:p>
          <a:p>
            <a:pPr>
              <a:lnSpc>
                <a:spcPts val="1100"/>
              </a:lnSpc>
              <a:spcAft>
                <a:spcPts val="0"/>
              </a:spcAft>
            </a:pPr>
            <a:r>
              <a:rPr lang="en-US" sz="900" b="0" kern="1200" dirty="0" smtClean="0">
                <a:solidFill>
                  <a:schemeClr val="accent5">
                    <a:lumMod val="75000"/>
                  </a:schemeClr>
                </a:solidFill>
                <a:effectLst/>
                <a:latin typeface="+mn-lt"/>
                <a:ea typeface="+mn-ea"/>
                <a:cs typeface="Tahoma" pitchFamily="34" charset="0"/>
              </a:rPr>
              <a:t>Workplace</a:t>
            </a:r>
            <a:endParaRPr lang="en-US" sz="900" b="0" dirty="0" smtClean="0">
              <a:solidFill>
                <a:schemeClr val="accent5">
                  <a:lumMod val="75000"/>
                </a:schemeClr>
              </a:solidFill>
              <a:effectLst/>
              <a:latin typeface="+mj-lt"/>
              <a:cs typeface="Tahoma" pitchFamily="34" charset="0"/>
            </a:endParaRPr>
          </a:p>
          <a:p>
            <a:pPr>
              <a:lnSpc>
                <a:spcPts val="1100"/>
              </a:lnSpc>
              <a:spcAft>
                <a:spcPts val="0"/>
              </a:spcAft>
            </a:pPr>
            <a:r>
              <a:rPr lang="en-US" sz="900" b="0" dirty="0" smtClean="0">
                <a:solidFill>
                  <a:schemeClr val="accent5">
                    <a:lumMod val="75000"/>
                  </a:schemeClr>
                </a:solidFill>
                <a:effectLst/>
                <a:latin typeface="+mj-lt"/>
                <a:cs typeface="Tahoma" pitchFamily="34" charset="0"/>
              </a:rPr>
              <a:t>Communities</a:t>
            </a:r>
          </a:p>
        </p:txBody>
      </p:sp>
    </p:spTree>
    <p:extLst>
      <p:ext uri="{BB962C8B-B14F-4D97-AF65-F5344CB8AC3E}">
        <p14:creationId xmlns:p14="http://schemas.microsoft.com/office/powerpoint/2010/main" val="1268359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7274" y="6543675"/>
            <a:ext cx="466725" cy="257175"/>
          </a:xfrm>
          <a:prstGeom prst="rect">
            <a:avLst/>
          </a:prstGeom>
        </p:spPr>
        <p:txBody>
          <a:bodyPr/>
          <a:lstStyle/>
          <a:p>
            <a:fld id="{C68C4F18-4970-4985-9D2E-1024468D87A6}" type="slidenum">
              <a:rPr lang="en-US" smtClean="0"/>
              <a:pPr/>
              <a:t>‹#›</a:t>
            </a:fld>
            <a:endParaRPr lang="en-US"/>
          </a:p>
        </p:txBody>
      </p:sp>
    </p:spTree>
    <p:extLst>
      <p:ext uri="{BB962C8B-B14F-4D97-AF65-F5344CB8AC3E}">
        <p14:creationId xmlns:p14="http://schemas.microsoft.com/office/powerpoint/2010/main" val="415895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7318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7396C4B-8DC7-43B2-9E55-23F67EB20CA7}"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0F3F9-56AA-402F-AB5D-6759AA4D945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57200" y="710709"/>
            <a:ext cx="3559175" cy="338554"/>
          </a:xfrm>
        </p:spPr>
        <p:txBody>
          <a:bodyPr>
            <a:sp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a:solidFill>
                  <a:schemeClr val="tx1">
                    <a:lumMod val="90000"/>
                    <a:lumOff val="10000"/>
                  </a:schemeClr>
                </a:solidFill>
                <a:latin typeface=""/>
              </a:defRPr>
            </a:lvl1pPr>
          </a:lstStyle>
          <a:p>
            <a:r>
              <a:rPr lang="en-US" sz="1600" b="0" dirty="0" smtClean="0">
                <a:solidFill>
                  <a:schemeClr val="tx1">
                    <a:lumMod val="75000"/>
                    <a:lumOff val="25000"/>
                  </a:schemeClr>
                </a:solidFill>
              </a:rPr>
              <a:t>Sub Heading</a:t>
            </a:r>
            <a:endParaRPr lang="en-US" sz="1600" b="0" dirty="0">
              <a:solidFill>
                <a:schemeClr val="tx1">
                  <a:lumMod val="75000"/>
                  <a:lumOff val="25000"/>
                </a:schemeClr>
              </a:solidFill>
            </a:endParaRPr>
          </a:p>
        </p:txBody>
      </p:sp>
      <p:sp>
        <p:nvSpPr>
          <p:cNvPr id="3" name="Content Placeholder 2"/>
          <p:cNvSpPr>
            <a:spLocks noGrp="1"/>
          </p:cNvSpPr>
          <p:nvPr>
            <p:ph idx="1"/>
          </p:nvPr>
        </p:nvSpPr>
        <p:spPr/>
        <p:txBody>
          <a:bodyPr>
            <a:normAutofit/>
          </a:bodyPr>
          <a:lstStyle>
            <a:lvl1pPr marL="164592" indent="-164592">
              <a:defRPr sz="1600">
                <a:solidFill>
                  <a:srgbClr val="3D3D3D"/>
                </a:solidFill>
                <a:latin typeface="Arial"/>
                <a:cs typeface="Arial"/>
              </a:defRPr>
            </a:lvl1pPr>
            <a:lvl2pPr>
              <a:defRPr sz="1600">
                <a:solidFill>
                  <a:srgbClr val="3D3D3D"/>
                </a:solidFill>
                <a:latin typeface="Arial"/>
                <a:cs typeface="Arial"/>
              </a:defRPr>
            </a:lvl2pPr>
            <a:lvl3pPr>
              <a:defRPr sz="1600">
                <a:solidFill>
                  <a:srgbClr val="3D3D3D"/>
                </a:solidFill>
                <a:latin typeface="Arial"/>
                <a:cs typeface="Arial"/>
              </a:defRPr>
            </a:lvl3pPr>
            <a:lvl4pPr>
              <a:defRPr sz="1600">
                <a:solidFill>
                  <a:srgbClr val="3D3D3D"/>
                </a:solidFill>
                <a:latin typeface="Arial"/>
                <a:cs typeface="Arial"/>
              </a:defRPr>
            </a:lvl4pPr>
            <a:lvl5pPr>
              <a:defRPr sz="1600">
                <a:solidFill>
                  <a:srgbClr val="3D3D3D"/>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677853" y="6478391"/>
            <a:ext cx="537832" cy="365125"/>
          </a:xfrm>
          <a:prstGeom prst="rect">
            <a:avLst/>
          </a:prstGeom>
        </p:spPr>
        <p:txBody>
          <a:bodyPr/>
          <a:lstStyle>
            <a:lvl1pPr algn="l">
              <a:defRPr sz="800">
                <a:solidFill>
                  <a:srgbClr val="FFFFFF"/>
                </a:solidFill>
                <a:latin typeface="Arial"/>
                <a:cs typeface="Arial"/>
              </a:defRPr>
            </a:lvl1pPr>
          </a:lstStyle>
          <a:p>
            <a:fld id="{AA0F9C9A-4EA0-704A-9BEE-82FF8AF8655E}" type="slidenum">
              <a:rPr lang="en-US" smtClean="0"/>
              <a:pPr/>
              <a:t>‹#›</a:t>
            </a:fld>
            <a:endParaRPr lang="en-US" dirty="0"/>
          </a:p>
        </p:txBody>
      </p:sp>
      <p:sp>
        <p:nvSpPr>
          <p:cNvPr id="7" name="Title 1"/>
          <p:cNvSpPr>
            <a:spLocks noGrp="1"/>
          </p:cNvSpPr>
          <p:nvPr>
            <p:ph type="title" hasCustomPrompt="1"/>
          </p:nvPr>
        </p:nvSpPr>
        <p:spPr>
          <a:xfrm>
            <a:off x="457200" y="274638"/>
            <a:ext cx="8229600" cy="430887"/>
          </a:xfrm>
        </p:spPr>
        <p:txBody>
          <a:bodyPr anchor="t" anchorCtr="0">
            <a:spAutoFit/>
          </a:bodyPr>
          <a:lstStyle>
            <a:lvl1pPr algn="l">
              <a:defRPr sz="2200" b="1">
                <a:solidFill>
                  <a:srgbClr val="006392"/>
                </a:solidFill>
                <a:latin typeface="Arial"/>
                <a:cs typeface="Arial"/>
              </a:defRPr>
            </a:lvl1pPr>
          </a:lstStyle>
          <a:p>
            <a:r>
              <a:rPr lang="en-US" dirty="0" smtClean="0"/>
              <a:t>Heading</a:t>
            </a:r>
            <a:endParaRPr lang="en-US" dirty="0"/>
          </a:p>
        </p:txBody>
      </p:sp>
      <p:sp>
        <p:nvSpPr>
          <p:cNvPr id="8" name="Subtitle 2"/>
          <p:cNvSpPr txBox="1">
            <a:spLocks/>
          </p:cNvSpPr>
          <p:nvPr/>
        </p:nvSpPr>
        <p:spPr>
          <a:xfrm>
            <a:off x="674986" y="6593591"/>
            <a:ext cx="4128756" cy="163694"/>
          </a:xfrm>
          <a:prstGeom prst="rect">
            <a:avLst/>
          </a:prstGeom>
          <a:noFill/>
          <a:ln>
            <a:noFill/>
          </a:ln>
        </p:spPr>
        <p:txBody>
          <a:bodyPr vert="horz" lIns="0" tIns="0" rIns="0" bIns="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b="0" dirty="0" smtClean="0">
                <a:solidFill>
                  <a:srgbClr val="FFFFFF"/>
                </a:solidFill>
              </a:rPr>
              <a:t>© </a:t>
            </a:r>
            <a:r>
              <a:rPr lang="en-US" sz="800" b="0" baseline="0" dirty="0" smtClean="0">
                <a:solidFill>
                  <a:srgbClr val="FFFFFF"/>
                </a:solidFill>
              </a:rPr>
              <a:t>2014 Arizona State University and University of Arkansas</a:t>
            </a:r>
            <a:endParaRPr lang="en-US" sz="800" b="0" dirty="0" smtClean="0">
              <a:solidFill>
                <a:srgbClr val="FFFFFF"/>
              </a:solidFill>
            </a:endParaRPr>
          </a:p>
        </p:txBody>
      </p:sp>
      <p:sp>
        <p:nvSpPr>
          <p:cNvPr id="9" name="Subtitle 2"/>
          <p:cNvSpPr txBox="1">
            <a:spLocks/>
          </p:cNvSpPr>
          <p:nvPr userDrawn="1"/>
        </p:nvSpPr>
        <p:spPr>
          <a:xfrm>
            <a:off x="674986" y="6593591"/>
            <a:ext cx="4128756" cy="163694"/>
          </a:xfrm>
          <a:prstGeom prst="rect">
            <a:avLst/>
          </a:prstGeom>
          <a:noFill/>
          <a:ln>
            <a:noFill/>
          </a:ln>
        </p:spPr>
        <p:txBody>
          <a:bodyPr vert="horz" lIns="0" tIns="0" rIns="0" bIns="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b="0" dirty="0" smtClean="0">
                <a:solidFill>
                  <a:srgbClr val="FFFFFF"/>
                </a:solidFill>
              </a:rPr>
              <a:t>© </a:t>
            </a:r>
            <a:r>
              <a:rPr lang="en-US" sz="800" b="0" baseline="0" dirty="0" smtClean="0">
                <a:solidFill>
                  <a:srgbClr val="FFFFFF"/>
                </a:solidFill>
              </a:rPr>
              <a:t>2014 Arizona State University and University of Arkansas</a:t>
            </a:r>
            <a:endParaRPr lang="en-US" sz="800" b="0" dirty="0" smtClean="0">
              <a:solidFill>
                <a:srgbClr val="FFFFFF"/>
              </a:solidFill>
            </a:endParaRPr>
          </a:p>
        </p:txBody>
      </p:sp>
    </p:spTree>
    <p:extLst>
      <p:ext uri="{BB962C8B-B14F-4D97-AF65-F5344CB8AC3E}">
        <p14:creationId xmlns:p14="http://schemas.microsoft.com/office/powerpoint/2010/main" val="6618784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Slide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1CB331-C739-48C9-812F-223659D9881C}" type="datetime1">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36F9F-A94F-4139-94A9-9BC2C5E72E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765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descr="2011-NSM-Bkg-Separator-Shado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61958"/>
            <a:ext cx="9144000" cy="2762250"/>
          </a:xfrm>
          <a:prstGeom prst="rect">
            <a:avLst/>
          </a:prstGeom>
        </p:spPr>
      </p:pic>
      <p:grpSp>
        <p:nvGrpSpPr>
          <p:cNvPr id="7" name="Group 6"/>
          <p:cNvGrpSpPr/>
          <p:nvPr userDrawn="1"/>
        </p:nvGrpSpPr>
        <p:grpSpPr>
          <a:xfrm>
            <a:off x="0" y="2251316"/>
            <a:ext cx="9144000" cy="2193534"/>
            <a:chOff x="0" y="2251316"/>
            <a:chExt cx="9144000" cy="2193534"/>
          </a:xfrm>
        </p:grpSpPr>
        <p:sp>
          <p:nvSpPr>
            <p:cNvPr id="8" name="Rectangle 7"/>
            <p:cNvSpPr/>
            <p:nvPr/>
          </p:nvSpPr>
          <p:spPr>
            <a:xfrm>
              <a:off x="0" y="2251316"/>
              <a:ext cx="9144000" cy="219353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0" y="4413174"/>
              <a:ext cx="4691818" cy="0"/>
            </a:xfrm>
            <a:prstGeom prst="line">
              <a:avLst/>
            </a:prstGeom>
            <a:ln w="57150">
              <a:gradFill flip="none" rotWithShape="1">
                <a:gsLst>
                  <a:gs pos="0">
                    <a:schemeClr val="bg1">
                      <a:alpha val="0"/>
                    </a:schemeClr>
                  </a:gs>
                  <a:gs pos="30000">
                    <a:schemeClr val="accent2">
                      <a:lumMod val="60000"/>
                      <a:lumOff val="40000"/>
                    </a:schemeClr>
                  </a:gs>
                  <a:gs pos="100000">
                    <a:schemeClr val="bg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452182" y="2280724"/>
              <a:ext cx="4691818" cy="0"/>
            </a:xfrm>
            <a:prstGeom prst="line">
              <a:avLst/>
            </a:prstGeom>
            <a:ln w="57150">
              <a:gradFill flip="none" rotWithShape="1">
                <a:gsLst>
                  <a:gs pos="0">
                    <a:schemeClr val="bg1">
                      <a:alpha val="0"/>
                    </a:schemeClr>
                  </a:gs>
                  <a:gs pos="30000">
                    <a:schemeClr val="accent2">
                      <a:lumMod val="60000"/>
                      <a:lumOff val="40000"/>
                    </a:schemeClr>
                  </a:gs>
                  <a:gs pos="100000">
                    <a:schemeClr val="bg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268732" y="2661690"/>
            <a:ext cx="7750577" cy="858697"/>
          </a:xfrm>
          <a:noFill/>
          <a:ln w="9525" algn="ctr">
            <a:noFill/>
            <a:miter lim="800000"/>
            <a:headEnd/>
            <a:tailEnd/>
          </a:ln>
          <a:effectLst/>
        </p:spPr>
        <p:txBody>
          <a:bodyPr vert="horz" wrap="square" lIns="91440" tIns="45720" rIns="91440" bIns="27432" numCol="1" anchor="b" anchorCtr="0" compatLnSpc="1">
            <a:spAutoFit/>
          </a:bodyPr>
          <a:lstStyle>
            <a:lvl1pPr marL="0" algn="l" defTabSz="914400" rtl="0" eaLnBrk="1" latinLnBrk="0" hangingPunct="1">
              <a:lnSpc>
                <a:spcPct val="85000"/>
              </a:lnSpc>
              <a:defRPr lang="en-US" sz="6000" b="1" kern="0">
                <a:solidFill>
                  <a:schemeClr val="accent1">
                    <a:lumMod val="75000"/>
                  </a:schemeClr>
                </a:solidFill>
                <a:effectLst>
                  <a:outerShdw dir="5400000" algn="ctr" rotWithShape="0">
                    <a:schemeClr val="bg1"/>
                  </a:outerShdw>
                </a:effectLst>
                <a:latin typeface="Century Gothic" pitchFamily="34" charset="0"/>
                <a:ea typeface="+mj-ea"/>
                <a:cs typeface="Arial" pitchFamily="34" charset="0"/>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3253489" y="3430785"/>
            <a:ext cx="4621778" cy="649409"/>
          </a:xfrm>
          <a:prstGeom prst="rect">
            <a:avLst/>
          </a:prstGeom>
          <a:noFill/>
          <a:ln w="9525" algn="ctr">
            <a:noFill/>
            <a:miter lim="800000"/>
            <a:headEnd/>
            <a:tailEnd/>
          </a:ln>
          <a:effectLst/>
        </p:spPr>
        <p:txBody>
          <a:bodyPr vert="horz" wrap="none" lIns="91440" tIns="45720" rIns="91440" bIns="27432" numCol="1" anchor="b" anchorCtr="0" compatLnSpc="1">
            <a:spAutoFit/>
          </a:bodyPr>
          <a:lstStyle>
            <a:lvl1pPr marL="0" indent="0" algn="r" defTabSz="914400" rtl="0" eaLnBrk="1" latinLnBrk="0" hangingPunct="1">
              <a:lnSpc>
                <a:spcPct val="85000"/>
              </a:lnSpc>
              <a:buNone/>
              <a:defRPr lang="en-US" sz="4400" b="0" kern="0" smtClean="0">
                <a:solidFill>
                  <a:srgbClr val="A4C309"/>
                </a:solidFill>
                <a:effectLst>
                  <a:outerShdw dir="5400000" algn="ctr" rotWithShape="0">
                    <a:schemeClr val="bg1"/>
                  </a:outerShdw>
                </a:effectLst>
                <a:latin typeface="Century Gothic" pitchFamily="34" charset="0"/>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Title</a:t>
            </a:r>
          </a:p>
        </p:txBody>
      </p:sp>
      <p:sp>
        <p:nvSpPr>
          <p:cNvPr id="4" name="Date Placeholder 3"/>
          <p:cNvSpPr>
            <a:spLocks noGrp="1"/>
          </p:cNvSpPr>
          <p:nvPr>
            <p:ph type="dt" sz="half" idx="10"/>
          </p:nvPr>
        </p:nvSpPr>
        <p:spPr/>
        <p:txBody>
          <a:bodyPr/>
          <a:lstStyle/>
          <a:p>
            <a:fld id="{66E3B3C9-98A5-4859-95EC-3D7F60D9C3FF}" type="datetime1">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0561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sz="half" idx="1"/>
          </p:nvPr>
        </p:nvSpPr>
        <p:spPr>
          <a:xfrm>
            <a:off x="346075" y="1247775"/>
            <a:ext cx="4038600" cy="4968319"/>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8F511-BF7E-46BC-839E-7D3CBC3DCDD9}" type="datetime1">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4543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00"/>
            </a:lvl1pPr>
          </a:lstStyle>
          <a:p>
            <a:r>
              <a:rPr lang="en-US" dirty="0" smtClean="0"/>
              <a:t>Click to Edit Slide Title</a:t>
            </a:r>
            <a:endParaRPr lang="en-US" dirty="0"/>
          </a:p>
        </p:txBody>
      </p:sp>
      <p:sp>
        <p:nvSpPr>
          <p:cNvPr id="3" name="Date Placeholder 2"/>
          <p:cNvSpPr>
            <a:spLocks noGrp="1"/>
          </p:cNvSpPr>
          <p:nvPr>
            <p:ph type="dt" sz="half" idx="10"/>
          </p:nvPr>
        </p:nvSpPr>
        <p:spPr/>
        <p:txBody>
          <a:bodyPr/>
          <a:lstStyle/>
          <a:p>
            <a:fld id="{4225F3D0-58DD-48C1-8209-78FFAEDA04B9}" type="datetime1">
              <a:rPr lang="en-US" smtClean="0">
                <a:solidFill>
                  <a:prstClr val="black">
                    <a:tint val="75000"/>
                  </a:prstClr>
                </a:solidFill>
              </a:rPr>
              <a:pPr/>
              <a:t>8/20/2014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741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BC8F7-B619-4B75-B5FD-C1457C18D996}" type="datetime1">
              <a:rPr lang="en-US" smtClean="0">
                <a:solidFill>
                  <a:prstClr val="black">
                    <a:tint val="75000"/>
                  </a:prstClr>
                </a:solidFill>
              </a:rPr>
              <a:pPr/>
              <a:t>8/20/2014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9859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6" name="Rectangle 5"/>
          <p:cNvSpPr/>
          <p:nvPr userDrawn="1"/>
        </p:nvSpPr>
        <p:spPr>
          <a:xfrm rot="10800000">
            <a:off x="-1" y="6662057"/>
            <a:ext cx="9144000" cy="195943"/>
          </a:xfrm>
          <a:prstGeom prst="rect">
            <a:avLst/>
          </a:prstGeom>
          <a:gradFill flip="none" rotWithShape="1">
            <a:gsLst>
              <a:gs pos="0">
                <a:schemeClr val="accent4"/>
              </a:gs>
              <a:gs pos="66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userDrawn="1"/>
        </p:nvCxnSpPr>
        <p:spPr bwMode="ltGray">
          <a:xfrm flipH="1">
            <a:off x="0" y="6633139"/>
            <a:ext cx="9137694" cy="0"/>
          </a:xfrm>
          <a:prstGeom prst="line">
            <a:avLst/>
          </a:prstGeom>
          <a:ln w="63500">
            <a:gradFill flip="none" rotWithShape="1">
              <a:gsLst>
                <a:gs pos="0">
                  <a:schemeClr val="bg1">
                    <a:alpha val="0"/>
                  </a:schemeClr>
                </a:gs>
                <a:gs pos="19000">
                  <a:schemeClr val="accent2">
                    <a:lumMod val="60000"/>
                    <a:lumOff val="40000"/>
                  </a:schemeClr>
                </a:gs>
                <a:gs pos="34000">
                  <a:schemeClr val="accent2">
                    <a:lumMod val="60000"/>
                    <a:lumOff val="40000"/>
                  </a:schemeClr>
                </a:gs>
                <a:gs pos="100000">
                  <a:schemeClr val="bg1">
                    <a:alpha val="0"/>
                  </a:schemeClr>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0" y="0"/>
            <a:ext cx="9144001" cy="933065"/>
            <a:chOff x="0" y="0"/>
            <a:chExt cx="9144001" cy="933065"/>
          </a:xfrm>
        </p:grpSpPr>
        <p:sp>
          <p:nvSpPr>
            <p:cNvPr id="9" name="Rectangle 8"/>
            <p:cNvSpPr/>
            <p:nvPr userDrawn="1"/>
          </p:nvSpPr>
          <p:spPr bwMode="ltGray">
            <a:xfrm>
              <a:off x="0" y="0"/>
              <a:ext cx="9144000" cy="890649"/>
            </a:xfrm>
            <a:prstGeom prst="rect">
              <a:avLst/>
            </a:prstGeom>
            <a:gradFill flip="none" rotWithShape="1">
              <a:gsLst>
                <a:gs pos="4000">
                  <a:schemeClr val="accent4">
                    <a:lumMod val="75000"/>
                  </a:scheme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00000" contrast="-55000"/>
                      </a14:imgEffect>
                    </a14:imgLayer>
                  </a14:imgProps>
                </a:ext>
                <a:ext uri="{28A0092B-C50C-407E-A947-70E740481C1C}">
                  <a14:useLocalDpi xmlns:a14="http://schemas.microsoft.com/office/drawing/2010/main"/>
                </a:ext>
              </a:extLst>
            </a:blip>
            <a:srcRect/>
            <a:stretch/>
          </p:blipFill>
          <p:spPr bwMode="ltGray">
            <a:xfrm>
              <a:off x="0" y="0"/>
              <a:ext cx="9144001" cy="897147"/>
            </a:xfrm>
            <a:prstGeom prst="rect">
              <a:avLst/>
            </a:prstGeom>
          </p:spPr>
        </p:pic>
        <p:cxnSp>
          <p:nvCxnSpPr>
            <p:cNvPr id="11" name="Straight Connector 10"/>
            <p:cNvCxnSpPr/>
            <p:nvPr userDrawn="1"/>
          </p:nvCxnSpPr>
          <p:spPr bwMode="ltGray">
            <a:xfrm>
              <a:off x="0" y="933065"/>
              <a:ext cx="9137694" cy="0"/>
            </a:xfrm>
            <a:prstGeom prst="line">
              <a:avLst/>
            </a:prstGeom>
            <a:ln w="63500">
              <a:gradFill flip="none" rotWithShape="1">
                <a:gsLst>
                  <a:gs pos="0">
                    <a:schemeClr val="bg1">
                      <a:alpha val="0"/>
                    </a:schemeClr>
                  </a:gs>
                  <a:gs pos="85000">
                    <a:schemeClr val="accent2">
                      <a:lumMod val="60000"/>
                      <a:lumOff val="40000"/>
                    </a:schemeClr>
                  </a:gs>
                  <a:gs pos="100000">
                    <a:schemeClr val="bg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801584"/>
              <a:ext cx="9144000" cy="100940"/>
            </a:xfrm>
            <a:prstGeom prst="rect">
              <a:avLst/>
            </a:prstGeom>
            <a:gradFill flip="none" rotWithShape="1">
              <a:gsLst>
                <a:gs pos="0">
                  <a:schemeClr val="bg1">
                    <a:alpha val="0"/>
                  </a:schemeClr>
                </a:gs>
                <a:gs pos="100000">
                  <a:srgbClr val="85C8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Date Placeholder 2"/>
          <p:cNvSpPr>
            <a:spLocks noGrp="1"/>
          </p:cNvSpPr>
          <p:nvPr>
            <p:ph type="dt" sz="half" idx="10"/>
          </p:nvPr>
        </p:nvSpPr>
        <p:spPr/>
        <p:txBody>
          <a:bodyPr/>
          <a:lstStyle/>
          <a:p>
            <a:fld id="{4225F3D0-58DD-48C1-8209-78FFAEDA04B9}" type="datetime1">
              <a:rPr lang="en-US" smtClean="0">
                <a:solidFill>
                  <a:prstClr val="black">
                    <a:tint val="75000"/>
                  </a:prstClr>
                </a:solidFill>
              </a:rPr>
              <a:pPr/>
              <a:t>8/20/2014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424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o Headline">
    <p:spTree>
      <p:nvGrpSpPr>
        <p:cNvPr id="1" name=""/>
        <p:cNvGrpSpPr/>
        <p:nvPr/>
      </p:nvGrpSpPr>
      <p:grpSpPr>
        <a:xfrm>
          <a:off x="0" y="0"/>
          <a:ext cx="0" cy="0"/>
          <a:chOff x="0" y="0"/>
          <a:chExt cx="0" cy="0"/>
        </a:xfrm>
      </p:grpSpPr>
      <p:sp>
        <p:nvSpPr>
          <p:cNvPr id="6" name="Rectangle 5"/>
          <p:cNvSpPr/>
          <p:nvPr userDrawn="1"/>
        </p:nvSpPr>
        <p:spPr>
          <a:xfrm rot="10800000">
            <a:off x="-1" y="6662057"/>
            <a:ext cx="9144000" cy="195943"/>
          </a:xfrm>
          <a:prstGeom prst="rect">
            <a:avLst/>
          </a:prstGeom>
          <a:gradFill flip="none" rotWithShape="1">
            <a:gsLst>
              <a:gs pos="0">
                <a:schemeClr val="accent4"/>
              </a:gs>
              <a:gs pos="66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userDrawn="1"/>
        </p:nvCxnSpPr>
        <p:spPr bwMode="ltGray">
          <a:xfrm flipH="1">
            <a:off x="0" y="6633139"/>
            <a:ext cx="9137694" cy="0"/>
          </a:xfrm>
          <a:prstGeom prst="line">
            <a:avLst/>
          </a:prstGeom>
          <a:ln w="63500">
            <a:gradFill flip="none" rotWithShape="1">
              <a:gsLst>
                <a:gs pos="0">
                  <a:schemeClr val="bg1">
                    <a:alpha val="0"/>
                  </a:schemeClr>
                </a:gs>
                <a:gs pos="19000">
                  <a:schemeClr val="accent2">
                    <a:lumMod val="60000"/>
                    <a:lumOff val="40000"/>
                  </a:schemeClr>
                </a:gs>
                <a:gs pos="34000">
                  <a:schemeClr val="accent2">
                    <a:lumMod val="60000"/>
                    <a:lumOff val="40000"/>
                  </a:schemeClr>
                </a:gs>
                <a:gs pos="100000">
                  <a:schemeClr val="bg1">
                    <a:alpha val="0"/>
                  </a:schemeClr>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0" y="6739206"/>
            <a:ext cx="2133600" cy="118794"/>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fld id="{E02B0235-7453-41CC-9203-290E8BC12925}" type="datetime1">
              <a:rPr lang="en-US" smtClean="0">
                <a:solidFill>
                  <a:prstClr val="black">
                    <a:tint val="75000"/>
                  </a:prstClr>
                </a:solidFill>
              </a:rPr>
              <a:pPr/>
              <a:t>8/20/2014</a:t>
            </a:fld>
            <a:endParaRPr lang="en-US">
              <a:solidFill>
                <a:prstClr val="black">
                  <a:tint val="75000"/>
                </a:prstClr>
              </a:solidFill>
            </a:endParaRPr>
          </a:p>
        </p:txBody>
      </p:sp>
      <p:sp>
        <p:nvSpPr>
          <p:cNvPr id="10" name="Footer Placeholder 4"/>
          <p:cNvSpPr>
            <a:spLocks noGrp="1"/>
          </p:cNvSpPr>
          <p:nvPr>
            <p:ph type="ftr" sz="quarter" idx="3"/>
          </p:nvPr>
        </p:nvSpPr>
        <p:spPr>
          <a:xfrm>
            <a:off x="3124200" y="6739206"/>
            <a:ext cx="2895600" cy="118794"/>
          </a:xfrm>
          <a:prstGeom prst="rect">
            <a:avLst/>
          </a:prstGeom>
        </p:spPr>
        <p:txBody>
          <a:bodyPr vert="horz" lIns="91440" tIns="45720" rIns="91440" bIns="45720" rtlCol="0" anchor="ctr"/>
          <a:lstStyle>
            <a:lvl1pPr algn="ctr">
              <a:defRPr sz="800">
                <a:solidFill>
                  <a:schemeClr val="tx1">
                    <a:tint val="75000"/>
                  </a:schemeClr>
                </a:solidFill>
                <a:latin typeface="Arial" pitchFamily="34" charset="0"/>
                <a:cs typeface="Arial" pitchFamily="34" charset="0"/>
              </a:defRPr>
            </a:lvl1pPr>
          </a:lstStyle>
          <a:p>
            <a:endParaRPr lang="en-US">
              <a:solidFill>
                <a:prstClr val="black">
                  <a:tint val="75000"/>
                </a:prstClr>
              </a:solidFill>
            </a:endParaRPr>
          </a:p>
        </p:txBody>
      </p:sp>
      <p:sp>
        <p:nvSpPr>
          <p:cNvPr id="11" name="Slide Number Placeholder 5"/>
          <p:cNvSpPr>
            <a:spLocks noGrp="1"/>
          </p:cNvSpPr>
          <p:nvPr>
            <p:ph type="sldNum" sz="quarter" idx="4"/>
          </p:nvPr>
        </p:nvSpPr>
        <p:spPr>
          <a:xfrm>
            <a:off x="8164284" y="6739206"/>
            <a:ext cx="950026" cy="118794"/>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866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Intro_TopBa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235440" cy="792709"/>
          </a:xfrm>
          <a:prstGeom prst="rect">
            <a:avLst/>
          </a:prstGeom>
        </p:spPr>
      </p:pic>
      <p:sp>
        <p:nvSpPr>
          <p:cNvPr id="6" name="Title 1"/>
          <p:cNvSpPr>
            <a:spLocks noGrp="1"/>
          </p:cNvSpPr>
          <p:nvPr>
            <p:ph type="title"/>
          </p:nvPr>
        </p:nvSpPr>
        <p:spPr>
          <a:xfrm>
            <a:off x="292442" y="0"/>
            <a:ext cx="7395944" cy="791308"/>
          </a:xfrm>
          <a:prstGeom prst="rect">
            <a:avLst/>
          </a:prstGeom>
        </p:spPr>
        <p:txBody>
          <a:bodyPr anchor="ctr">
            <a:normAutofit/>
          </a:bodyPr>
          <a:lstStyle>
            <a:lvl1pPr algn="l">
              <a:defRPr sz="3200" b="0">
                <a:effectLst/>
                <a:latin typeface="+mj-l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09574" y="1209676"/>
            <a:ext cx="8315326" cy="5210174"/>
          </a:xfrm>
          <a:prstGeom prst="rect">
            <a:avLst/>
          </a:prstGeom>
        </p:spPr>
        <p:txBody>
          <a:bodyPr>
            <a:normAutofit/>
          </a:bodyPr>
          <a:lstStyle>
            <a:lvl1pPr>
              <a:defRPr sz="2000">
                <a:solidFill>
                  <a:srgbClr val="262626"/>
                </a:solidFill>
                <a:latin typeface="+mn-lt"/>
              </a:defRPr>
            </a:lvl1pPr>
            <a:lvl2pPr>
              <a:defRPr sz="1800">
                <a:solidFill>
                  <a:srgbClr val="262626"/>
                </a:solidFill>
                <a:latin typeface="+mn-lt"/>
              </a:defRPr>
            </a:lvl2pPr>
            <a:lvl3pPr>
              <a:defRPr sz="1600">
                <a:solidFill>
                  <a:srgbClr val="262626"/>
                </a:solidFill>
                <a:latin typeface="+mn-lt"/>
              </a:defRPr>
            </a:lvl3pPr>
            <a:lvl4pPr>
              <a:defRPr sz="1400">
                <a:solidFill>
                  <a:srgbClr val="262626"/>
                </a:solidFill>
                <a:latin typeface="+mn-lt"/>
              </a:defRPr>
            </a:lvl4pPr>
            <a:lvl5pPr>
              <a:defRPr sz="1400">
                <a:solidFill>
                  <a:srgbClr val="262626"/>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3" hasCustomPrompt="1"/>
          </p:nvPr>
        </p:nvSpPr>
        <p:spPr>
          <a:xfrm>
            <a:off x="409574" y="6638924"/>
            <a:ext cx="2667000" cy="219075"/>
          </a:xfrm>
          <a:prstGeom prst="rect">
            <a:avLst/>
          </a:prstGeom>
        </p:spPr>
        <p:txBody>
          <a:bodyPr/>
          <a:lstStyle>
            <a:lvl1pPr marL="0" algn="l" defTabSz="914400" rtl="0" eaLnBrk="1" latinLnBrk="0" hangingPunct="1">
              <a:buNone/>
              <a:defRPr lang="en-US" sz="900" kern="1200" spc="0" dirty="0">
                <a:solidFill>
                  <a:schemeClr val="bg1">
                    <a:lumMod val="65000"/>
                  </a:schemeClr>
                </a:solidFill>
                <a:latin typeface="+mj-lt"/>
                <a:ea typeface="+mn-ea"/>
                <a:cs typeface="Tahoma" pitchFamily="34" charset="0"/>
              </a:defRPr>
            </a:lvl1pPr>
            <a:lvl2pPr marL="0" algn="l" defTabSz="914400" rtl="0" eaLnBrk="1" latinLnBrk="0" hangingPunct="1">
              <a:defRPr lang="en-US" sz="1000" kern="1200" smtClean="0">
                <a:solidFill>
                  <a:schemeClr val="bg1">
                    <a:lumMod val="65000"/>
                  </a:schemeClr>
                </a:solidFill>
                <a:latin typeface="+mn-lt"/>
                <a:ea typeface="+mn-ea"/>
                <a:cs typeface="+mn-cs"/>
              </a:defRPr>
            </a:lvl2pPr>
            <a:lvl3pPr marL="0" algn="l" defTabSz="914400" rtl="0" eaLnBrk="1" latinLnBrk="0" hangingPunct="1">
              <a:defRPr lang="en-US" sz="1000" kern="1200" smtClean="0">
                <a:solidFill>
                  <a:schemeClr val="bg1">
                    <a:lumMod val="65000"/>
                  </a:schemeClr>
                </a:solidFill>
                <a:latin typeface="+mn-lt"/>
                <a:ea typeface="+mn-ea"/>
                <a:cs typeface="+mn-cs"/>
              </a:defRPr>
            </a:lvl3pPr>
            <a:lvl4pPr marL="0" algn="l" defTabSz="914400" rtl="0" eaLnBrk="1" latinLnBrk="0" hangingPunct="1">
              <a:defRPr lang="en-US" sz="1000" kern="1200" smtClean="0">
                <a:solidFill>
                  <a:schemeClr val="bg1">
                    <a:lumMod val="65000"/>
                  </a:schemeClr>
                </a:solidFill>
                <a:latin typeface="+mn-lt"/>
                <a:ea typeface="+mn-ea"/>
                <a:cs typeface="+mn-cs"/>
              </a:defRPr>
            </a:lvl4pPr>
            <a:lvl5pPr marL="0" algn="l" defTabSz="914400" rtl="0" eaLnBrk="1" latinLnBrk="0" hangingPunct="1">
              <a:defRPr lang="en-US" sz="1000" kern="1200" smtClean="0">
                <a:solidFill>
                  <a:schemeClr val="bg1">
                    <a:lumMod val="65000"/>
                  </a:schemeClr>
                </a:solidFill>
                <a:latin typeface="+mn-lt"/>
                <a:ea typeface="+mn-ea"/>
                <a:cs typeface="+mn-cs"/>
              </a:defRPr>
            </a:lvl5pPr>
          </a:lstStyle>
          <a:p>
            <a:pPr lvl="0"/>
            <a:r>
              <a:rPr lang="en-US" dirty="0" smtClean="0"/>
              <a:t>Footer</a:t>
            </a:r>
            <a:endParaRPr lang="en-US" dirty="0"/>
          </a:p>
        </p:txBody>
      </p:sp>
    </p:spTree>
    <p:extLst>
      <p:ext uri="{BB962C8B-B14F-4D97-AF65-F5344CB8AC3E}">
        <p14:creationId xmlns:p14="http://schemas.microsoft.com/office/powerpoint/2010/main" val="1153089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75709" y="2446320"/>
            <a:ext cx="5534891" cy="1062305"/>
          </a:xfrm>
        </p:spPr>
        <p:txBody>
          <a:bodyPr anchor="b" anchorCtr="0">
            <a:noAutofit/>
          </a:bodyPr>
          <a:lstStyle>
            <a:lvl1pPr algn="l">
              <a:lnSpc>
                <a:spcPct val="80000"/>
              </a:lnSpc>
              <a:defRPr sz="4400">
                <a:solidFill>
                  <a:srgbClr val="1B5DA5"/>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3063834" y="3916875"/>
            <a:ext cx="5622966" cy="1752600"/>
          </a:xfrm>
        </p:spPr>
        <p:txBody>
          <a:bodyPr>
            <a:normAutofit/>
          </a:bodyPr>
          <a:lstStyle>
            <a:lvl1pPr marL="0" indent="0" algn="l">
              <a:lnSpc>
                <a:spcPct val="80000"/>
              </a:lnSpc>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7852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558195-F1DD-48D2-92CE-76394BF4E849}"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E4B5B-E537-465D-98D9-ADAC59A2972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66256" y="1283525"/>
            <a:ext cx="8799614" cy="48322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10"/>
          <p:cNvSpPr txBox="1">
            <a:spLocks/>
          </p:cNvSpPr>
          <p:nvPr/>
        </p:nvSpPr>
        <p:spPr>
          <a:xfrm>
            <a:off x="8153400" y="6553200"/>
            <a:ext cx="990600" cy="304800"/>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fontAlgn="base">
              <a:spcBef>
                <a:spcPct val="0"/>
              </a:spcBef>
              <a:spcAft>
                <a:spcPct val="0"/>
              </a:spcAft>
              <a:defRPr/>
            </a:pPr>
            <a:fld id="{AF909AD6-6206-4C88-988C-1D96EB303ABA}" type="slidenum">
              <a:rPr lang="en-US" sz="800" smtClean="0">
                <a:solidFill>
                  <a:prstClr val="black"/>
                </a:solidFill>
              </a:rPr>
              <a:pPr fontAlgn="base">
                <a:spcBef>
                  <a:spcPct val="0"/>
                </a:spcBef>
                <a:spcAft>
                  <a:spcPct val="0"/>
                </a:spcAft>
                <a:defRPr/>
              </a:pPr>
              <a:t>‹#›</a:t>
            </a:fld>
            <a:endParaRPr lang="en-US" sz="800" dirty="0">
              <a:solidFill>
                <a:prstClr val="black"/>
              </a:solidFill>
            </a:endParaRPr>
          </a:p>
        </p:txBody>
      </p:sp>
    </p:spTree>
    <p:extLst>
      <p:ext uri="{BB962C8B-B14F-4D97-AF65-F5344CB8AC3E}">
        <p14:creationId xmlns:p14="http://schemas.microsoft.com/office/powerpoint/2010/main" val="3391739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smtClean="0"/>
              <a:t>Click to edit Master title style</a:t>
            </a:r>
            <a:endParaRPr lang="en-US" dirty="0"/>
          </a:p>
        </p:txBody>
      </p:sp>
      <p:sp>
        <p:nvSpPr>
          <p:cNvPr id="8" name="Slide Number Placeholder 10"/>
          <p:cNvSpPr txBox="1">
            <a:spLocks/>
          </p:cNvSpPr>
          <p:nvPr/>
        </p:nvSpPr>
        <p:spPr>
          <a:xfrm>
            <a:off x="8153400" y="6553200"/>
            <a:ext cx="990600" cy="304800"/>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fontAlgn="base">
              <a:spcBef>
                <a:spcPct val="0"/>
              </a:spcBef>
              <a:spcAft>
                <a:spcPct val="0"/>
              </a:spcAft>
              <a:defRPr/>
            </a:pPr>
            <a:fld id="{AF909AD6-6206-4C88-988C-1D96EB303ABA}" type="slidenum">
              <a:rPr lang="en-US" sz="800" smtClean="0">
                <a:solidFill>
                  <a:prstClr val="black"/>
                </a:solidFill>
              </a:rPr>
              <a:pPr fontAlgn="base">
                <a:spcBef>
                  <a:spcPct val="0"/>
                </a:spcBef>
                <a:spcAft>
                  <a:spcPct val="0"/>
                </a:spcAft>
                <a:defRPr/>
              </a:pPr>
              <a:t>‹#›</a:t>
            </a:fld>
            <a:endParaRPr lang="en-US" sz="800" dirty="0">
              <a:solidFill>
                <a:prstClr val="black"/>
              </a:solidFill>
            </a:endParaRPr>
          </a:p>
        </p:txBody>
      </p:sp>
    </p:spTree>
    <p:extLst>
      <p:ext uri="{BB962C8B-B14F-4D97-AF65-F5344CB8AC3E}">
        <p14:creationId xmlns:p14="http://schemas.microsoft.com/office/powerpoint/2010/main" val="1781425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8" name="Slide Number Placeholder 10"/>
          <p:cNvSpPr txBox="1">
            <a:spLocks/>
          </p:cNvSpPr>
          <p:nvPr/>
        </p:nvSpPr>
        <p:spPr>
          <a:xfrm>
            <a:off x="8153400" y="6553200"/>
            <a:ext cx="990600" cy="304800"/>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fontAlgn="base">
              <a:spcBef>
                <a:spcPct val="0"/>
              </a:spcBef>
              <a:spcAft>
                <a:spcPct val="0"/>
              </a:spcAft>
              <a:defRPr/>
            </a:pPr>
            <a:fld id="{AF909AD6-6206-4C88-988C-1D96EB303ABA}" type="slidenum">
              <a:rPr lang="en-US" sz="800" smtClean="0">
                <a:solidFill>
                  <a:prstClr val="black"/>
                </a:solidFill>
              </a:rPr>
              <a:pPr fontAlgn="base">
                <a:spcBef>
                  <a:spcPct val="0"/>
                </a:spcBef>
                <a:spcAft>
                  <a:spcPct val="0"/>
                </a:spcAft>
                <a:defRPr/>
              </a:pPr>
              <a:t>‹#›</a:t>
            </a:fld>
            <a:endParaRPr lang="en-US" sz="800" dirty="0">
              <a:solidFill>
                <a:prstClr val="black"/>
              </a:solidFill>
            </a:endParaRPr>
          </a:p>
        </p:txBody>
      </p:sp>
    </p:spTree>
    <p:extLst>
      <p:ext uri="{BB962C8B-B14F-4D97-AF65-F5344CB8AC3E}">
        <p14:creationId xmlns:p14="http://schemas.microsoft.com/office/powerpoint/2010/main" val="3306288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e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78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5F2E1E2-75D0-436F-9CA6-A418A2A1C0EB}" type="datetimeFigureOut">
              <a:rPr lang="en-US">
                <a:solidFill>
                  <a:prstClr val="black"/>
                </a:solidFill>
              </a:rPr>
              <a:pPr/>
              <a:t>8/20/2014</a:t>
            </a:fld>
            <a:endParaRPr lang="en-US">
              <a:solidFill>
                <a:prstClr val="black"/>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7924800" y="6416675"/>
            <a:ext cx="762000" cy="365125"/>
          </a:xfrm>
          <a:prstGeom prst="rect">
            <a:avLst/>
          </a:prstGeom>
        </p:spPr>
        <p:txBody>
          <a:bodyPr/>
          <a:lstStyle/>
          <a:p>
            <a:fld id="{88E12BEF-261F-4C0C-9075-FB1BCE558E4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45906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0" y="1981200"/>
            <a:ext cx="9144000" cy="25908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b="1">
              <a:solidFill>
                <a:srgbClr val="FFFFFF"/>
              </a:solidFill>
              <a:ea typeface="ＭＳ Ｐゴシック" pitchFamily="-65" charset="-128"/>
              <a:cs typeface="ＭＳ Ｐゴシック" pitchFamily="-108" charset="-128"/>
            </a:endParaRPr>
          </a:p>
        </p:txBody>
      </p:sp>
      <p:sp>
        <p:nvSpPr>
          <p:cNvPr id="2" name="Title 1"/>
          <p:cNvSpPr>
            <a:spLocks noGrp="1"/>
          </p:cNvSpPr>
          <p:nvPr>
            <p:ph type="ctrTitle"/>
          </p:nvPr>
        </p:nvSpPr>
        <p:spPr>
          <a:xfrm>
            <a:off x="457201" y="2057400"/>
            <a:ext cx="7239000" cy="993775"/>
          </a:xfrm>
        </p:spPr>
        <p:txBody>
          <a:bodyPr/>
          <a:lstStyle>
            <a:lvl1pPr algn="l">
              <a:defRPr>
                <a:solidFill>
                  <a:srgbClr val="FF66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819400"/>
            <a:ext cx="7238999" cy="121602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C7594A0-D543-4B7C-A734-2B8C63632DCF}" type="slidenum">
              <a:rPr lang="en-US" smtClean="0"/>
              <a:pPr>
                <a:defRPr/>
              </a:pPr>
              <a:t>‹#›</a:t>
            </a:fld>
            <a:endParaRPr lang="en-US"/>
          </a:p>
        </p:txBody>
      </p:sp>
      <p:sp>
        <p:nvSpPr>
          <p:cNvPr id="9" name="Line 11"/>
          <p:cNvSpPr>
            <a:spLocks noChangeShapeType="1"/>
          </p:cNvSpPr>
          <p:nvPr userDrawn="1"/>
        </p:nvSpPr>
        <p:spPr bwMode="auto">
          <a:xfrm>
            <a:off x="0" y="2071688"/>
            <a:ext cx="9144000" cy="0"/>
          </a:xfrm>
          <a:prstGeom prst="line">
            <a:avLst/>
          </a:prstGeom>
          <a:noFill/>
          <a:ln w="9525">
            <a:solidFill>
              <a:schemeClr val="bg2"/>
            </a:solidFill>
            <a:round/>
            <a:headEnd/>
            <a:tailEnd/>
          </a:ln>
          <a:effectLst/>
          <a:extLst/>
        </p:spPr>
        <p:txBody>
          <a:bodyPr wrap="none" anchor="ctr"/>
          <a:lstStyle/>
          <a:p>
            <a:pPr algn="ctr" fontAlgn="base">
              <a:spcBef>
                <a:spcPct val="0"/>
              </a:spcBef>
              <a:spcAft>
                <a:spcPct val="0"/>
              </a:spcAft>
              <a:defRPr/>
            </a:pPr>
            <a:endParaRPr lang="en-US" b="1">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54267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222170"/>
            <a:ext cx="9144001" cy="771575"/>
          </a:xfrm>
          <a:prstGeom prst="rect">
            <a:avLst/>
          </a:prstGeom>
          <a:noFill/>
          <a:ln w="9525">
            <a:noFill/>
            <a:miter lim="800000"/>
            <a:headEnd/>
            <a:tailEnd/>
          </a:ln>
        </p:spPr>
      </p:pic>
      <p:sp>
        <p:nvSpPr>
          <p:cNvPr id="5" name="Rectangle 4"/>
          <p:cNvSpPr>
            <a:spLocks noChangeArrowheads="1"/>
          </p:cNvSpPr>
          <p:nvPr/>
        </p:nvSpPr>
        <p:spPr bwMode="auto">
          <a:xfrm>
            <a:off x="0" y="6356350"/>
            <a:ext cx="9144000" cy="501650"/>
          </a:xfrm>
          <a:prstGeom prst="rect">
            <a:avLst/>
          </a:prstGeom>
          <a:gradFill rotWithShape="1">
            <a:gsLst>
              <a:gs pos="0">
                <a:schemeClr val="bg1"/>
              </a:gs>
              <a:gs pos="100000">
                <a:srgbClr val="A6A6A6"/>
              </a:gs>
            </a:gsLst>
            <a:lin ang="5400000"/>
          </a:gra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b="1">
              <a:solidFill>
                <a:prstClr val="white"/>
              </a:solidFill>
              <a:cs typeface="Arial" charset="0"/>
            </a:endParaRPr>
          </a:p>
        </p:txBody>
      </p:sp>
      <p:sp>
        <p:nvSpPr>
          <p:cNvPr id="2" name="Title 1"/>
          <p:cNvSpPr>
            <a:spLocks noGrp="1"/>
          </p:cNvSpPr>
          <p:nvPr>
            <p:ph type="title"/>
          </p:nvPr>
        </p:nvSpPr>
        <p:spPr/>
        <p:txBody>
          <a:bodyPr/>
          <a:lstStyle>
            <a:lvl1pPr algn="l">
              <a:defRPr sz="3800">
                <a:solidFill>
                  <a:srgbClr val="FF66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65237"/>
            <a:ext cx="8229600" cy="4525963"/>
          </a:xfrm>
        </p:spPr>
        <p:txBody>
          <a:bodyPr/>
          <a:lstStyle>
            <a:lvl1pPr>
              <a:buClr>
                <a:srgbClr val="FF6600"/>
              </a:buClr>
              <a:defRPr sz="2800">
                <a:solidFill>
                  <a:schemeClr val="tx1">
                    <a:lumMod val="50000"/>
                    <a:lumOff val="50000"/>
                  </a:schemeClr>
                </a:solidFill>
              </a:defRPr>
            </a:lvl1pPr>
            <a:lvl2pPr>
              <a:buClr>
                <a:srgbClr val="FF6600"/>
              </a:buClr>
              <a:defRPr sz="2400">
                <a:solidFill>
                  <a:schemeClr val="tx1">
                    <a:lumMod val="50000"/>
                    <a:lumOff val="50000"/>
                  </a:schemeClr>
                </a:solidFill>
              </a:defRPr>
            </a:lvl2pPr>
            <a:lvl3pPr>
              <a:buClr>
                <a:srgbClr val="FF6600"/>
              </a:buClr>
              <a:defRPr sz="2000">
                <a:solidFill>
                  <a:schemeClr val="tx1">
                    <a:lumMod val="50000"/>
                    <a:lumOff val="50000"/>
                  </a:schemeClr>
                </a:solidFill>
              </a:defRPr>
            </a:lvl3pPr>
            <a:lvl4pPr>
              <a:buClr>
                <a:srgbClr val="FF6600"/>
              </a:buClr>
              <a:defRPr>
                <a:solidFill>
                  <a:schemeClr val="tx1">
                    <a:lumMod val="50000"/>
                    <a:lumOff val="50000"/>
                  </a:schemeClr>
                </a:solidFill>
              </a:defRPr>
            </a:lvl4pPr>
            <a:lvl5pPr>
              <a:buClr>
                <a:srgbClr val="FF6600"/>
              </a:buCl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6AE4936-BCF9-47EA-AF7C-395A8B11266F}" type="datetime1">
              <a:rPr lang="en-US"/>
              <a:pPr>
                <a:defRPr/>
              </a:pPr>
              <a:t>8/20/2014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D0B92D-D328-4305-AF6F-A58CC03C8436}" type="slidenum">
              <a:rPr lang="en-US" smtClean="0"/>
              <a:pPr>
                <a:defRPr/>
              </a:pPr>
              <a:t>‹#›</a:t>
            </a:fld>
            <a:endParaRPr lang="en-US"/>
          </a:p>
        </p:txBody>
      </p:sp>
      <p:pic>
        <p:nvPicPr>
          <p:cNvPr id="1026" name="Picture 2" descr="I:\Divisions\SPP\Environment\5190 Sustainable Agriculture\07 Materials\Communications\FtM Logo\Logos without tagline\FtM_no-tag_Lo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743" y="5294312"/>
            <a:ext cx="1809750" cy="106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7479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C3BC67-265B-476B-9A88-8127316F63A6}" type="slidenum">
              <a:rPr lang="en-US" smtClean="0"/>
              <a:pPr>
                <a:defRPr/>
              </a:pPr>
              <a:t>‹#›</a:t>
            </a:fld>
            <a:endParaRPr lang="en-US"/>
          </a:p>
        </p:txBody>
      </p:sp>
    </p:spTree>
    <p:extLst>
      <p:ext uri="{BB962C8B-B14F-4D97-AF65-F5344CB8AC3E}">
        <p14:creationId xmlns:p14="http://schemas.microsoft.com/office/powerpoint/2010/main" val="194698378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A7E99F-30D8-4309-8E8F-62E1985069C7}" type="slidenum">
              <a:rPr lang="en-US" smtClean="0"/>
              <a:pPr>
                <a:defRPr/>
              </a:pPr>
              <a:t>‹#›</a:t>
            </a:fld>
            <a:endParaRPr lang="en-US"/>
          </a:p>
        </p:txBody>
      </p:sp>
    </p:spTree>
    <p:extLst>
      <p:ext uri="{BB962C8B-B14F-4D97-AF65-F5344CB8AC3E}">
        <p14:creationId xmlns:p14="http://schemas.microsoft.com/office/powerpoint/2010/main" val="108994263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39D07-C1F4-4B95-B1A0-806E53CC6E36}" type="slidenum">
              <a:rPr lang="en-US" smtClean="0"/>
              <a:pPr>
                <a:defRPr/>
              </a:pPr>
              <a:t>‹#›</a:t>
            </a:fld>
            <a:endParaRPr lang="en-US"/>
          </a:p>
        </p:txBody>
      </p:sp>
    </p:spTree>
    <p:extLst>
      <p:ext uri="{BB962C8B-B14F-4D97-AF65-F5344CB8AC3E}">
        <p14:creationId xmlns:p14="http://schemas.microsoft.com/office/powerpoint/2010/main" val="264924718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D15439-120D-490A-82EF-938752A81AB4}"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E51C97-8543-4B2D-A3F5-7B6BCE9188B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F441AE-E8C6-412F-8D97-A1198A0271D9}" type="slidenum">
              <a:rPr lang="en-US" smtClean="0"/>
              <a:pPr>
                <a:defRPr/>
              </a:pPr>
              <a:t>‹#›</a:t>
            </a:fld>
            <a:endParaRPr lang="en-US"/>
          </a:p>
        </p:txBody>
      </p:sp>
    </p:spTree>
    <p:extLst>
      <p:ext uri="{BB962C8B-B14F-4D97-AF65-F5344CB8AC3E}">
        <p14:creationId xmlns:p14="http://schemas.microsoft.com/office/powerpoint/2010/main" val="231417645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A568DF-F8DC-4BB3-9A87-347736326793}" type="slidenum">
              <a:rPr lang="en-US" smtClean="0"/>
              <a:pPr>
                <a:defRPr/>
              </a:pPr>
              <a:t>‹#›</a:t>
            </a:fld>
            <a:endParaRPr lang="en-US"/>
          </a:p>
        </p:txBody>
      </p:sp>
    </p:spTree>
    <p:extLst>
      <p:ext uri="{BB962C8B-B14F-4D97-AF65-F5344CB8AC3E}">
        <p14:creationId xmlns:p14="http://schemas.microsoft.com/office/powerpoint/2010/main" val="102913694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B9918-47A2-4414-92D8-16E15C573976}" type="slidenum">
              <a:rPr lang="en-US" smtClean="0"/>
              <a:pPr>
                <a:defRPr/>
              </a:pPr>
              <a:t>‹#›</a:t>
            </a:fld>
            <a:endParaRPr lang="en-US"/>
          </a:p>
        </p:txBody>
      </p:sp>
    </p:spTree>
    <p:extLst>
      <p:ext uri="{BB962C8B-B14F-4D97-AF65-F5344CB8AC3E}">
        <p14:creationId xmlns:p14="http://schemas.microsoft.com/office/powerpoint/2010/main" val="252017826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047385-13E8-4E25-85B9-3BA253344DF1}" type="slidenum">
              <a:rPr lang="en-US" smtClean="0"/>
              <a:pPr>
                <a:defRPr/>
              </a:pPr>
              <a:t>‹#›</a:t>
            </a:fld>
            <a:endParaRPr lang="en-US"/>
          </a:p>
        </p:txBody>
      </p:sp>
    </p:spTree>
    <p:extLst>
      <p:ext uri="{BB962C8B-B14F-4D97-AF65-F5344CB8AC3E}">
        <p14:creationId xmlns:p14="http://schemas.microsoft.com/office/powerpoint/2010/main" val="29833669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AD651-6B6A-46C8-A923-AECA4F85BD24}" type="slidenum">
              <a:rPr lang="en-US" smtClean="0"/>
              <a:pPr>
                <a:defRPr/>
              </a:pPr>
              <a:t>‹#›</a:t>
            </a:fld>
            <a:endParaRPr lang="en-US"/>
          </a:p>
        </p:txBody>
      </p:sp>
    </p:spTree>
    <p:extLst>
      <p:ext uri="{BB962C8B-B14F-4D97-AF65-F5344CB8AC3E}">
        <p14:creationId xmlns:p14="http://schemas.microsoft.com/office/powerpoint/2010/main" val="46364486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1/11/2012</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93CC8-9A64-4FD1-9DCD-AFD7866D44F2}" type="slidenum">
              <a:rPr lang="en-US" smtClean="0"/>
              <a:pPr>
                <a:defRPr/>
              </a:pPr>
              <a:t>‹#›</a:t>
            </a:fld>
            <a:endParaRPr lang="en-US"/>
          </a:p>
        </p:txBody>
      </p:sp>
    </p:spTree>
    <p:extLst>
      <p:ext uri="{BB962C8B-B14F-4D97-AF65-F5344CB8AC3E}">
        <p14:creationId xmlns:p14="http://schemas.microsoft.com/office/powerpoint/2010/main" val="74968402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3772982497"/>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354827535"/>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722090851"/>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45111301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7F3D38-7DFF-4438-9B6B-82271ED1D12F}" type="datetimeFigureOut">
              <a:rPr lang="en-US"/>
              <a:pPr>
                <a:defRPr/>
              </a:pPr>
              <a:t>8/20/2014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82BCCA-B0C3-46B8-AAF0-E1124B69092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17962909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156679330"/>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941454921"/>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727868622"/>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704881039"/>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460850653"/>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52007816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CONFIDENTIAL</a:t>
            </a:r>
            <a:endParaRPr lang="en-US" dirty="0">
              <a:solidFill>
                <a:srgbClr val="5F7800">
                  <a:lumMod val="75000"/>
                </a:srgbClr>
              </a:solidFill>
            </a:endParaRPr>
          </a:p>
        </p:txBody>
      </p:sp>
    </p:spTree>
    <p:extLst>
      <p:ext uri="{BB962C8B-B14F-4D97-AF65-F5344CB8AC3E}">
        <p14:creationId xmlns:p14="http://schemas.microsoft.com/office/powerpoint/2010/main" val="929251404"/>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2261390545"/>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102431458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B5E4AA-315E-4A29-BE12-5B785B4EDE34}" type="datetimeFigureOut">
              <a:rPr lang="en-US"/>
              <a:pPr>
                <a:defRPr/>
              </a:pPr>
              <a:t>8/20/2014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37CB58-A667-4633-9AE0-D11081A4FC3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645127804"/>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270361864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4095464856"/>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44888666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149169593"/>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4227883151"/>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2907262979"/>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CONFIDENTIAL</a:t>
            </a:r>
            <a:endParaRPr lang="en-US" dirty="0">
              <a:solidFill>
                <a:srgbClr val="626469"/>
              </a:solidFill>
            </a:endParaRPr>
          </a:p>
        </p:txBody>
      </p:sp>
    </p:spTree>
    <p:extLst>
      <p:ext uri="{BB962C8B-B14F-4D97-AF65-F5344CB8AC3E}">
        <p14:creationId xmlns:p14="http://schemas.microsoft.com/office/powerpoint/2010/main" val="2056585539"/>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Title 4"/>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2271024692"/>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2116"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6" y="5927726"/>
            <a:ext cx="7199313" cy="360363"/>
          </a:xfrm>
        </p:spPr>
        <p:txBody>
          <a:bodyPr wrap="none"/>
          <a:lstStyle>
            <a:lvl1pPr marL="0" indent="0">
              <a:buFont typeface="Arial" charset="0"/>
              <a:buNone/>
              <a:defRPr sz="1200">
                <a:solidFill>
                  <a:schemeClr val="tx2"/>
                </a:solidFill>
              </a:defRPr>
            </a:lvl1pPr>
          </a:lstStyle>
          <a:p>
            <a:endParaRPr lang="en-US" noProof="0" dirty="0"/>
          </a:p>
        </p:txBody>
      </p:sp>
      <p:sp>
        <p:nvSpPr>
          <p:cNvPr id="8196" name="Rectangle 4"/>
          <p:cNvSpPr>
            <a:spLocks noGrp="1" noChangeArrowheads="1"/>
          </p:cNvSpPr>
          <p:nvPr>
            <p:ph type="ctrTitle" sz="quarter"/>
          </p:nvPr>
        </p:nvSpPr>
        <p:spPr>
          <a:xfrm>
            <a:off x="687388" y="4035430"/>
            <a:ext cx="7197725" cy="422275"/>
          </a:xfrm>
        </p:spPr>
        <p:txBody>
          <a:bodyPr anchor="t"/>
          <a:lstStyle>
            <a:lvl1pPr>
              <a:defRPr sz="2800"/>
            </a:lvl1pPr>
          </a:lstStyle>
          <a:p>
            <a:r>
              <a:rPr lang="en-US" dirty="0"/>
              <a:t>Click to edit Master title style</a:t>
            </a:r>
          </a:p>
        </p:txBody>
      </p:sp>
    </p:spTree>
    <p:extLst>
      <p:ext uri="{BB962C8B-B14F-4D97-AF65-F5344CB8AC3E}">
        <p14:creationId xmlns:p14="http://schemas.microsoft.com/office/powerpoint/2010/main" val="22433492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26CE49-BC1D-4BB8-A1B0-CEA07E122E84}" type="datetimeFigureOut">
              <a:rPr lang="en-US"/>
              <a:pPr>
                <a:defRPr/>
              </a:pPr>
              <a:t>8/20/2014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7B5DCD-D6F7-4762-8499-A4E694EF1DD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247817082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156280313"/>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70"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3390753907"/>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31"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3160594843"/>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429987886"/>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18953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5" y="273055"/>
            <a:ext cx="5111751"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64092467"/>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00116390"/>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102514053"/>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6" y="88905"/>
            <a:ext cx="2114551" cy="5853113"/>
          </a:xfrm>
        </p:spPr>
        <p:txBody>
          <a:bodyPr vert="eaVert"/>
          <a:lstStyle/>
          <a:p>
            <a:r>
              <a:rPr lang="en-US" dirty="0" smtClean="0"/>
              <a:t>Click to edit Master title style</a:t>
            </a:r>
            <a:endParaRPr lang="de-CH" dirty="0"/>
          </a:p>
        </p:txBody>
      </p:sp>
      <p:sp>
        <p:nvSpPr>
          <p:cNvPr id="3" name="Vertical Text Placeholder 2"/>
          <p:cNvSpPr>
            <a:spLocks noGrp="1"/>
          </p:cNvSpPr>
          <p:nvPr>
            <p:ph type="body" orient="vert" idx="1"/>
          </p:nvPr>
        </p:nvSpPr>
        <p:spPr>
          <a:xfrm>
            <a:off x="373064" y="88905"/>
            <a:ext cx="6192837" cy="585311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val="34506033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B36DF-3507-496F-A7FB-752BEF761963}"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CA0059-FF80-4C31-A797-E3E6BA73656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0900439"/>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4" y="88900"/>
            <a:ext cx="8453437" cy="812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3065" y="1211268"/>
            <a:ext cx="84597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3065" y="3652843"/>
            <a:ext cx="84597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381822"/>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73064" y="88900"/>
            <a:ext cx="8453437" cy="812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73065" y="1211268"/>
            <a:ext cx="84597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3065" y="3652843"/>
            <a:ext cx="84597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79139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CDD726-B3A1-4A43-8E96-9B1219B8D970}"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FE7F3-9AA2-4685-931D-8B2674CFA7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microsoft.com/office/2007/relationships/hdphoto" Target="../media/hdphoto1.wdp"/><Relationship Id="rId5" Type="http://schemas.openxmlformats.org/officeDocument/2006/relationships/slideLayout" Target="../slideLayouts/slideLayout25.xml"/><Relationship Id="rId10" Type="http://schemas.openxmlformats.org/officeDocument/2006/relationships/image" Target="../media/image8.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6.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16.jpeg"/><Relationship Id="rId2" Type="http://schemas.openxmlformats.org/officeDocument/2006/relationships/slideLayout" Target="../slideLayouts/slideLayout70.xml"/><Relationship Id="rId16" Type="http://schemas.openxmlformats.org/officeDocument/2006/relationships/image" Target="../media/image15.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8.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3E05E7-C92F-45C6-9FE6-9A101AFFF5E8}" type="datetimeFigureOut">
              <a:rPr lang="en-US"/>
              <a:pPr>
                <a:defRPr/>
              </a:pPr>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C6C6A9C-0BB8-4172-BE2C-6E9FA29A09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9144000" cy="9906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006" y="1295400"/>
            <a:ext cx="8740238"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142500" y="1056904"/>
            <a:ext cx="8847117" cy="0"/>
          </a:xfrm>
          <a:prstGeom prst="line">
            <a:avLst/>
          </a:prstGeom>
          <a:ln w="38100" cap="rnd">
            <a:solidFill>
              <a:srgbClr val="FFC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ctr" defTabSz="914400" rtl="0" eaLnBrk="1" latinLnBrk="0" hangingPunct="1">
        <a:lnSpc>
          <a:spcPct val="75000"/>
        </a:lnSpc>
        <a:spcBef>
          <a:spcPct val="0"/>
        </a:spcBef>
        <a:buNone/>
        <a:defRPr sz="3600" b="1" kern="1200">
          <a:solidFill>
            <a:srgbClr val="1B5DA5"/>
          </a:solidFill>
          <a:latin typeface="Century Gothic" pitchFamily="34" charset="0"/>
          <a:ea typeface="+mj-ea"/>
          <a:cs typeface="+mj-cs"/>
        </a:defRPr>
      </a:lvl1pPr>
    </p:titleStyle>
    <p:bodyStyle>
      <a:lvl1pPr marL="342900" indent="-342900" algn="l" defTabSz="914400" rtl="0" eaLnBrk="1" latinLnBrk="0" hangingPunct="1">
        <a:spcBef>
          <a:spcPct val="20000"/>
        </a:spcBef>
        <a:buClr>
          <a:srgbClr val="92D050"/>
        </a:buClr>
        <a:buFont typeface="Arial"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Clr>
          <a:srgbClr val="92D050"/>
        </a:buClr>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rgbClr val="92D050"/>
        </a:buClr>
        <a:buFont typeface="Arial" pitchFamily="34" charset="0"/>
        <a:buChar char="•"/>
        <a:defRPr sz="1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Clr>
          <a:srgbClr val="92D050"/>
        </a:buClr>
        <a:buFont typeface="Arial" pitchFamily="34" charset="0"/>
        <a:buChar char="–"/>
        <a:defRPr sz="16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Clr>
          <a:srgbClr val="92D050"/>
        </a:buClr>
        <a:buFont typeface="Arial" pitchFamily="34" charset="0"/>
        <a:buChar char="»"/>
        <a:defRPr sz="16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ctangle 26"/>
          <p:cNvSpPr/>
          <p:nvPr/>
        </p:nvSpPr>
        <p:spPr>
          <a:xfrm rot="10800000">
            <a:off x="-1" y="6662057"/>
            <a:ext cx="9144000" cy="195943"/>
          </a:xfrm>
          <a:prstGeom prst="rect">
            <a:avLst/>
          </a:prstGeom>
          <a:gradFill flip="none" rotWithShape="1">
            <a:gsLst>
              <a:gs pos="0">
                <a:schemeClr val="accent4"/>
              </a:gs>
              <a:gs pos="66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Connector 29"/>
          <p:cNvCxnSpPr/>
          <p:nvPr userDrawn="1"/>
        </p:nvCxnSpPr>
        <p:spPr bwMode="ltGray">
          <a:xfrm flipH="1">
            <a:off x="0" y="6633139"/>
            <a:ext cx="9137694" cy="0"/>
          </a:xfrm>
          <a:prstGeom prst="line">
            <a:avLst/>
          </a:prstGeom>
          <a:ln w="63500">
            <a:gradFill flip="none" rotWithShape="1">
              <a:gsLst>
                <a:gs pos="0">
                  <a:schemeClr val="bg1">
                    <a:alpha val="0"/>
                  </a:schemeClr>
                </a:gs>
                <a:gs pos="19000">
                  <a:schemeClr val="accent2">
                    <a:lumMod val="60000"/>
                    <a:lumOff val="40000"/>
                  </a:schemeClr>
                </a:gs>
                <a:gs pos="34000">
                  <a:schemeClr val="accent2">
                    <a:lumMod val="60000"/>
                    <a:lumOff val="40000"/>
                  </a:schemeClr>
                </a:gs>
                <a:gs pos="100000">
                  <a:schemeClr val="bg1">
                    <a:alpha val="0"/>
                  </a:schemeClr>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userDrawn="1">
            <p:ph type="dt" sz="half" idx="2"/>
          </p:nvPr>
        </p:nvSpPr>
        <p:spPr>
          <a:xfrm>
            <a:off x="0" y="6739206"/>
            <a:ext cx="2133600" cy="118794"/>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fld id="{E02B0235-7453-41CC-9203-290E8BC12925}" type="datetime1">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userDrawn="1">
            <p:ph type="ftr" sz="quarter" idx="3"/>
          </p:nvPr>
        </p:nvSpPr>
        <p:spPr>
          <a:xfrm>
            <a:off x="3124200" y="6739206"/>
            <a:ext cx="2895600" cy="118794"/>
          </a:xfrm>
          <a:prstGeom prst="rect">
            <a:avLst/>
          </a:prstGeom>
        </p:spPr>
        <p:txBody>
          <a:bodyPr vert="horz" lIns="91440" tIns="45720" rIns="91440" bIns="45720" rtlCol="0" anchor="ctr"/>
          <a:lstStyle>
            <a:lvl1pPr algn="ctr">
              <a:defRPr sz="800">
                <a:solidFill>
                  <a:schemeClr val="tx1">
                    <a:tint val="75000"/>
                  </a:schemeClr>
                </a:solidFill>
                <a:latin typeface="Arial" pitchFamily="34" charset="0"/>
                <a:cs typeface="Arial" pitchFamily="34" charset="0"/>
              </a:defRPr>
            </a:lvl1pPr>
          </a:lstStyle>
          <a:p>
            <a:endParaRPr lang="en-US">
              <a:solidFill>
                <a:prstClr val="black">
                  <a:tint val="75000"/>
                </a:prstClr>
              </a:solidFill>
            </a:endParaRPr>
          </a:p>
        </p:txBody>
      </p:sp>
      <p:grpSp>
        <p:nvGrpSpPr>
          <p:cNvPr id="3" name="Group 42"/>
          <p:cNvGrpSpPr/>
          <p:nvPr userDrawn="1"/>
        </p:nvGrpSpPr>
        <p:grpSpPr>
          <a:xfrm>
            <a:off x="0" y="0"/>
            <a:ext cx="9144001" cy="933065"/>
            <a:chOff x="0" y="0"/>
            <a:chExt cx="9144001" cy="933065"/>
          </a:xfrm>
        </p:grpSpPr>
        <p:sp>
          <p:nvSpPr>
            <p:cNvPr id="17" name="Rectangle 16"/>
            <p:cNvSpPr/>
            <p:nvPr userDrawn="1"/>
          </p:nvSpPr>
          <p:spPr bwMode="ltGray">
            <a:xfrm>
              <a:off x="0" y="0"/>
              <a:ext cx="9144000" cy="890649"/>
            </a:xfrm>
            <a:prstGeom prst="rect">
              <a:avLst/>
            </a:prstGeom>
            <a:gradFill flip="none" rotWithShape="1">
              <a:gsLst>
                <a:gs pos="4000">
                  <a:schemeClr val="accent4">
                    <a:lumMod val="75000"/>
                  </a:scheme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10" cstate="email">
              <a:extLst>
                <a:ext uri="{BEBA8EAE-BF5A-486C-A8C5-ECC9F3942E4B}">
                  <a14:imgProps xmlns:a14="http://schemas.microsoft.com/office/drawing/2010/main">
                    <a14:imgLayer r:embed="rId11">
                      <a14:imgEffect>
                        <a14:brightnessContrast bright="100000" contrast="-55000"/>
                      </a14:imgEffect>
                    </a14:imgLayer>
                  </a14:imgProps>
                </a:ext>
                <a:ext uri="{28A0092B-C50C-407E-A947-70E740481C1C}">
                  <a14:useLocalDpi xmlns:a14="http://schemas.microsoft.com/office/drawing/2010/main"/>
                </a:ext>
              </a:extLst>
            </a:blip>
            <a:srcRect/>
            <a:stretch/>
          </p:blipFill>
          <p:spPr bwMode="ltGray">
            <a:xfrm>
              <a:off x="0" y="0"/>
              <a:ext cx="9144001" cy="897147"/>
            </a:xfrm>
            <a:prstGeom prst="rect">
              <a:avLst/>
            </a:prstGeom>
          </p:spPr>
        </p:pic>
        <p:cxnSp>
          <p:nvCxnSpPr>
            <p:cNvPr id="20" name="Straight Connector 19"/>
            <p:cNvCxnSpPr/>
            <p:nvPr userDrawn="1"/>
          </p:nvCxnSpPr>
          <p:spPr bwMode="ltGray">
            <a:xfrm>
              <a:off x="0" y="933065"/>
              <a:ext cx="9137694" cy="0"/>
            </a:xfrm>
            <a:prstGeom prst="line">
              <a:avLst/>
            </a:prstGeom>
            <a:ln w="63500">
              <a:gradFill flip="none" rotWithShape="1">
                <a:gsLst>
                  <a:gs pos="0">
                    <a:schemeClr val="bg1">
                      <a:alpha val="0"/>
                    </a:schemeClr>
                  </a:gs>
                  <a:gs pos="85000">
                    <a:schemeClr val="accent2">
                      <a:lumMod val="60000"/>
                      <a:lumOff val="40000"/>
                    </a:schemeClr>
                  </a:gs>
                  <a:gs pos="100000">
                    <a:schemeClr val="bg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0" y="801584"/>
              <a:ext cx="9144000" cy="100940"/>
            </a:xfrm>
            <a:prstGeom prst="rect">
              <a:avLst/>
            </a:prstGeom>
            <a:gradFill flip="none" rotWithShape="1">
              <a:gsLst>
                <a:gs pos="0">
                  <a:schemeClr val="bg1">
                    <a:alpha val="0"/>
                  </a:schemeClr>
                </a:gs>
                <a:gs pos="100000">
                  <a:srgbClr val="85C8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Placeholder 1"/>
          <p:cNvSpPr>
            <a:spLocks noGrp="1"/>
          </p:cNvSpPr>
          <p:nvPr userDrawn="1">
            <p:ph type="title"/>
          </p:nvPr>
        </p:nvSpPr>
        <p:spPr bwMode="black">
          <a:xfrm>
            <a:off x="120650" y="76200"/>
            <a:ext cx="8902700" cy="814449"/>
          </a:xfrm>
          <a:prstGeom prst="rect">
            <a:avLst/>
          </a:prstGeom>
          <a:effectLst/>
        </p:spPr>
        <p:txBody>
          <a:bodyPr vert="horz" lIns="91440" tIns="45720" rIns="91440" bIns="64008" rtlCol="0" anchor="b" anchorCtr="0">
            <a:noAutofit/>
          </a:bodyPr>
          <a:lstStyle/>
          <a:p>
            <a:pPr lvl="0"/>
            <a:r>
              <a:rPr lang="en-US" dirty="0" smtClean="0"/>
              <a:t>Click to Edit Slide Title</a:t>
            </a:r>
            <a:endParaRPr lang="en-US" dirty="0"/>
          </a:p>
        </p:txBody>
      </p:sp>
      <p:sp>
        <p:nvSpPr>
          <p:cNvPr id="6" name="Slide Number Placeholder 5"/>
          <p:cNvSpPr>
            <a:spLocks noGrp="1"/>
          </p:cNvSpPr>
          <p:nvPr userDrawn="1">
            <p:ph type="sldNum" sz="quarter" idx="4"/>
          </p:nvPr>
        </p:nvSpPr>
        <p:spPr>
          <a:xfrm>
            <a:off x="8164284" y="6739206"/>
            <a:ext cx="950026" cy="118794"/>
          </a:xfrm>
          <a:prstGeom prst="rect">
            <a:avLst/>
          </a:prstGeom>
        </p:spPr>
        <p:txBody>
          <a:bodyPr vert="horz" lIns="91440" tIns="45720" rIns="0" bIns="45720" rtlCol="0" anchor="ctr"/>
          <a:lstStyle>
            <a:lvl1pPr algn="r">
              <a:defRPr sz="800">
                <a:solidFill>
                  <a:schemeClr val="tx1">
                    <a:tint val="75000"/>
                  </a:schemeClr>
                </a:solidFill>
                <a:latin typeface="Arial" pitchFamily="34" charset="0"/>
                <a:cs typeface="Arial" pitchFamily="34" charset="0"/>
              </a:defRPr>
            </a:lvl1pPr>
          </a:lstStyle>
          <a:p>
            <a:fld id="{F6406BBC-D04C-4CF2-9DEC-3DF169FA98A8}" type="slidenum">
              <a:rPr lang="en-US" smtClean="0">
                <a:solidFill>
                  <a:prstClr val="black">
                    <a:tint val="75000"/>
                  </a:prstClr>
                </a:solidFill>
              </a:rPr>
              <a:pPr/>
              <a:t>‹#›</a:t>
            </a:fld>
            <a:endParaRPr lang="en-US">
              <a:solidFill>
                <a:prstClr val="black">
                  <a:tint val="75000"/>
                </a:prstClr>
              </a:solidFill>
            </a:endParaRPr>
          </a:p>
        </p:txBody>
      </p:sp>
      <p:sp>
        <p:nvSpPr>
          <p:cNvPr id="42" name="Text Placeholder 41"/>
          <p:cNvSpPr>
            <a:spLocks noGrp="1"/>
          </p:cNvSpPr>
          <p:nvPr userDrawn="1">
            <p:ph type="body" idx="1"/>
          </p:nvPr>
        </p:nvSpPr>
        <p:spPr>
          <a:xfrm>
            <a:off x="346075" y="1247774"/>
            <a:ext cx="8677275" cy="49867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0083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iming>
    <p:tnLst>
      <p:par>
        <p:cTn id="1" dur="indefinite" restart="never" nodeType="tmRoot"/>
      </p:par>
    </p:tnLst>
  </p:timing>
  <p:hf sldNum="0" hdr="0" ftr="0" dt="0"/>
  <p:txStyles>
    <p:titleStyle>
      <a:lvl1pPr algn="ctr" defTabSz="914400" rtl="0" eaLnBrk="1" latinLnBrk="0" hangingPunct="1">
        <a:lnSpc>
          <a:spcPct val="80000"/>
        </a:lnSpc>
        <a:spcBef>
          <a:spcPct val="0"/>
        </a:spcBef>
        <a:buNone/>
        <a:defRPr lang="en-US" sz="3200" b="1" kern="1200" baseline="0">
          <a:ln w="9525">
            <a:noFill/>
          </a:ln>
          <a:solidFill>
            <a:schemeClr val="tx1"/>
          </a:solidFill>
          <a:effectLst>
            <a:outerShdw dir="8100000" algn="tr" rotWithShape="0">
              <a:schemeClr val="bg1">
                <a:alpha val="70000"/>
              </a:schemeClr>
            </a:outerShdw>
          </a:effectLst>
          <a:latin typeface="Century Gothic" pitchFamily="34" charset="0"/>
          <a:ea typeface="+mj-ea"/>
          <a:cs typeface="Arial" pitchFamily="34" charset="0"/>
        </a:defRPr>
      </a:lvl1pPr>
    </p:titleStyle>
    <p:bodyStyle>
      <a:lvl1pPr marL="231775" indent="-231775" algn="l" defTabSz="914400" rtl="0" eaLnBrk="1" latinLnBrk="0" hangingPunct="1">
        <a:lnSpc>
          <a:spcPct val="85000"/>
        </a:lnSpc>
        <a:spcBef>
          <a:spcPts val="1800"/>
        </a:spcBef>
        <a:spcAft>
          <a:spcPts val="1200"/>
        </a:spcAft>
        <a:buClr>
          <a:schemeClr val="accent2"/>
        </a:buClr>
        <a:buFont typeface="Arial" pitchFamily="34" charset="0"/>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85000"/>
        </a:lnSpc>
        <a:spcBef>
          <a:spcPts val="0"/>
        </a:spcBef>
        <a:spcAft>
          <a:spcPts val="1200"/>
        </a:spcAft>
        <a:buClr>
          <a:schemeClr val="accent2"/>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85000"/>
        </a:lnSpc>
        <a:spcBef>
          <a:spcPts val="300"/>
        </a:spcBef>
        <a:spcAft>
          <a:spcPts val="600"/>
        </a:spcAft>
        <a:buClr>
          <a:schemeClr val="accent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85000"/>
        </a:lnSpc>
        <a:spcBef>
          <a:spcPts val="0"/>
        </a:spcBef>
        <a:spcAft>
          <a:spcPts val="300"/>
        </a:spcAft>
        <a:buClr>
          <a:schemeClr val="accent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85000"/>
        </a:lnSpc>
        <a:spcBef>
          <a:spcPts val="0"/>
        </a:spcBef>
        <a:buClr>
          <a:schemeClr val="accent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9144000" cy="9906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0006" y="1295400"/>
            <a:ext cx="8740238" cy="510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p:nvCxnSpPr>
        <p:spPr>
          <a:xfrm>
            <a:off x="142500" y="1056904"/>
            <a:ext cx="8847117" cy="0"/>
          </a:xfrm>
          <a:prstGeom prst="line">
            <a:avLst/>
          </a:prstGeom>
          <a:ln w="381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3375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ctr" defTabSz="914400" rtl="0" eaLnBrk="1" latinLnBrk="0" hangingPunct="1">
        <a:lnSpc>
          <a:spcPct val="75000"/>
        </a:lnSpc>
        <a:spcBef>
          <a:spcPct val="0"/>
        </a:spcBef>
        <a:buNone/>
        <a:defRPr sz="3600" b="1" kern="1200">
          <a:solidFill>
            <a:srgbClr val="1B5DA5"/>
          </a:solidFill>
          <a:latin typeface="Century Gothic" pitchFamily="34" charset="0"/>
          <a:ea typeface="+mj-ea"/>
          <a:cs typeface="+mj-cs"/>
        </a:defRPr>
      </a:lvl1pPr>
    </p:titleStyle>
    <p:bodyStyle>
      <a:lvl1pPr marL="342900" indent="-342900" algn="l" defTabSz="914400" rtl="0" eaLnBrk="1" latinLnBrk="0" hangingPunct="1">
        <a:spcBef>
          <a:spcPct val="20000"/>
        </a:spcBef>
        <a:buClr>
          <a:srgbClr val="92D050"/>
        </a:buClr>
        <a:buFont typeface="Arial"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Clr>
          <a:srgbClr val="92D050"/>
        </a:buClr>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rgbClr val="92D050"/>
        </a:buClr>
        <a:buFont typeface="Arial" pitchFamily="34" charset="0"/>
        <a:buChar char="•"/>
        <a:defRPr sz="1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Clr>
          <a:srgbClr val="92D050"/>
        </a:buClr>
        <a:buFont typeface="Arial" pitchFamily="34" charset="0"/>
        <a:buChar char="–"/>
        <a:defRPr sz="16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Clr>
          <a:srgbClr val="92D050"/>
        </a:buClr>
        <a:buFont typeface="Arial" pitchFamily="34" charset="0"/>
        <a:buChar char="»"/>
        <a:defRPr sz="16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65" charset="-128"/>
                <a:cs typeface="+mn-cs"/>
              </a:defRPr>
            </a:lvl1pPr>
          </a:lstStyle>
          <a:p>
            <a:pPr fontAlgn="base">
              <a:spcBef>
                <a:spcPct val="0"/>
              </a:spcBef>
              <a:spcAft>
                <a:spcPct val="0"/>
              </a:spcAft>
              <a:defRPr/>
            </a:pPr>
            <a:r>
              <a:rPr lang="en-US" b="1" smtClean="0"/>
              <a:t>1/11/2012</a:t>
            </a:r>
            <a:endParaRPr lang="en-US" b="1"/>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65" charset="-128"/>
                <a:cs typeface="ＭＳ Ｐゴシック" pitchFamily="-108" charset="-128"/>
              </a:defRPr>
            </a:lvl1pPr>
          </a:lstStyle>
          <a:p>
            <a:pPr fontAlgn="base">
              <a:spcBef>
                <a:spcPct val="0"/>
              </a:spcBef>
              <a:spcAft>
                <a:spcPct val="0"/>
              </a:spcAft>
              <a:defRPr/>
            </a:pPr>
            <a:endParaRPr lang="en-US" b="1"/>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65" charset="-128"/>
                <a:cs typeface="+mn-cs"/>
              </a:defRPr>
            </a:lvl1pPr>
          </a:lstStyle>
          <a:p>
            <a:pPr fontAlgn="base">
              <a:spcBef>
                <a:spcPct val="0"/>
              </a:spcBef>
              <a:spcAft>
                <a:spcPct val="0"/>
              </a:spcAft>
              <a:defRPr/>
            </a:pPr>
            <a:fld id="{4A090967-BB0D-4330-88B1-1ADE6525409D}" type="slidenum">
              <a:rPr lang="en-US" b="1" smtClean="0"/>
              <a:pPr fontAlgn="base">
                <a:spcBef>
                  <a:spcPct val="0"/>
                </a:spcBef>
                <a:spcAft>
                  <a:spcPct val="0"/>
                </a:spcAft>
                <a:defRPr/>
              </a:pPr>
              <a:t>‹#›</a:t>
            </a:fld>
            <a:endParaRPr lang="en-US" b="1"/>
          </a:p>
        </p:txBody>
      </p:sp>
      <p:pic>
        <p:nvPicPr>
          <p:cNvPr id="7" name="Picture 11"/>
          <p:cNvPicPr>
            <a:picLocks noChangeAspect="1" noChangeArrowheads="1"/>
          </p:cNvPicPr>
          <p:nvPr userDrawn="1"/>
        </p:nvPicPr>
        <p:blipFill>
          <a:blip r:embed="rId13" cstate="print"/>
          <a:srcRect/>
          <a:stretch>
            <a:fillRect/>
          </a:stretch>
        </p:blipFill>
        <p:spPr bwMode="auto">
          <a:xfrm>
            <a:off x="7948613" y="6503988"/>
            <a:ext cx="1006475" cy="238125"/>
          </a:xfrm>
          <a:prstGeom prst="rect">
            <a:avLst/>
          </a:prstGeom>
          <a:noFill/>
          <a:ln w="9525">
            <a:noFill/>
            <a:miter lim="800000"/>
            <a:headEnd/>
            <a:tailEnd/>
          </a:ln>
        </p:spPr>
      </p:pic>
      <p:sp>
        <p:nvSpPr>
          <p:cNvPr id="8" name="Line 12"/>
          <p:cNvSpPr>
            <a:spLocks noChangeShapeType="1"/>
          </p:cNvSpPr>
          <p:nvPr userDrawn="1"/>
        </p:nvSpPr>
        <p:spPr bwMode="auto">
          <a:xfrm>
            <a:off x="514350" y="6491288"/>
            <a:ext cx="0" cy="263525"/>
          </a:xfrm>
          <a:prstGeom prst="line">
            <a:avLst/>
          </a:prstGeom>
          <a:noFill/>
          <a:ln w="9525">
            <a:solidFill>
              <a:schemeClr val="bg1"/>
            </a:solidFill>
            <a:round/>
            <a:headEnd/>
            <a:tailEnd/>
          </a:ln>
          <a:effectLst/>
          <a:extLst/>
        </p:spPr>
        <p:txBody>
          <a:bodyPr wrap="none" anchor="ctr"/>
          <a:lstStyle/>
          <a:p>
            <a:pPr algn="ctr" fontAlgn="base">
              <a:spcBef>
                <a:spcPct val="0"/>
              </a:spcBef>
              <a:spcAft>
                <a:spcPct val="0"/>
              </a:spcAft>
              <a:defRPr/>
            </a:pPr>
            <a:endParaRPr lang="en-US" b="1">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840532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4000" kern="1200">
          <a:solidFill>
            <a:srgbClr val="FF6600"/>
          </a:solidFill>
          <a:latin typeface="+mj-lt"/>
          <a:ea typeface="ＭＳ Ｐゴシック" pitchFamily="-108" charset="-128"/>
          <a:cs typeface="ＭＳ Ｐゴシック" pitchFamily="-108" charset="-128"/>
        </a:defRPr>
      </a:lvl1pPr>
      <a:lvl2pPr algn="l" defTabSz="457200" rtl="0" eaLnBrk="1" fontAlgn="base" hangingPunct="1">
        <a:spcBef>
          <a:spcPct val="0"/>
        </a:spcBef>
        <a:spcAft>
          <a:spcPct val="0"/>
        </a:spcAft>
        <a:defRPr sz="4000">
          <a:solidFill>
            <a:srgbClr val="FF6600"/>
          </a:solidFill>
          <a:latin typeface="Calibri" pitchFamily="-108" charset="0"/>
          <a:ea typeface="ＭＳ Ｐゴシック" pitchFamily="-108" charset="-128"/>
          <a:cs typeface="ＭＳ Ｐゴシック" pitchFamily="-108" charset="-128"/>
        </a:defRPr>
      </a:lvl2pPr>
      <a:lvl3pPr algn="l" defTabSz="457200" rtl="0" eaLnBrk="1" fontAlgn="base" hangingPunct="1">
        <a:spcBef>
          <a:spcPct val="0"/>
        </a:spcBef>
        <a:spcAft>
          <a:spcPct val="0"/>
        </a:spcAft>
        <a:defRPr sz="4000">
          <a:solidFill>
            <a:srgbClr val="FF6600"/>
          </a:solidFill>
          <a:latin typeface="Calibri" pitchFamily="-108" charset="0"/>
          <a:ea typeface="ＭＳ Ｐゴシック" pitchFamily="-108" charset="-128"/>
          <a:cs typeface="ＭＳ Ｐゴシック" pitchFamily="-108" charset="-128"/>
        </a:defRPr>
      </a:lvl3pPr>
      <a:lvl4pPr algn="l" defTabSz="457200" rtl="0" eaLnBrk="1" fontAlgn="base" hangingPunct="1">
        <a:spcBef>
          <a:spcPct val="0"/>
        </a:spcBef>
        <a:spcAft>
          <a:spcPct val="0"/>
        </a:spcAft>
        <a:defRPr sz="4000">
          <a:solidFill>
            <a:srgbClr val="FF6600"/>
          </a:solidFill>
          <a:latin typeface="Calibri" pitchFamily="-108" charset="0"/>
          <a:ea typeface="ＭＳ Ｐゴシック" pitchFamily="-108" charset="-128"/>
          <a:cs typeface="ＭＳ Ｐゴシック" pitchFamily="-108" charset="-128"/>
        </a:defRPr>
      </a:lvl4pPr>
      <a:lvl5pPr algn="l" defTabSz="457200" rtl="0" eaLnBrk="1" fontAlgn="base" hangingPunct="1">
        <a:spcBef>
          <a:spcPct val="0"/>
        </a:spcBef>
        <a:spcAft>
          <a:spcPct val="0"/>
        </a:spcAft>
        <a:defRPr sz="4000">
          <a:solidFill>
            <a:srgbClr val="FF6600"/>
          </a:solidFill>
          <a:latin typeface="Calibri" pitchFamily="-108" charset="0"/>
          <a:ea typeface="ＭＳ Ｐゴシック" pitchFamily="-108" charset="-128"/>
          <a:cs typeface="ＭＳ Ｐゴシック" pitchFamily="-108" charset="-128"/>
        </a:defRPr>
      </a:lvl5pPr>
      <a:lvl6pPr marL="457200" algn="l" defTabSz="457200" rtl="0" eaLnBrk="1" fontAlgn="base" hangingPunct="1">
        <a:spcBef>
          <a:spcPct val="0"/>
        </a:spcBef>
        <a:spcAft>
          <a:spcPct val="0"/>
        </a:spcAft>
        <a:defRPr sz="4400">
          <a:solidFill>
            <a:srgbClr val="FF6600"/>
          </a:solidFill>
          <a:latin typeface="Calibri" pitchFamily="-108" charset="0"/>
          <a:ea typeface="ＭＳ Ｐゴシック" pitchFamily="-108" charset="-128"/>
          <a:cs typeface="ＭＳ Ｐゴシック" pitchFamily="-108" charset="-128"/>
        </a:defRPr>
      </a:lvl6pPr>
      <a:lvl7pPr marL="914400" algn="l" defTabSz="457200" rtl="0" eaLnBrk="1" fontAlgn="base" hangingPunct="1">
        <a:spcBef>
          <a:spcPct val="0"/>
        </a:spcBef>
        <a:spcAft>
          <a:spcPct val="0"/>
        </a:spcAft>
        <a:defRPr sz="4400">
          <a:solidFill>
            <a:srgbClr val="FF6600"/>
          </a:solidFill>
          <a:latin typeface="Calibri" pitchFamily="-108" charset="0"/>
          <a:ea typeface="ＭＳ Ｐゴシック" pitchFamily="-108" charset="-128"/>
          <a:cs typeface="ＭＳ Ｐゴシック" pitchFamily="-108" charset="-128"/>
        </a:defRPr>
      </a:lvl7pPr>
      <a:lvl8pPr marL="1371600" algn="l" defTabSz="457200" rtl="0" eaLnBrk="1" fontAlgn="base" hangingPunct="1">
        <a:spcBef>
          <a:spcPct val="0"/>
        </a:spcBef>
        <a:spcAft>
          <a:spcPct val="0"/>
        </a:spcAft>
        <a:defRPr sz="4400">
          <a:solidFill>
            <a:srgbClr val="FF6600"/>
          </a:solidFill>
          <a:latin typeface="Calibri" pitchFamily="-108" charset="0"/>
          <a:ea typeface="ＭＳ Ｐゴシック" pitchFamily="-108" charset="-128"/>
          <a:cs typeface="ＭＳ Ｐゴシック" pitchFamily="-108" charset="-128"/>
        </a:defRPr>
      </a:lvl8pPr>
      <a:lvl9pPr marL="1828800" algn="l" defTabSz="457200" rtl="0" eaLnBrk="1" fontAlgn="base" hangingPunct="1">
        <a:spcBef>
          <a:spcPct val="0"/>
        </a:spcBef>
        <a:spcAft>
          <a:spcPct val="0"/>
        </a:spcAft>
        <a:defRPr sz="4400">
          <a:solidFill>
            <a:srgbClr val="FF6600"/>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Clr>
          <a:srgbClr val="FF6600"/>
        </a:buClr>
        <a:buFont typeface="Arial" charset="0"/>
        <a:buChar char="•"/>
        <a:defRPr sz="3200" kern="1200">
          <a:solidFill>
            <a:srgbClr val="7F7F7F"/>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Clr>
          <a:srgbClr val="FF6600"/>
        </a:buClr>
        <a:buFont typeface="Arial" charset="0"/>
        <a:buChar char="–"/>
        <a:defRPr sz="2800" kern="1200">
          <a:solidFill>
            <a:srgbClr val="7F7F7F"/>
          </a:solidFill>
          <a:latin typeface="+mn-lt"/>
          <a:ea typeface="ＭＳ Ｐゴシック" pitchFamily="-108" charset="-128"/>
          <a:cs typeface="ＭＳ Ｐゴシック"/>
        </a:defRPr>
      </a:lvl2pPr>
      <a:lvl3pPr marL="1143000" indent="-228600" algn="l" defTabSz="457200" rtl="0" eaLnBrk="1" fontAlgn="base" hangingPunct="1">
        <a:spcBef>
          <a:spcPct val="20000"/>
        </a:spcBef>
        <a:spcAft>
          <a:spcPct val="0"/>
        </a:spcAft>
        <a:buClr>
          <a:srgbClr val="FF6600"/>
        </a:buClr>
        <a:buFont typeface="Arial" charset="0"/>
        <a:buChar char="•"/>
        <a:defRPr sz="2400" kern="1200">
          <a:solidFill>
            <a:srgbClr val="7F7F7F"/>
          </a:solidFill>
          <a:latin typeface="+mn-lt"/>
          <a:ea typeface="ＭＳ Ｐゴシック" pitchFamily="-108" charset="-128"/>
          <a:cs typeface="ＭＳ Ｐゴシック"/>
        </a:defRPr>
      </a:lvl3pPr>
      <a:lvl4pPr marL="1600200" indent="-228600" algn="l" defTabSz="457200" rtl="0" eaLnBrk="1" fontAlgn="base" hangingPunct="1">
        <a:spcBef>
          <a:spcPct val="20000"/>
        </a:spcBef>
        <a:spcAft>
          <a:spcPct val="0"/>
        </a:spcAft>
        <a:buClr>
          <a:srgbClr val="FF6600"/>
        </a:buClr>
        <a:buFont typeface="Arial" charset="0"/>
        <a:buChar char="–"/>
        <a:defRPr sz="2000" kern="1200">
          <a:solidFill>
            <a:srgbClr val="7F7F7F"/>
          </a:solidFill>
          <a:latin typeface="+mn-lt"/>
          <a:ea typeface="ＭＳ Ｐゴシック" pitchFamily="-108" charset="-128"/>
          <a:cs typeface="ＭＳ Ｐゴシック"/>
        </a:defRPr>
      </a:lvl4pPr>
      <a:lvl5pPr marL="2057400" indent="-228600" algn="l" defTabSz="457200" rtl="0" eaLnBrk="1" fontAlgn="base" hangingPunct="1">
        <a:spcBef>
          <a:spcPct val="20000"/>
        </a:spcBef>
        <a:spcAft>
          <a:spcPct val="0"/>
        </a:spcAft>
        <a:buClr>
          <a:srgbClr val="FF6600"/>
        </a:buClr>
        <a:buFont typeface="Arial" charset="0"/>
        <a:buChar char="»"/>
        <a:defRPr sz="2000" kern="1200">
          <a:solidFill>
            <a:srgbClr val="7F7F7F"/>
          </a:solidFill>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fontAlgn="base">
              <a:spcBef>
                <a:spcPct val="0"/>
              </a:spcBef>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fontAlgn="base" hangingPunct="0">
              <a:spcBef>
                <a:spcPct val="0"/>
              </a:spcBef>
              <a:spcAft>
                <a:spcPts val="600"/>
              </a:spcAft>
              <a:tabLst>
                <a:tab pos="441325" algn="l"/>
              </a:tabLst>
              <a:defRPr/>
            </a:pPr>
            <a:fld id="{974B40FB-612E-435B-B627-187A21F7DD64}" type="slidenum">
              <a:rPr lang="en-US" sz="1200">
                <a:solidFill>
                  <a:srgbClr val="626469"/>
                </a:solidFill>
              </a:rPr>
              <a:pPr eaLnBrk="0" fontAlgn="base" hangingPunct="0">
                <a:spcBef>
                  <a:spcPct val="0"/>
                </a:spcBef>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77870892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4"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fontAlgn="base">
              <a:spcBef>
                <a:spcPct val="0"/>
              </a:spcBef>
              <a:defRPr/>
            </a:pPr>
            <a:r>
              <a:rPr lang="en-US" smtClean="0">
                <a:solidFill>
                  <a:srgbClr val="626469"/>
                </a:solidFill>
              </a:rPr>
              <a:t>Classification: CONFIDENTIAL</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fontAlgn="base" hangingPunct="0">
              <a:spcBef>
                <a:spcPct val="0"/>
              </a:spcBef>
              <a:spcAft>
                <a:spcPts val="600"/>
              </a:spcAft>
              <a:tabLst>
                <a:tab pos="441325" algn="l"/>
              </a:tabLst>
              <a:defRPr/>
            </a:pPr>
            <a:fld id="{974B40FB-612E-435B-B627-187A21F7DD64}" type="slidenum">
              <a:rPr lang="en-US" sz="1200">
                <a:solidFill>
                  <a:srgbClr val="626469"/>
                </a:solidFill>
              </a:rPr>
              <a:pPr eaLnBrk="0" fontAlgn="base" hangingPunct="0">
                <a:spcBef>
                  <a:spcPct val="0"/>
                </a:spcBef>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5"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6486860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pic>
        <p:nvPicPr>
          <p:cNvPr id="4098" name="Picture 7" descr="ppt_land_print_2"/>
          <p:cNvPicPr>
            <a:picLocks noChangeAspect="1" noChangeArrowheads="1"/>
          </p:cNvPicPr>
          <p:nvPr/>
        </p:nvPicPr>
        <p:blipFill>
          <a:blip r:embed="rId16" cstate="print"/>
          <a:srcRect/>
          <a:stretch>
            <a:fillRect/>
          </a:stretch>
        </p:blipFill>
        <p:spPr bwMode="auto">
          <a:xfrm>
            <a:off x="0" y="6173392"/>
            <a:ext cx="9144000" cy="689372"/>
          </a:xfrm>
          <a:prstGeom prst="rect">
            <a:avLst/>
          </a:prstGeom>
          <a:noFill/>
          <a:ln w="9525">
            <a:noFill/>
            <a:miter lim="800000"/>
            <a:headEnd/>
            <a:tailEnd/>
          </a:ln>
        </p:spPr>
      </p:pic>
      <p:sp>
        <p:nvSpPr>
          <p:cNvPr id="4099" name="Rectangle 3"/>
          <p:cNvSpPr>
            <a:spLocks noGrp="1" noChangeArrowheads="1"/>
          </p:cNvSpPr>
          <p:nvPr>
            <p:ph type="title"/>
          </p:nvPr>
        </p:nvSpPr>
        <p:spPr bwMode="auto">
          <a:xfrm>
            <a:off x="372538" y="89299"/>
            <a:ext cx="8453967" cy="8120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372533" y="1210866"/>
            <a:ext cx="8460317" cy="47315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4" name="Rectangle 6"/>
          <p:cNvSpPr>
            <a:spLocks noChangeArrowheads="1"/>
          </p:cNvSpPr>
          <p:nvPr/>
        </p:nvSpPr>
        <p:spPr bwMode="auto">
          <a:xfrm>
            <a:off x="294217" y="6482956"/>
            <a:ext cx="556683" cy="375047"/>
          </a:xfrm>
          <a:prstGeom prst="rect">
            <a:avLst/>
          </a:prstGeom>
          <a:noFill/>
          <a:ln w="9525">
            <a:noFill/>
            <a:miter lim="800000"/>
            <a:headEnd/>
            <a:tailEnd/>
          </a:ln>
          <a:effectLst/>
        </p:spPr>
        <p:txBody>
          <a:bodyPr/>
          <a:lstStyle/>
          <a:p>
            <a:pPr eaLnBrk="0" fontAlgn="base" hangingPunct="0">
              <a:spcBef>
                <a:spcPct val="0"/>
              </a:spcBef>
              <a:spcAft>
                <a:spcPts val="600"/>
              </a:spcAft>
              <a:tabLst>
                <a:tab pos="441325" algn="l"/>
              </a:tabLst>
              <a:defRPr/>
            </a:pPr>
            <a:fld id="{69DE2339-0895-49D1-AE93-6A582DFA415A}" type="slidenum">
              <a:rPr lang="en-US" sz="1000">
                <a:solidFill>
                  <a:srgbClr val="626469"/>
                </a:solidFill>
                <a:cs typeface="Arial" charset="0"/>
              </a:rPr>
              <a:pPr eaLnBrk="0" fontAlgn="base" hangingPunct="0">
                <a:spcBef>
                  <a:spcPct val="0"/>
                </a:spcBef>
                <a:spcAft>
                  <a:spcPts val="600"/>
                </a:spcAft>
                <a:tabLst>
                  <a:tab pos="441325" algn="l"/>
                </a:tabLst>
                <a:defRPr/>
              </a:pPr>
              <a:t>‹#›</a:t>
            </a:fld>
            <a:r>
              <a:rPr lang="en-US" sz="1200">
                <a:solidFill>
                  <a:srgbClr val="626469"/>
                </a:solidFill>
                <a:cs typeface="Arial" charset="0"/>
              </a:rPr>
              <a:t>	</a:t>
            </a:r>
          </a:p>
        </p:txBody>
      </p:sp>
      <p:pic>
        <p:nvPicPr>
          <p:cNvPr id="4102" name="Picture 8" descr="new logo"/>
          <p:cNvPicPr>
            <a:picLocks noChangeAspect="1" noChangeArrowheads="1"/>
          </p:cNvPicPr>
          <p:nvPr/>
        </p:nvPicPr>
        <p:blipFill>
          <a:blip r:embed="rId17" cstate="print"/>
          <a:srcRect/>
          <a:stretch>
            <a:fillRect/>
          </a:stretch>
        </p:blipFill>
        <p:spPr bwMode="auto">
          <a:xfrm>
            <a:off x="7490884" y="6404373"/>
            <a:ext cx="1174749" cy="350044"/>
          </a:xfrm>
          <a:prstGeom prst="rect">
            <a:avLst/>
          </a:prstGeom>
          <a:noFill/>
          <a:ln w="9525">
            <a:noFill/>
            <a:miter lim="800000"/>
            <a:headEnd/>
            <a:tailEnd/>
          </a:ln>
        </p:spPr>
      </p:pic>
    </p:spTree>
    <p:extLst>
      <p:ext uri="{BB962C8B-B14F-4D97-AF65-F5344CB8AC3E}">
        <p14:creationId xmlns:p14="http://schemas.microsoft.com/office/powerpoint/2010/main" val="29186532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ransition>
    <p:wipe dir="r"/>
  </p:transition>
  <p:hf sldNum="0" hdr="0" ft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0" fontAlgn="base" hangingPunct="0">
        <a:lnSpc>
          <a:spcPct val="90000"/>
        </a:lnSpc>
        <a:spcBef>
          <a:spcPct val="0"/>
        </a:spcBef>
        <a:spcAft>
          <a:spcPct val="0"/>
        </a:spcAft>
        <a:defRPr sz="2200" b="1">
          <a:solidFill>
            <a:schemeClr val="tx2"/>
          </a:solidFill>
          <a:latin typeface="Arial" charset="0"/>
        </a:defRPr>
      </a:lvl6pPr>
      <a:lvl7pPr marL="914400" algn="l" defTabSz="957263" rtl="0" eaLnBrk="0" fontAlgn="base" hangingPunct="0">
        <a:lnSpc>
          <a:spcPct val="90000"/>
        </a:lnSpc>
        <a:spcBef>
          <a:spcPct val="0"/>
        </a:spcBef>
        <a:spcAft>
          <a:spcPct val="0"/>
        </a:spcAft>
        <a:defRPr sz="2200" b="1">
          <a:solidFill>
            <a:schemeClr val="tx2"/>
          </a:solidFill>
          <a:latin typeface="Arial" charset="0"/>
        </a:defRPr>
      </a:lvl7pPr>
      <a:lvl8pPr marL="1371600" algn="l" defTabSz="957263" rtl="0" eaLnBrk="0" fontAlgn="base" hangingPunct="0">
        <a:lnSpc>
          <a:spcPct val="90000"/>
        </a:lnSpc>
        <a:spcBef>
          <a:spcPct val="0"/>
        </a:spcBef>
        <a:spcAft>
          <a:spcPct val="0"/>
        </a:spcAft>
        <a:defRPr sz="2200" b="1">
          <a:solidFill>
            <a:schemeClr val="tx2"/>
          </a:solidFill>
          <a:latin typeface="Arial" charset="0"/>
        </a:defRPr>
      </a:lvl8pPr>
      <a:lvl9pPr marL="1828800" algn="l" defTabSz="957263" rtl="0" eaLnBrk="0" fontAlgn="base" hangingPunct="0">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0" fontAlgn="base" hangingPunct="0">
        <a:spcBef>
          <a:spcPct val="0"/>
        </a:spcBef>
        <a:spcAft>
          <a:spcPct val="25000"/>
        </a:spcAft>
        <a:buClr>
          <a:schemeClr val="tx2"/>
        </a:buClr>
        <a:buChar char="•"/>
        <a:defRPr sz="2000">
          <a:solidFill>
            <a:schemeClr val="tx1"/>
          </a:solidFill>
          <a:latin typeface="+mn-lt"/>
        </a:defRPr>
      </a:lvl6pPr>
      <a:lvl7pPr marL="3008313" indent="-295275" algn="l" defTabSz="957263" rtl="0" eaLnBrk="0" fontAlgn="base" hangingPunct="0">
        <a:spcBef>
          <a:spcPct val="0"/>
        </a:spcBef>
        <a:spcAft>
          <a:spcPct val="25000"/>
        </a:spcAft>
        <a:buClr>
          <a:schemeClr val="tx2"/>
        </a:buClr>
        <a:buChar char="•"/>
        <a:defRPr sz="2000">
          <a:solidFill>
            <a:schemeClr val="tx1"/>
          </a:solidFill>
          <a:latin typeface="+mn-lt"/>
        </a:defRPr>
      </a:lvl7pPr>
      <a:lvl8pPr marL="3465513" indent="-295275" algn="l" defTabSz="957263" rtl="0" eaLnBrk="0" fontAlgn="base" hangingPunct="0">
        <a:spcBef>
          <a:spcPct val="0"/>
        </a:spcBef>
        <a:spcAft>
          <a:spcPct val="25000"/>
        </a:spcAft>
        <a:buClr>
          <a:schemeClr val="tx2"/>
        </a:buClr>
        <a:buChar char="•"/>
        <a:defRPr sz="2000">
          <a:solidFill>
            <a:schemeClr val="tx1"/>
          </a:solidFill>
          <a:latin typeface="+mn-lt"/>
        </a:defRPr>
      </a:lvl8pPr>
      <a:lvl9pPr marL="3922713" indent="-295275" algn="l" defTabSz="957263" rtl="0" eaLnBrk="0" fontAlgn="base" hangingPunct="0">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43.png"/><Relationship Id="rId1" Type="http://schemas.openxmlformats.org/officeDocument/2006/relationships/slideLayout" Target="../slideLayouts/slideLayout30.xml"/><Relationship Id="rId6" Type="http://schemas.openxmlformats.org/officeDocument/2006/relationships/diagramColors" Target="../diagrams/colors2.xml"/><Relationship Id="rId11" Type="http://schemas.openxmlformats.org/officeDocument/2006/relationships/image" Target="../media/image38.png"/><Relationship Id="rId5" Type="http://schemas.openxmlformats.org/officeDocument/2006/relationships/diagramQuickStyle" Target="../diagrams/quickStyle2.xml"/><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diagramLayout" Target="../diagrams/layout2.xml"/><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13" Type="http://schemas.microsoft.com/office/2007/relationships/diagramDrawing" Target="../diagrams/drawing4.xml"/><Relationship Id="rId18" Type="http://schemas.openxmlformats.org/officeDocument/2006/relationships/image" Target="../media/image70.png"/><Relationship Id="rId3" Type="http://schemas.openxmlformats.org/officeDocument/2006/relationships/image" Target="../media/image54.png"/><Relationship Id="rId21" Type="http://schemas.openxmlformats.org/officeDocument/2006/relationships/image" Target="../media/image73.png"/><Relationship Id="rId7" Type="http://schemas.openxmlformats.org/officeDocument/2006/relationships/image" Target="../media/image58.jpeg"/><Relationship Id="rId12" Type="http://schemas.openxmlformats.org/officeDocument/2006/relationships/diagramColors" Target="../diagrams/colors4.xml"/><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image" Target="../media/image53.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75.xml"/><Relationship Id="rId6" Type="http://schemas.openxmlformats.org/officeDocument/2006/relationships/image" Target="../media/image57.jpeg"/><Relationship Id="rId11" Type="http://schemas.openxmlformats.org/officeDocument/2006/relationships/diagramQuickStyle" Target="../diagrams/quickStyle4.xml"/><Relationship Id="rId24" Type="http://schemas.openxmlformats.org/officeDocument/2006/relationships/image" Target="../media/image76.png"/><Relationship Id="rId5" Type="http://schemas.openxmlformats.org/officeDocument/2006/relationships/image" Target="../media/image56.png"/><Relationship Id="rId15" Type="http://schemas.openxmlformats.org/officeDocument/2006/relationships/image" Target="../media/image67.png"/><Relationship Id="rId23" Type="http://schemas.openxmlformats.org/officeDocument/2006/relationships/image" Target="../media/image75.jpeg"/><Relationship Id="rId10" Type="http://schemas.openxmlformats.org/officeDocument/2006/relationships/diagramLayout" Target="../diagrams/layout4.xml"/><Relationship Id="rId19" Type="http://schemas.openxmlformats.org/officeDocument/2006/relationships/image" Target="../media/image71.png"/><Relationship Id="rId4" Type="http://schemas.openxmlformats.org/officeDocument/2006/relationships/image" Target="../media/image55.png"/><Relationship Id="rId9" Type="http://schemas.openxmlformats.org/officeDocument/2006/relationships/diagramData" Target="../diagrams/data4.xml"/><Relationship Id="rId14" Type="http://schemas.openxmlformats.org/officeDocument/2006/relationships/image" Target="../media/image66.jpeg"/><Relationship Id="rId22"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www.generalmills.com/Home/ChannelG/NewsReleases/Library/2013/September/sourcing_10" TargetMode="External"/><Relationship Id="rId2" Type="http://schemas.openxmlformats.org/officeDocument/2006/relationships/hyperlink" Target="http://www.generalmills.com/~/media/Files/CSR/2013_global_respon_report.ashx"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fieldtomarket.org/"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mailto:fred.luckey@fieldtomark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US" dirty="0" smtClean="0"/>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Sourcing Matters</a:t>
            </a:r>
            <a:endParaRPr lang="en-US" dirty="0"/>
          </a:p>
        </p:txBody>
      </p:sp>
      <p:pic>
        <p:nvPicPr>
          <p:cNvPr id="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38896"/>
            <a:ext cx="4191000" cy="256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101" y="1611868"/>
            <a:ext cx="4351331" cy="256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94332" y="1230868"/>
            <a:ext cx="6781800" cy="307777"/>
          </a:xfrm>
          <a:prstGeom prst="rect">
            <a:avLst/>
          </a:prstGeom>
          <a:noFill/>
        </p:spPr>
        <p:txBody>
          <a:bodyPr wrap="square" rtlCol="0">
            <a:spAutoFit/>
          </a:bodyPr>
          <a:lstStyle/>
          <a:p>
            <a:r>
              <a:rPr lang="en-US" sz="1400" b="1" dirty="0" smtClean="0">
                <a:solidFill>
                  <a:prstClr val="black"/>
                </a:solidFill>
              </a:rPr>
              <a:t>GHG Emissions				Water Consumption</a:t>
            </a:r>
            <a:endParaRPr lang="en-US" sz="1400" b="1" dirty="0">
              <a:solidFill>
                <a:prstClr val="black"/>
              </a:solidFill>
            </a:endParaRPr>
          </a:p>
        </p:txBody>
      </p:sp>
      <p:sp>
        <p:nvSpPr>
          <p:cNvPr id="8" name="TextBox 7"/>
          <p:cNvSpPr txBox="1"/>
          <p:nvPr/>
        </p:nvSpPr>
        <p:spPr>
          <a:xfrm>
            <a:off x="822960" y="4532811"/>
            <a:ext cx="7253172" cy="1338828"/>
          </a:xfrm>
          <a:prstGeom prst="rect">
            <a:avLst/>
          </a:prstGeom>
          <a:noFill/>
        </p:spPr>
        <p:txBody>
          <a:bodyPr wrap="square" rtlCol="0">
            <a:spAutoFit/>
          </a:bodyPr>
          <a:lstStyle/>
          <a:p>
            <a:pPr algn="ctr">
              <a:lnSpc>
                <a:spcPct val="150000"/>
              </a:lnSpc>
            </a:pPr>
            <a:r>
              <a:rPr lang="en-US" b="1" dirty="0" smtClean="0">
                <a:solidFill>
                  <a:prstClr val="black"/>
                </a:solidFill>
                <a:latin typeface="Century Gothic" pitchFamily="34" charset="0"/>
              </a:rPr>
              <a:t>GMI is working on Sustainability programs across:</a:t>
            </a:r>
          </a:p>
          <a:p>
            <a:pPr algn="ctr">
              <a:lnSpc>
                <a:spcPct val="150000"/>
              </a:lnSpc>
            </a:pPr>
            <a:r>
              <a:rPr lang="en-US" b="1" dirty="0" smtClean="0">
                <a:solidFill>
                  <a:prstClr val="black"/>
                </a:solidFill>
                <a:latin typeface="Century Gothic" pitchFamily="34" charset="0"/>
              </a:rPr>
              <a:t>75% of our GHG footprint</a:t>
            </a:r>
          </a:p>
          <a:p>
            <a:pPr algn="ctr">
              <a:lnSpc>
                <a:spcPct val="150000"/>
              </a:lnSpc>
            </a:pPr>
            <a:r>
              <a:rPr lang="en-US" b="1" dirty="0" smtClean="0">
                <a:solidFill>
                  <a:prstClr val="black"/>
                </a:solidFill>
                <a:latin typeface="Century Gothic" pitchFamily="34" charset="0"/>
              </a:rPr>
              <a:t>99% of our water consumption</a:t>
            </a:r>
            <a:endParaRPr lang="en-US" b="1" dirty="0">
              <a:solidFill>
                <a:prstClr val="black"/>
              </a:solidFill>
              <a:latin typeface="Century Gothic" pitchFamily="34" charset="0"/>
            </a:endParaRPr>
          </a:p>
        </p:txBody>
      </p:sp>
      <p:pic>
        <p:nvPicPr>
          <p:cNvPr id="9" name="Picture 2" descr="G:\Marketing and Sales\General\Brand values and style guide\Logos\Trucos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5327" y="5762898"/>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6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Sourcing</a:t>
            </a:r>
            <a:endParaRPr lang="en-US" dirty="0"/>
          </a:p>
        </p:txBody>
      </p:sp>
      <p:sp>
        <p:nvSpPr>
          <p:cNvPr id="5" name="TextBox 4"/>
          <p:cNvSpPr txBox="1"/>
          <p:nvPr/>
        </p:nvSpPr>
        <p:spPr>
          <a:xfrm>
            <a:off x="4879910" y="977292"/>
            <a:ext cx="4114800" cy="8679299"/>
          </a:xfrm>
          <a:prstGeom prst="rect">
            <a:avLst/>
          </a:prstGeom>
          <a:noFill/>
        </p:spPr>
        <p:txBody>
          <a:bodyPr wrap="square" rtlCol="0">
            <a:spAutoFit/>
          </a:bodyPr>
          <a:lstStyle/>
          <a:p>
            <a:endParaRPr lang="en-US" sz="2800" b="1" dirty="0" smtClean="0">
              <a:solidFill>
                <a:srgbClr val="0070C0"/>
              </a:solidFill>
            </a:endParaRPr>
          </a:p>
          <a:p>
            <a:r>
              <a:rPr lang="en-US" sz="2000" b="1" dirty="0" smtClean="0">
                <a:solidFill>
                  <a:srgbClr val="0070C0"/>
                </a:solidFill>
              </a:rPr>
              <a:t>OUR GOAL </a:t>
            </a:r>
            <a:r>
              <a:rPr lang="en-US" sz="2000" dirty="0" smtClean="0">
                <a:solidFill>
                  <a:srgbClr val="0070C0"/>
                </a:solidFill>
              </a:rPr>
              <a:t>is to sustainably source the raw materials we use in our products. </a:t>
            </a:r>
            <a:r>
              <a:rPr lang="en-US" sz="2000" b="1" dirty="0" smtClean="0">
                <a:solidFill>
                  <a:srgbClr val="0070C0"/>
                </a:solidFill>
              </a:rPr>
              <a:t>We are committed to sustainably sourcing 100 percent of our 10 priority ingredients by 2020.</a:t>
            </a:r>
          </a:p>
          <a:p>
            <a:endParaRPr lang="en-US" sz="2000" b="1" dirty="0" smtClean="0">
              <a:solidFill>
                <a:srgbClr val="0070C0"/>
              </a:solidFill>
            </a:endParaRPr>
          </a:p>
          <a:p>
            <a:r>
              <a:rPr lang="en-US" sz="2000" b="1" dirty="0" smtClean="0">
                <a:solidFill>
                  <a:srgbClr val="0070C0"/>
                </a:solidFill>
              </a:rPr>
              <a:t>Our Strategies</a:t>
            </a:r>
          </a:p>
          <a:p>
            <a:endParaRPr lang="en-US" sz="1000" b="1" dirty="0" smtClean="0">
              <a:solidFill>
                <a:srgbClr val="0070C0"/>
              </a:solidFill>
            </a:endParaRPr>
          </a:p>
          <a:p>
            <a:pPr marL="342900" indent="-342900">
              <a:buFont typeface="Arial" pitchFamily="34" charset="0"/>
              <a:buChar char="•"/>
            </a:pPr>
            <a:r>
              <a:rPr lang="en-US" sz="2000" b="1" dirty="0" smtClean="0">
                <a:solidFill>
                  <a:srgbClr val="0070C0"/>
                </a:solidFill>
              </a:rPr>
              <a:t>Increase </a:t>
            </a:r>
            <a:r>
              <a:rPr lang="en-US" sz="2000" dirty="0" smtClean="0">
                <a:solidFill>
                  <a:srgbClr val="0070C0"/>
                </a:solidFill>
              </a:rPr>
              <a:t>sustainability of ingredients</a:t>
            </a:r>
          </a:p>
          <a:p>
            <a:endParaRPr lang="en-US" sz="2000" dirty="0" smtClean="0">
              <a:solidFill>
                <a:srgbClr val="0070C0"/>
              </a:solidFill>
            </a:endParaRPr>
          </a:p>
          <a:p>
            <a:pPr marL="342900" indent="-342900">
              <a:buFont typeface="Arial" pitchFamily="34" charset="0"/>
              <a:buChar char="•"/>
            </a:pPr>
            <a:r>
              <a:rPr lang="en-US" sz="2000" b="1" dirty="0" smtClean="0">
                <a:solidFill>
                  <a:srgbClr val="0070C0"/>
                </a:solidFill>
              </a:rPr>
              <a:t>Collaborate to improve </a:t>
            </a:r>
            <a:r>
              <a:rPr lang="en-US" sz="2000" dirty="0" smtClean="0">
                <a:solidFill>
                  <a:srgbClr val="0070C0"/>
                </a:solidFill>
              </a:rPr>
              <a:t>global</a:t>
            </a:r>
            <a:r>
              <a:rPr lang="en-US" sz="2000" b="1" dirty="0" smtClean="0">
                <a:solidFill>
                  <a:srgbClr val="0070C0"/>
                </a:solidFill>
              </a:rPr>
              <a:t> </a:t>
            </a:r>
            <a:r>
              <a:rPr lang="en-US" sz="2000" dirty="0" smtClean="0">
                <a:solidFill>
                  <a:srgbClr val="0070C0"/>
                </a:solidFill>
              </a:rPr>
              <a:t>water stewardship</a:t>
            </a:r>
          </a:p>
          <a:p>
            <a:endParaRPr lang="en-US" sz="2000" dirty="0" smtClean="0">
              <a:solidFill>
                <a:srgbClr val="0070C0"/>
              </a:solidFill>
            </a:endParaRPr>
          </a:p>
          <a:p>
            <a:pPr marL="342900" indent="-342900">
              <a:buFont typeface="Arial" pitchFamily="34" charset="0"/>
              <a:buChar char="•"/>
            </a:pPr>
            <a:r>
              <a:rPr lang="en-US" sz="2000" b="1" dirty="0" smtClean="0">
                <a:solidFill>
                  <a:srgbClr val="0070C0"/>
                </a:solidFill>
              </a:rPr>
              <a:t>Advance</a:t>
            </a:r>
            <a:r>
              <a:rPr lang="en-US" sz="2000" dirty="0" smtClean="0">
                <a:solidFill>
                  <a:srgbClr val="0070C0"/>
                </a:solidFill>
              </a:rPr>
              <a:t> socially responsible supply chains</a:t>
            </a:r>
            <a:endParaRPr lang="en-US" sz="2000" b="1" dirty="0" smtClean="0">
              <a:solidFill>
                <a:srgbClr val="0070C0"/>
              </a:solidFill>
            </a:endParaRPr>
          </a:p>
          <a:p>
            <a:endParaRPr lang="en-US" sz="2800" b="1" dirty="0" smtClean="0">
              <a:solidFill>
                <a:srgbClr val="0070C0"/>
              </a:solidFill>
            </a:endParaRPr>
          </a:p>
          <a:p>
            <a:endParaRPr lang="en-US" sz="2800" b="1" dirty="0" smtClean="0">
              <a:solidFill>
                <a:srgbClr val="0070C0"/>
              </a:solidFill>
            </a:endParaRPr>
          </a:p>
          <a:p>
            <a:endParaRPr lang="en-US" sz="2800" b="1" dirty="0" smtClean="0">
              <a:solidFill>
                <a:srgbClr val="0070C0"/>
              </a:solidFill>
            </a:endParaRPr>
          </a:p>
          <a:p>
            <a:endParaRPr lang="en-US" sz="2800" b="1"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a:p>
        </p:txBody>
      </p:sp>
      <p:pic>
        <p:nvPicPr>
          <p:cNvPr id="7170" name="Picture 2"/>
          <p:cNvPicPr>
            <a:picLocks noChangeAspect="1" noChangeArrowheads="1"/>
          </p:cNvPicPr>
          <p:nvPr/>
        </p:nvPicPr>
        <p:blipFill>
          <a:blip r:embed="rId3" cstate="email"/>
          <a:srcRect/>
          <a:stretch>
            <a:fillRect/>
          </a:stretch>
        </p:blipFill>
        <p:spPr bwMode="auto">
          <a:xfrm>
            <a:off x="877824" y="1453896"/>
            <a:ext cx="3552416" cy="4572000"/>
          </a:xfrm>
          <a:prstGeom prst="rect">
            <a:avLst/>
          </a:prstGeom>
          <a:noFill/>
          <a:ln w="9525">
            <a:noFill/>
            <a:miter lim="800000"/>
            <a:headEnd/>
            <a:tailEnd/>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85839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Increasing sustainability of ingredients</a:t>
            </a:r>
            <a:endParaRPr lang="en-US" sz="3000" dirty="0"/>
          </a:p>
        </p:txBody>
      </p:sp>
      <p:pic>
        <p:nvPicPr>
          <p:cNvPr id="3" name="Picture 2"/>
          <p:cNvPicPr>
            <a:picLocks noChangeAspect="1" noChangeArrowheads="1"/>
          </p:cNvPicPr>
          <p:nvPr/>
        </p:nvPicPr>
        <p:blipFill>
          <a:blip r:embed="rId3" cstate="email"/>
          <a:srcRect/>
          <a:stretch>
            <a:fillRect/>
          </a:stretch>
        </p:blipFill>
        <p:spPr bwMode="auto">
          <a:xfrm>
            <a:off x="274320" y="4572000"/>
            <a:ext cx="8595360" cy="2029460"/>
          </a:xfrm>
          <a:prstGeom prst="rect">
            <a:avLst/>
          </a:prstGeom>
          <a:noFill/>
          <a:ln w="9525">
            <a:noFill/>
            <a:miter lim="800000"/>
            <a:headEnd/>
            <a:tailEnd/>
          </a:ln>
          <a:effectLst/>
        </p:spPr>
      </p:pic>
      <p:pic>
        <p:nvPicPr>
          <p:cNvPr id="3074" name="Picture 2" descr="C:\Users\Steve\Documents\General Mills\2014\Global Responsibility Report Presentation\Images from Jackie\Additional Per CG Feedback\SustSourcingComm.jpg"/>
          <p:cNvPicPr>
            <a:picLocks noChangeAspect="1" noChangeArrowheads="1"/>
          </p:cNvPicPr>
          <p:nvPr/>
        </p:nvPicPr>
        <p:blipFill>
          <a:blip r:embed="rId4" cstate="email"/>
          <a:srcRect/>
          <a:stretch>
            <a:fillRect/>
          </a:stretch>
        </p:blipFill>
        <p:spPr bwMode="auto">
          <a:xfrm>
            <a:off x="274320" y="870619"/>
            <a:ext cx="8595360" cy="3530430"/>
          </a:xfrm>
          <a:prstGeom prst="rect">
            <a:avLst/>
          </a:prstGeom>
          <a:noFill/>
        </p:spPr>
      </p:pic>
    </p:spTree>
    <p:extLst>
      <p:ext uri="{BB962C8B-B14F-4D97-AF65-F5344CB8AC3E}">
        <p14:creationId xmlns:p14="http://schemas.microsoft.com/office/powerpoint/2010/main" val="161792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Sustainability</a:t>
            </a:r>
            <a:endParaRPr lang="en-US" dirty="0"/>
          </a:p>
        </p:txBody>
      </p:sp>
      <p:graphicFrame>
        <p:nvGraphicFramePr>
          <p:cNvPr id="5" name="Diagram 4"/>
          <p:cNvGraphicFramePr/>
          <p:nvPr>
            <p:extLst>
              <p:ext uri="{D42A27DB-BD31-4B8C-83A1-F6EECF244321}">
                <p14:modId xmlns:p14="http://schemas.microsoft.com/office/powerpoint/2010/main" val="828488184"/>
              </p:ext>
            </p:extLst>
          </p:nvPr>
        </p:nvGraphicFramePr>
        <p:xfrm>
          <a:off x="228600" y="13970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2977487"/>
            <a:ext cx="1541911" cy="52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161" y="3505200"/>
            <a:ext cx="1533950" cy="51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G4658AM\AppData\Local\Microsoft\Windows\Temporary Internet Files\Content.IE5\LJEENHOG\MP90044910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1313" y="2555630"/>
            <a:ext cx="1638157" cy="1010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9802" y="3417569"/>
            <a:ext cx="1012551" cy="62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80220" y="4000073"/>
            <a:ext cx="1619250" cy="41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6799" y="3657600"/>
            <a:ext cx="1676400" cy="61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6800" y="2795262"/>
            <a:ext cx="1676399" cy="89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5801" y="2973648"/>
            <a:ext cx="1673399" cy="60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5801" y="3581400"/>
            <a:ext cx="1651707" cy="61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68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3258"/>
            <a:ext cx="8915400" cy="598719"/>
          </a:xfrm>
        </p:spPr>
        <p:txBody>
          <a:bodyPr/>
          <a:lstStyle/>
          <a:p>
            <a:r>
              <a:rPr lang="en-US" sz="2400" dirty="0" smtClean="0"/>
              <a:t>What is Field to Market®?</a:t>
            </a:r>
            <a:endParaRPr lang="en-US" sz="2400" dirty="0"/>
          </a:p>
        </p:txBody>
      </p:sp>
      <p:sp>
        <p:nvSpPr>
          <p:cNvPr id="3" name="Content Placeholder 2"/>
          <p:cNvSpPr>
            <a:spLocks noGrp="1"/>
          </p:cNvSpPr>
          <p:nvPr>
            <p:ph idx="1"/>
          </p:nvPr>
        </p:nvSpPr>
        <p:spPr>
          <a:xfrm>
            <a:off x="304800" y="1044676"/>
            <a:ext cx="8610600" cy="4184146"/>
          </a:xfrm>
        </p:spPr>
        <p:txBody>
          <a:bodyPr/>
          <a:lstStyle/>
          <a:p>
            <a:pPr>
              <a:defRPr/>
            </a:pPr>
            <a:r>
              <a:rPr lang="en-US" sz="2200" b="1" dirty="0" smtClean="0">
                <a:solidFill>
                  <a:schemeClr val="tx1"/>
                </a:solidFill>
              </a:rPr>
              <a:t>A </a:t>
            </a:r>
            <a:r>
              <a:rPr lang="en-US" sz="2200" b="1" dirty="0">
                <a:solidFill>
                  <a:schemeClr val="tx1"/>
                </a:solidFill>
              </a:rPr>
              <a:t>collaborative stakeholder </a:t>
            </a:r>
            <a:r>
              <a:rPr lang="en-US" sz="2200" b="1" dirty="0" smtClean="0">
                <a:solidFill>
                  <a:schemeClr val="tx1"/>
                </a:solidFill>
              </a:rPr>
              <a:t>group</a:t>
            </a:r>
          </a:p>
          <a:p>
            <a:pPr lvl="1">
              <a:defRPr/>
            </a:pPr>
            <a:r>
              <a:rPr lang="en-US" sz="1800" dirty="0">
                <a:solidFill>
                  <a:schemeClr val="tx1"/>
                </a:solidFill>
              </a:rPr>
              <a:t>P</a:t>
            </a:r>
            <a:r>
              <a:rPr lang="en-US" sz="1800" dirty="0" smtClean="0">
                <a:solidFill>
                  <a:schemeClr val="tx1"/>
                </a:solidFill>
              </a:rPr>
              <a:t>roducers, agribusinesses, food and retail companies, conservation associations, universities, and NRCS</a:t>
            </a:r>
          </a:p>
          <a:p>
            <a:pPr lvl="1">
              <a:defRPr/>
            </a:pPr>
            <a:r>
              <a:rPr lang="en-US" sz="1800" dirty="0" smtClean="0">
                <a:solidFill>
                  <a:schemeClr val="tx1"/>
                </a:solidFill>
              </a:rPr>
              <a:t>Established as a 501(c)(3) with staff and headquarters in Washington, DC in 2014</a:t>
            </a:r>
          </a:p>
          <a:p>
            <a:pPr>
              <a:defRPr/>
            </a:pPr>
            <a:r>
              <a:rPr lang="en-US" sz="2200" b="1" dirty="0">
                <a:solidFill>
                  <a:schemeClr val="tx1"/>
                </a:solidFill>
              </a:rPr>
              <a:t>Identifying supply chain strategies </a:t>
            </a:r>
            <a:r>
              <a:rPr lang="en-US" sz="2200" b="1" dirty="0" smtClean="0">
                <a:solidFill>
                  <a:schemeClr val="tx1"/>
                </a:solidFill>
              </a:rPr>
              <a:t>to </a:t>
            </a:r>
            <a:r>
              <a:rPr lang="en-US" sz="2200" b="1" dirty="0">
                <a:solidFill>
                  <a:schemeClr val="tx1"/>
                </a:solidFill>
              </a:rPr>
              <a:t>define, measure, and promote </a:t>
            </a:r>
            <a:r>
              <a:rPr lang="en-US" sz="2200" b="1" dirty="0" smtClean="0">
                <a:solidFill>
                  <a:schemeClr val="tx1"/>
                </a:solidFill>
              </a:rPr>
              <a:t>continuous improvement for agriculture</a:t>
            </a:r>
          </a:p>
          <a:p>
            <a:pPr lvl="1">
              <a:defRPr/>
            </a:pPr>
            <a:r>
              <a:rPr lang="en-US" sz="1800" dirty="0" smtClean="0">
                <a:solidFill>
                  <a:schemeClr val="tx1"/>
                </a:solidFill>
              </a:rPr>
              <a:t>Addressing the challenge of increasing demand and limited resources</a:t>
            </a:r>
          </a:p>
          <a:p>
            <a:pPr>
              <a:defRPr/>
            </a:pPr>
            <a:r>
              <a:rPr lang="en-US" sz="2200" b="1" dirty="0" smtClean="0">
                <a:solidFill>
                  <a:schemeClr val="tx1"/>
                </a:solidFill>
              </a:rPr>
              <a:t>Developing and implementing outcomes-based, science-based metrics and tools</a:t>
            </a:r>
          </a:p>
          <a:p>
            <a:pPr lvl="1">
              <a:defRPr/>
            </a:pPr>
            <a:r>
              <a:rPr lang="en-US" sz="1800" dirty="0" err="1" smtClean="0">
                <a:solidFill>
                  <a:schemeClr val="tx1"/>
                </a:solidFill>
              </a:rPr>
              <a:t>Fieldprint</a:t>
            </a:r>
            <a:r>
              <a:rPr lang="en-US" sz="1800" dirty="0" smtClean="0">
                <a:solidFill>
                  <a:schemeClr val="tx1"/>
                </a:solidFill>
              </a:rPr>
              <a:t> Calculator®, a free, online tool to help growers analyze their operations and help the supply chain explain how food is produced</a:t>
            </a:r>
          </a:p>
          <a:p>
            <a:pPr lvl="1">
              <a:defRPr/>
            </a:pPr>
            <a:r>
              <a:rPr lang="en-US" sz="1800" dirty="0">
                <a:solidFill>
                  <a:schemeClr val="tx1"/>
                </a:solidFill>
              </a:rPr>
              <a:t>National Report on environmental and socioeconomic trends over time for U.S. commodity </a:t>
            </a:r>
            <a:r>
              <a:rPr lang="en-US" sz="1800" dirty="0" smtClean="0">
                <a:solidFill>
                  <a:schemeClr val="tx1"/>
                </a:solidFill>
              </a:rPr>
              <a:t>crops</a:t>
            </a:r>
          </a:p>
        </p:txBody>
      </p:sp>
    </p:spTree>
    <p:extLst>
      <p:ext uri="{BB962C8B-B14F-4D97-AF65-F5344CB8AC3E}">
        <p14:creationId xmlns:p14="http://schemas.microsoft.com/office/powerpoint/2010/main" val="20041895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69" y="904705"/>
            <a:ext cx="8229600" cy="782427"/>
          </a:xfrm>
        </p:spPr>
        <p:txBody>
          <a:bodyPr/>
          <a:lstStyle/>
          <a:p>
            <a:r>
              <a:rPr lang="en-US" dirty="0" smtClean="0"/>
              <a:t>Field to Market Membership</a:t>
            </a:r>
            <a:endParaRPr lang="en-US" dirty="0"/>
          </a:p>
        </p:txBody>
      </p:sp>
      <p:pic>
        <p:nvPicPr>
          <p:cNvPr id="1026" name="Picture 2" descr="I:\Divisions\SPP\Environment\5250 Field to Market\07 Materials\Communications\Logos and Logo Banner\Member Banner\FtM_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81" y="1841677"/>
            <a:ext cx="8245811" cy="445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067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smtClean="0">
                <a:ea typeface="ＭＳ Ｐゴシック" pitchFamily="34" charset="-128"/>
              </a:rPr>
              <a:t>Deliverables: What We Are Doing</a:t>
            </a:r>
          </a:p>
        </p:txBody>
      </p:sp>
      <p:sp>
        <p:nvSpPr>
          <p:cNvPr id="122883" name="Rectangle 3"/>
          <p:cNvSpPr>
            <a:spLocks noGrp="1"/>
          </p:cNvSpPr>
          <p:nvPr>
            <p:ph idx="1"/>
          </p:nvPr>
        </p:nvSpPr>
        <p:spPr/>
        <p:txBody>
          <a:bodyPr/>
          <a:lstStyle/>
          <a:p>
            <a:pPr>
              <a:buFont typeface="Arial" charset="0"/>
              <a:buNone/>
              <a:defRPr/>
            </a:pPr>
            <a:endParaRPr lang="en-US" dirty="0" smtClean="0">
              <a:ea typeface="ＭＳ Ｐゴシック" pitchFamily="34" charset="-128"/>
            </a:endParaRPr>
          </a:p>
          <a:p>
            <a:pPr marL="457200" lvl="1" indent="0">
              <a:buFont typeface="Arial" charset="0"/>
              <a:buNone/>
              <a:defRPr/>
            </a:pPr>
            <a:endParaRPr lang="en-US" dirty="0">
              <a:ea typeface="ＭＳ Ｐゴシック" pitchFamily="34" charset="-128"/>
            </a:endParaRPr>
          </a:p>
        </p:txBody>
      </p:sp>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1726259807"/>
              </p:ext>
            </p:extLst>
          </p:nvPr>
        </p:nvGraphicFramePr>
        <p:xfrm>
          <a:off x="354306" y="1334428"/>
          <a:ext cx="7551737" cy="5345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TextBox 3"/>
          <p:cNvSpPr txBox="1">
            <a:spLocks noChangeArrowheads="1"/>
          </p:cNvSpPr>
          <p:nvPr/>
        </p:nvSpPr>
        <p:spPr bwMode="auto">
          <a:xfrm>
            <a:off x="3079750" y="5999163"/>
            <a:ext cx="3373438" cy="369887"/>
          </a:xfrm>
          <a:prstGeom prst="rect">
            <a:avLst/>
          </a:prstGeom>
          <a:noFill/>
          <a:ln w="9525">
            <a:noFill/>
            <a:miter lim="800000"/>
            <a:headEnd/>
            <a:tailEnd/>
          </a:ln>
        </p:spPr>
        <p:txBody>
          <a:bodyPr>
            <a:spAutoFit/>
          </a:bodyPr>
          <a:lstStyle/>
          <a:p>
            <a:pPr algn="ctr" fontAlgn="base">
              <a:spcBef>
                <a:spcPct val="0"/>
              </a:spcBef>
              <a:spcAft>
                <a:spcPct val="0"/>
              </a:spcAft>
            </a:pPr>
            <a:endParaRPr lang="en-US" b="1">
              <a:solidFill>
                <a:prstClr val="black"/>
              </a:solidFill>
              <a:latin typeface="Arial" charset="0"/>
              <a:cs typeface="Arial" charset="0"/>
            </a:endParaRPr>
          </a:p>
        </p:txBody>
      </p:sp>
      <p:sp>
        <p:nvSpPr>
          <p:cNvPr id="10" name="TextBox 9"/>
          <p:cNvSpPr txBox="1"/>
          <p:nvPr/>
        </p:nvSpPr>
        <p:spPr>
          <a:xfrm>
            <a:off x="2619979" y="5538052"/>
            <a:ext cx="3373437" cy="830997"/>
          </a:xfrm>
          <a:prstGeom prst="rect">
            <a:avLst/>
          </a:prstGeom>
          <a:noFill/>
        </p:spPr>
        <p:txBody>
          <a:bodyPr>
            <a:spAutoFit/>
          </a:bodyPr>
          <a:lstStyle/>
          <a:p>
            <a:pPr algn="ctr" fontAlgn="base">
              <a:spcBef>
                <a:spcPct val="0"/>
              </a:spcBef>
              <a:spcAft>
                <a:spcPct val="0"/>
              </a:spcAft>
              <a:defRPr/>
            </a:pPr>
            <a:r>
              <a:rPr lang="en-US" sz="1600" b="1" dirty="0">
                <a:solidFill>
                  <a:srgbClr val="1F497D"/>
                </a:solidFill>
                <a:cs typeface="Arial" charset="0"/>
              </a:rPr>
              <a:t>Public data and models</a:t>
            </a:r>
          </a:p>
          <a:p>
            <a:pPr algn="ctr" fontAlgn="base">
              <a:spcBef>
                <a:spcPct val="0"/>
              </a:spcBef>
              <a:spcAft>
                <a:spcPct val="0"/>
              </a:spcAft>
              <a:defRPr/>
            </a:pPr>
            <a:r>
              <a:rPr lang="en-US" sz="1600" b="1" dirty="0">
                <a:solidFill>
                  <a:srgbClr val="1F497D"/>
                </a:solidFill>
                <a:cs typeface="Arial" charset="0"/>
              </a:rPr>
              <a:t>Collaboratively developed</a:t>
            </a:r>
          </a:p>
          <a:p>
            <a:pPr algn="ctr" fontAlgn="base">
              <a:spcBef>
                <a:spcPct val="0"/>
              </a:spcBef>
              <a:spcAft>
                <a:spcPct val="0"/>
              </a:spcAft>
              <a:defRPr/>
            </a:pPr>
            <a:r>
              <a:rPr lang="en-US" sz="1600" b="1" dirty="0">
                <a:solidFill>
                  <a:srgbClr val="1F497D"/>
                </a:solidFill>
                <a:cs typeface="Arial" charset="0"/>
              </a:rPr>
              <a:t>Outcomes based</a:t>
            </a:r>
          </a:p>
        </p:txBody>
      </p:sp>
    </p:spTree>
    <p:extLst>
      <p:ext uri="{BB962C8B-B14F-4D97-AF65-F5344CB8AC3E}">
        <p14:creationId xmlns:p14="http://schemas.microsoft.com/office/powerpoint/2010/main" val="1273739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096"/>
            <a:ext cx="8229600" cy="669702"/>
          </a:xfrm>
        </p:spPr>
        <p:txBody>
          <a:bodyPr/>
          <a:lstStyle/>
          <a:p>
            <a:r>
              <a:rPr lang="en-US" dirty="0" smtClean="0"/>
              <a:t>Two phase program design</a:t>
            </a:r>
            <a:endParaRPr lang="en-US" dirty="0"/>
          </a:p>
        </p:txBody>
      </p:sp>
      <p:sp>
        <p:nvSpPr>
          <p:cNvPr id="3" name="Content Placeholder 2"/>
          <p:cNvSpPr>
            <a:spLocks noGrp="1"/>
          </p:cNvSpPr>
          <p:nvPr>
            <p:ph idx="1"/>
          </p:nvPr>
        </p:nvSpPr>
        <p:spPr>
          <a:xfrm>
            <a:off x="444321" y="1455313"/>
            <a:ext cx="8229600" cy="3953814"/>
          </a:xfrm>
        </p:spPr>
        <p:txBody>
          <a:bodyPr/>
          <a:lstStyle/>
          <a:p>
            <a:r>
              <a:rPr lang="en-US" sz="2200" b="1" dirty="0" smtClean="0">
                <a:solidFill>
                  <a:schemeClr val="tx1"/>
                </a:solidFill>
              </a:rPr>
              <a:t>Phase One: 2014 – 2015</a:t>
            </a:r>
          </a:p>
          <a:p>
            <a:pPr lvl="1"/>
            <a:r>
              <a:rPr lang="en-US" sz="2000" dirty="0" smtClean="0">
                <a:solidFill>
                  <a:schemeClr val="tx1"/>
                </a:solidFill>
              </a:rPr>
              <a:t>Development of APIs &amp; license agreements for FPC integration with other tools/platforms</a:t>
            </a:r>
          </a:p>
          <a:p>
            <a:pPr lvl="1"/>
            <a:r>
              <a:rPr lang="en-US" sz="2000" dirty="0" smtClean="0">
                <a:solidFill>
                  <a:schemeClr val="tx1"/>
                </a:solidFill>
              </a:rPr>
              <a:t>Development of protocols for linking to continuous improvement programs / conservation resources / technical assistance</a:t>
            </a:r>
          </a:p>
          <a:p>
            <a:pPr lvl="1"/>
            <a:r>
              <a:rPr lang="en-US" sz="2000" dirty="0" smtClean="0">
                <a:solidFill>
                  <a:schemeClr val="tx1"/>
                </a:solidFill>
              </a:rPr>
              <a:t>FTM supporting “Participation” claims</a:t>
            </a:r>
          </a:p>
          <a:p>
            <a:r>
              <a:rPr lang="en-US" sz="2200" b="1" dirty="0" smtClean="0">
                <a:solidFill>
                  <a:schemeClr val="tx1"/>
                </a:solidFill>
              </a:rPr>
              <a:t>Phase Two: 2016 – Beyond</a:t>
            </a:r>
          </a:p>
          <a:p>
            <a:pPr lvl="1"/>
            <a:r>
              <a:rPr lang="en-US" sz="2000" dirty="0" smtClean="0">
                <a:solidFill>
                  <a:schemeClr val="tx1"/>
                </a:solidFill>
              </a:rPr>
              <a:t>Updated metrics &amp; algorithms (FPC 3.0)</a:t>
            </a:r>
          </a:p>
          <a:p>
            <a:pPr lvl="1"/>
            <a:r>
              <a:rPr lang="en-US" sz="2000" dirty="0" smtClean="0">
                <a:solidFill>
                  <a:schemeClr val="tx1"/>
                </a:solidFill>
              </a:rPr>
              <a:t>Integration with a greater number of tools/platforms</a:t>
            </a:r>
          </a:p>
          <a:p>
            <a:pPr lvl="1"/>
            <a:r>
              <a:rPr lang="en-US" sz="2000" dirty="0" smtClean="0">
                <a:solidFill>
                  <a:schemeClr val="tx1"/>
                </a:solidFill>
              </a:rPr>
              <a:t>Established partnerships for continuous improvement</a:t>
            </a:r>
          </a:p>
          <a:p>
            <a:pPr lvl="1"/>
            <a:r>
              <a:rPr lang="en-US" sz="2000" dirty="0" smtClean="0">
                <a:solidFill>
                  <a:schemeClr val="tx1"/>
                </a:solidFill>
              </a:rPr>
              <a:t>FTM supporting “Measurement” and “Impact” claims</a:t>
            </a:r>
            <a:endParaRPr lang="en-US" sz="2000" dirty="0">
              <a:solidFill>
                <a:schemeClr val="tx1"/>
              </a:solidFill>
            </a:endParaRPr>
          </a:p>
        </p:txBody>
      </p:sp>
    </p:spTree>
    <p:extLst>
      <p:ext uri="{BB962C8B-B14F-4D97-AF65-F5344CB8AC3E}">
        <p14:creationId xmlns:p14="http://schemas.microsoft.com/office/powerpoint/2010/main" val="1344382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91" y="528033"/>
            <a:ext cx="8229600" cy="953999"/>
          </a:xfrm>
        </p:spPr>
        <p:txBody>
          <a:bodyPr/>
          <a:lstStyle/>
          <a:p>
            <a:r>
              <a:rPr lang="en-US" dirty="0" smtClean="0"/>
              <a:t>Value of the Field to Market approach</a:t>
            </a:r>
            <a:endParaRPr lang="en-US" dirty="0"/>
          </a:p>
        </p:txBody>
      </p:sp>
      <p:sp>
        <p:nvSpPr>
          <p:cNvPr id="3" name="Content Placeholder 2"/>
          <p:cNvSpPr>
            <a:spLocks noGrp="1"/>
          </p:cNvSpPr>
          <p:nvPr>
            <p:ph idx="1"/>
          </p:nvPr>
        </p:nvSpPr>
        <p:spPr>
          <a:xfrm>
            <a:off x="457200" y="1310185"/>
            <a:ext cx="8229600" cy="4794401"/>
          </a:xfrm>
        </p:spPr>
        <p:txBody>
          <a:bodyPr/>
          <a:lstStyle/>
          <a:p>
            <a:r>
              <a:rPr lang="en-US" sz="2500" b="1" u="sng" dirty="0" smtClean="0">
                <a:solidFill>
                  <a:schemeClr val="tx1"/>
                </a:solidFill>
              </a:rPr>
              <a:t>Farmers</a:t>
            </a:r>
            <a:r>
              <a:rPr lang="en-US" sz="2500" b="1" dirty="0" smtClean="0">
                <a:solidFill>
                  <a:schemeClr val="tx1"/>
                </a:solidFill>
              </a:rPr>
              <a:t> </a:t>
            </a:r>
            <a:r>
              <a:rPr lang="en-US" sz="2500" dirty="0">
                <a:solidFill>
                  <a:schemeClr val="tx1"/>
                </a:solidFill>
              </a:rPr>
              <a:t>can evaluate their current footprint and connect with tools, </a:t>
            </a:r>
            <a:r>
              <a:rPr lang="en-US" sz="2500" dirty="0" smtClean="0">
                <a:solidFill>
                  <a:schemeClr val="tx1"/>
                </a:solidFill>
              </a:rPr>
              <a:t>technologies, programs and initiatives that will facilitate continuous improvement within their operations. </a:t>
            </a:r>
          </a:p>
          <a:p>
            <a:r>
              <a:rPr lang="en-US" sz="2500" dirty="0" smtClean="0">
                <a:solidFill>
                  <a:schemeClr val="tx1"/>
                </a:solidFill>
              </a:rPr>
              <a:t>Outcomes-based, technology neutral sustainability platform that will help ensure market access for producers while reducing or eliminating a proliferation of supply chain surveys. </a:t>
            </a:r>
          </a:p>
          <a:p>
            <a:r>
              <a:rPr lang="en-US" sz="2500" dirty="0" smtClean="0">
                <a:solidFill>
                  <a:schemeClr val="tx1"/>
                </a:solidFill>
              </a:rPr>
              <a:t>Opportunity for commodity organizations to partner with the agricultural supply chain in communicating sustainability messages to the general public. </a:t>
            </a:r>
          </a:p>
        </p:txBody>
      </p:sp>
    </p:spTree>
    <p:extLst>
      <p:ext uri="{BB962C8B-B14F-4D97-AF65-F5344CB8AC3E}">
        <p14:creationId xmlns:p14="http://schemas.microsoft.com/office/powerpoint/2010/main" val="40653787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91" y="528033"/>
            <a:ext cx="8229600" cy="953999"/>
          </a:xfrm>
        </p:spPr>
        <p:txBody>
          <a:bodyPr/>
          <a:lstStyle/>
          <a:p>
            <a:r>
              <a:rPr lang="en-US" dirty="0" smtClean="0"/>
              <a:t>Value of the Field to Market approach</a:t>
            </a:r>
            <a:endParaRPr lang="en-US" dirty="0"/>
          </a:p>
        </p:txBody>
      </p:sp>
      <p:sp>
        <p:nvSpPr>
          <p:cNvPr id="3" name="Content Placeholder 2"/>
          <p:cNvSpPr>
            <a:spLocks noGrp="1"/>
          </p:cNvSpPr>
          <p:nvPr>
            <p:ph idx="1"/>
          </p:nvPr>
        </p:nvSpPr>
        <p:spPr>
          <a:xfrm>
            <a:off x="457200" y="1442434"/>
            <a:ext cx="8229600" cy="4662152"/>
          </a:xfrm>
        </p:spPr>
        <p:txBody>
          <a:bodyPr/>
          <a:lstStyle/>
          <a:p>
            <a:r>
              <a:rPr lang="en-US" sz="2700" b="1" u="sng" dirty="0" smtClean="0">
                <a:solidFill>
                  <a:schemeClr val="tx1"/>
                </a:solidFill>
              </a:rPr>
              <a:t>Grain buyers </a:t>
            </a:r>
            <a:r>
              <a:rPr lang="en-US" sz="2700" dirty="0" smtClean="0">
                <a:solidFill>
                  <a:schemeClr val="tx1"/>
                </a:solidFill>
              </a:rPr>
              <a:t>can </a:t>
            </a:r>
            <a:r>
              <a:rPr lang="en-US" sz="2700" dirty="0">
                <a:solidFill>
                  <a:schemeClr val="tx1"/>
                </a:solidFill>
              </a:rPr>
              <a:t>report the sustainability of their sourcing areas through a single </a:t>
            </a:r>
            <a:r>
              <a:rPr lang="en-US" sz="2700" dirty="0" smtClean="0">
                <a:solidFill>
                  <a:schemeClr val="tx1"/>
                </a:solidFill>
              </a:rPr>
              <a:t>platform </a:t>
            </a:r>
            <a:r>
              <a:rPr lang="en-US" sz="2700" dirty="0">
                <a:solidFill>
                  <a:schemeClr val="tx1"/>
                </a:solidFill>
              </a:rPr>
              <a:t>rather than responding to multiple, competing surveys that may not have the same degree of supply chain support or recognition</a:t>
            </a:r>
            <a:r>
              <a:rPr lang="en-US" sz="2700" dirty="0" smtClean="0">
                <a:solidFill>
                  <a:schemeClr val="tx1"/>
                </a:solidFill>
              </a:rPr>
              <a:t>.</a:t>
            </a:r>
          </a:p>
          <a:p>
            <a:r>
              <a:rPr lang="en-US" sz="2700" b="1" u="sng" dirty="0" smtClean="0">
                <a:solidFill>
                  <a:schemeClr val="tx1"/>
                </a:solidFill>
              </a:rPr>
              <a:t>Conservation </a:t>
            </a:r>
            <a:r>
              <a:rPr lang="en-US" sz="2700" b="1" u="sng" dirty="0">
                <a:solidFill>
                  <a:schemeClr val="tx1"/>
                </a:solidFill>
              </a:rPr>
              <a:t>organizations </a:t>
            </a:r>
            <a:r>
              <a:rPr lang="en-US" sz="2700" dirty="0" smtClean="0">
                <a:solidFill>
                  <a:schemeClr val="tx1"/>
                </a:solidFill>
              </a:rPr>
              <a:t>have full confidence in a sustainability framework that can become the </a:t>
            </a:r>
            <a:r>
              <a:rPr lang="en-US" sz="2700" dirty="0">
                <a:solidFill>
                  <a:schemeClr val="tx1"/>
                </a:solidFill>
              </a:rPr>
              <a:t>focal point of their agricultural work and goals for production and supply chain sustainability. </a:t>
            </a:r>
          </a:p>
        </p:txBody>
      </p:sp>
    </p:spTree>
    <p:extLst>
      <p:ext uri="{BB962C8B-B14F-4D97-AF65-F5344CB8AC3E}">
        <p14:creationId xmlns:p14="http://schemas.microsoft.com/office/powerpoint/2010/main" val="2695432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4765" y="2555504"/>
            <a:ext cx="5534891" cy="1062305"/>
          </a:xfrm>
        </p:spPr>
        <p:txBody>
          <a:bodyPr/>
          <a:lstStyle/>
          <a:p>
            <a:r>
              <a:rPr lang="en-US" sz="4000" dirty="0" smtClean="0">
                <a:solidFill>
                  <a:schemeClr val="tx1">
                    <a:lumMod val="50000"/>
                    <a:lumOff val="50000"/>
                  </a:schemeClr>
                </a:solidFill>
              </a:rPr>
              <a:t/>
            </a:r>
            <a:br>
              <a:rPr lang="en-US" sz="4000" dirty="0" smtClean="0">
                <a:solidFill>
                  <a:schemeClr val="tx1">
                    <a:lumMod val="50000"/>
                    <a:lumOff val="50000"/>
                  </a:schemeClr>
                </a:solidFill>
              </a:rPr>
            </a:br>
            <a:r>
              <a:rPr lang="en-US" sz="2800" dirty="0" smtClean="0">
                <a:solidFill>
                  <a:schemeClr val="tx1">
                    <a:lumMod val="50000"/>
                    <a:lumOff val="50000"/>
                  </a:schemeClr>
                </a:solidFill>
              </a:rPr>
              <a:t>General Mills Sustainability</a:t>
            </a:r>
            <a:br>
              <a:rPr lang="en-US" sz="2800" dirty="0" smtClean="0">
                <a:solidFill>
                  <a:schemeClr val="tx1">
                    <a:lumMod val="50000"/>
                    <a:lumOff val="50000"/>
                  </a:schemeClr>
                </a:solidFill>
              </a:rPr>
            </a:br>
            <a:r>
              <a:rPr lang="en-US" sz="2800" dirty="0" smtClean="0">
                <a:solidFill>
                  <a:schemeClr val="tx1">
                    <a:lumMod val="50000"/>
                    <a:lumOff val="50000"/>
                  </a:schemeClr>
                </a:solidFill>
              </a:rPr>
              <a:t>Global Sustainability Summit</a:t>
            </a:r>
            <a:endParaRPr lang="en-US" sz="2800" dirty="0">
              <a:solidFill>
                <a:schemeClr val="tx1">
                  <a:lumMod val="50000"/>
                  <a:lumOff val="50000"/>
                </a:schemeClr>
              </a:solidFill>
            </a:endParaRPr>
          </a:p>
        </p:txBody>
      </p:sp>
      <p:sp>
        <p:nvSpPr>
          <p:cNvPr id="3" name="Subtitle 2"/>
          <p:cNvSpPr>
            <a:spLocks noGrp="1"/>
          </p:cNvSpPr>
          <p:nvPr>
            <p:ph type="subTitle" idx="1"/>
          </p:nvPr>
        </p:nvSpPr>
        <p:spPr/>
        <p:txBody>
          <a:bodyPr>
            <a:normAutofit/>
          </a:bodyPr>
          <a:lstStyle/>
          <a:p>
            <a:r>
              <a:rPr lang="en-US" sz="2600" b="1" i="1" dirty="0" smtClean="0"/>
              <a:t>Sustainable Sourcing</a:t>
            </a:r>
          </a:p>
          <a:p>
            <a:r>
              <a:rPr lang="en-US" sz="2600" dirty="0" smtClean="0"/>
              <a:t>August 13, 2014</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91" y="528033"/>
            <a:ext cx="8229600" cy="953999"/>
          </a:xfrm>
        </p:spPr>
        <p:txBody>
          <a:bodyPr/>
          <a:lstStyle/>
          <a:p>
            <a:r>
              <a:rPr lang="en-US" dirty="0" smtClean="0"/>
              <a:t>Value of the Field to Market approach</a:t>
            </a:r>
            <a:endParaRPr lang="en-US" dirty="0"/>
          </a:p>
        </p:txBody>
      </p:sp>
      <p:sp>
        <p:nvSpPr>
          <p:cNvPr id="3" name="Content Placeholder 2"/>
          <p:cNvSpPr>
            <a:spLocks noGrp="1"/>
          </p:cNvSpPr>
          <p:nvPr>
            <p:ph idx="1"/>
          </p:nvPr>
        </p:nvSpPr>
        <p:spPr>
          <a:xfrm>
            <a:off x="457200" y="1442434"/>
            <a:ext cx="8229600" cy="4662152"/>
          </a:xfrm>
        </p:spPr>
        <p:txBody>
          <a:bodyPr/>
          <a:lstStyle/>
          <a:p>
            <a:r>
              <a:rPr lang="en-US" sz="3000" b="1" u="sng" dirty="0" smtClean="0">
                <a:solidFill>
                  <a:schemeClr val="tx1"/>
                </a:solidFill>
              </a:rPr>
              <a:t>Food and retail companies</a:t>
            </a:r>
            <a:r>
              <a:rPr lang="en-US" sz="3000" dirty="0" smtClean="0">
                <a:solidFill>
                  <a:schemeClr val="tx1"/>
                </a:solidFill>
              </a:rPr>
              <a:t> </a:t>
            </a:r>
            <a:r>
              <a:rPr lang="en-US" sz="3000" dirty="0">
                <a:solidFill>
                  <a:schemeClr val="tx1"/>
                </a:solidFill>
              </a:rPr>
              <a:t>can access aggregated data in a pre-competitive fashion to make sustainable sourcing claims. </a:t>
            </a:r>
            <a:endParaRPr lang="en-US" sz="3000" dirty="0" smtClean="0">
              <a:solidFill>
                <a:schemeClr val="tx1"/>
              </a:solidFill>
            </a:endParaRPr>
          </a:p>
          <a:p>
            <a:r>
              <a:rPr lang="en-US" sz="3200" b="1" u="sng" dirty="0" smtClean="0">
                <a:solidFill>
                  <a:schemeClr val="tx1"/>
                </a:solidFill>
              </a:rPr>
              <a:t>Agribusinesses</a:t>
            </a:r>
            <a:r>
              <a:rPr lang="en-US" sz="3200" u="sng" dirty="0" smtClean="0">
                <a:solidFill>
                  <a:schemeClr val="tx1"/>
                </a:solidFill>
              </a:rPr>
              <a:t> </a:t>
            </a:r>
            <a:r>
              <a:rPr lang="en-US" sz="3200" dirty="0" smtClean="0">
                <a:solidFill>
                  <a:schemeClr val="tx1"/>
                </a:solidFill>
              </a:rPr>
              <a:t>have a business opportunity to provide </a:t>
            </a:r>
            <a:r>
              <a:rPr lang="en-US" sz="3200" dirty="0">
                <a:solidFill>
                  <a:schemeClr val="tx1"/>
                </a:solidFill>
              </a:rPr>
              <a:t>relevant decision support tools, technologies, programs and initiatives to growers.</a:t>
            </a:r>
            <a:endParaRPr lang="en-US" sz="3000" dirty="0">
              <a:solidFill>
                <a:schemeClr val="tx1"/>
              </a:solidFill>
            </a:endParaRPr>
          </a:p>
        </p:txBody>
      </p:sp>
    </p:spTree>
    <p:extLst>
      <p:ext uri="{BB962C8B-B14F-4D97-AF65-F5344CB8AC3E}">
        <p14:creationId xmlns:p14="http://schemas.microsoft.com/office/powerpoint/2010/main" val="398057948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Scale by Validating Key Growing Regions</a:t>
            </a:r>
            <a:br>
              <a:rPr lang="en-US" sz="3200" dirty="0" smtClean="0"/>
            </a:br>
            <a:r>
              <a:rPr lang="en-US" sz="3200" dirty="0" smtClean="0"/>
              <a:t>Using </a:t>
            </a:r>
            <a:r>
              <a:rPr lang="en-US" sz="3200" dirty="0" err="1" smtClean="0"/>
              <a:t>Iseal</a:t>
            </a:r>
            <a:r>
              <a:rPr lang="en-US" sz="3200" dirty="0" smtClean="0"/>
              <a:t> Claim Methodology</a:t>
            </a:r>
            <a:endParaRPr lang="en-US" sz="3200" dirty="0"/>
          </a:p>
        </p:txBody>
      </p:sp>
      <p:sp>
        <p:nvSpPr>
          <p:cNvPr id="3" name="Content Placeholder 2"/>
          <p:cNvSpPr>
            <a:spLocks noGrp="1"/>
          </p:cNvSpPr>
          <p:nvPr>
            <p:ph idx="1"/>
          </p:nvPr>
        </p:nvSpPr>
        <p:spPr>
          <a:xfrm>
            <a:off x="457200" y="1600200"/>
            <a:ext cx="8229600" cy="5029200"/>
          </a:xfrm>
        </p:spPr>
        <p:txBody>
          <a:bodyPr/>
          <a:lstStyle/>
          <a:p>
            <a:pPr lvl="1"/>
            <a:endParaRPr lang="en-US" dirty="0" smtClean="0"/>
          </a:p>
          <a:p>
            <a:pPr lvl="1"/>
            <a:endParaRPr lang="en-US" dirty="0"/>
          </a:p>
          <a:p>
            <a:pPr lvl="1">
              <a:buNone/>
            </a:pPr>
            <a:endParaRPr lang="en-US" dirty="0"/>
          </a:p>
        </p:txBody>
      </p:sp>
      <p:grpSp>
        <p:nvGrpSpPr>
          <p:cNvPr id="4" name="Group 3"/>
          <p:cNvGrpSpPr/>
          <p:nvPr/>
        </p:nvGrpSpPr>
        <p:grpSpPr>
          <a:xfrm>
            <a:off x="457200" y="1676400"/>
            <a:ext cx="8153400" cy="4572000"/>
            <a:chOff x="533400" y="228600"/>
            <a:chExt cx="8077200" cy="6019800"/>
          </a:xfrm>
        </p:grpSpPr>
        <p:pic>
          <p:nvPicPr>
            <p:cNvPr id="5" name="Picture 3"/>
            <p:cNvPicPr>
              <a:picLocks noChangeAspect="1" noChangeArrowheads="1"/>
            </p:cNvPicPr>
            <p:nvPr/>
          </p:nvPicPr>
          <p:blipFill>
            <a:blip r:embed="rId3" cstate="print"/>
            <a:srcRect l="13282" t="30468" r="21875" b="3906"/>
            <a:stretch>
              <a:fillRect/>
            </a:stretch>
          </p:blipFill>
          <p:spPr bwMode="auto">
            <a:xfrm>
              <a:off x="533400" y="228600"/>
              <a:ext cx="8077200" cy="6019800"/>
            </a:xfrm>
            <a:prstGeom prst="rect">
              <a:avLst/>
            </a:prstGeom>
            <a:noFill/>
            <a:ln w="9525">
              <a:solidFill>
                <a:schemeClr val="tx1"/>
              </a:solidFill>
              <a:miter lim="800000"/>
              <a:headEnd/>
              <a:tailEnd/>
            </a:ln>
          </p:spPr>
        </p:pic>
        <p:sp>
          <p:nvSpPr>
            <p:cNvPr id="6" name="Oval 5"/>
            <p:cNvSpPr/>
            <p:nvPr/>
          </p:nvSpPr>
          <p:spPr>
            <a:xfrm rot="19824559">
              <a:off x="1083216" y="4278376"/>
              <a:ext cx="365869" cy="780379"/>
            </a:xfrm>
            <a:prstGeom prst="ellipse">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7" name="Oval 6"/>
            <p:cNvSpPr/>
            <p:nvPr/>
          </p:nvSpPr>
          <p:spPr>
            <a:xfrm rot="6707427">
              <a:off x="3403607" y="3740946"/>
              <a:ext cx="920306" cy="1202763"/>
            </a:xfrm>
            <a:prstGeom prst="ellipse">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8" name="Oval 7"/>
            <p:cNvSpPr/>
            <p:nvPr/>
          </p:nvSpPr>
          <p:spPr>
            <a:xfrm rot="4852466">
              <a:off x="3978771" y="2666957"/>
              <a:ext cx="1003302" cy="426445"/>
            </a:xfrm>
            <a:prstGeom prst="ellipse">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9" name="Oval 8"/>
            <p:cNvSpPr/>
            <p:nvPr/>
          </p:nvSpPr>
          <p:spPr>
            <a:xfrm rot="1304945">
              <a:off x="2507028" y="1514943"/>
              <a:ext cx="2122522" cy="693453"/>
            </a:xfrm>
            <a:prstGeom prst="ellipse">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10" name="Oval 9"/>
            <p:cNvSpPr/>
            <p:nvPr/>
          </p:nvSpPr>
          <p:spPr>
            <a:xfrm rot="5400000">
              <a:off x="3053967" y="2051432"/>
              <a:ext cx="838200" cy="1459735"/>
            </a:xfrm>
            <a:prstGeom prst="ellipse">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11" name="Oval 10"/>
            <p:cNvSpPr/>
            <p:nvPr/>
          </p:nvSpPr>
          <p:spPr>
            <a:xfrm rot="20983134">
              <a:off x="1730363" y="3418617"/>
              <a:ext cx="765990" cy="316273"/>
            </a:xfrm>
            <a:prstGeom prst="ellipse">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a:solidFill>
                  <a:srgbClr val="FFFFFF"/>
                </a:solidFill>
              </a:endParaRPr>
            </a:p>
          </p:txBody>
        </p:sp>
        <p:sp>
          <p:nvSpPr>
            <p:cNvPr id="12" name="TextBox 11"/>
            <p:cNvSpPr txBox="1"/>
            <p:nvPr/>
          </p:nvSpPr>
          <p:spPr>
            <a:xfrm>
              <a:off x="3276600" y="1676399"/>
              <a:ext cx="351270" cy="442079"/>
            </a:xfrm>
            <a:prstGeom prst="rect">
              <a:avLst/>
            </a:prstGeom>
            <a:noFill/>
            <a:ln>
              <a:noFill/>
            </a:ln>
          </p:spPr>
          <p:txBody>
            <a:bodyPr wrap="none" rtlCol="0">
              <a:spAutoFit/>
            </a:bodyPr>
            <a:lstStyle/>
            <a:p>
              <a:pPr fontAlgn="base">
                <a:spcBef>
                  <a:spcPct val="0"/>
                </a:spcBef>
                <a:spcAft>
                  <a:spcPct val="0"/>
                </a:spcAft>
              </a:pPr>
              <a:r>
                <a:rPr lang="en-US" sz="1000" dirty="0" smtClean="0">
                  <a:solidFill>
                    <a:srgbClr val="626469"/>
                  </a:solidFill>
                </a:rPr>
                <a:t>6 </a:t>
              </a:r>
              <a:endParaRPr lang="en-US" sz="1000" dirty="0">
                <a:solidFill>
                  <a:srgbClr val="626469"/>
                </a:solidFill>
              </a:endParaRPr>
            </a:p>
          </p:txBody>
        </p:sp>
        <p:sp>
          <p:nvSpPr>
            <p:cNvPr id="13" name="TextBox 12"/>
            <p:cNvSpPr txBox="1"/>
            <p:nvPr/>
          </p:nvSpPr>
          <p:spPr>
            <a:xfrm>
              <a:off x="3744817" y="4098471"/>
              <a:ext cx="301686" cy="369332"/>
            </a:xfrm>
            <a:prstGeom prst="rect">
              <a:avLst/>
            </a:prstGeom>
            <a:noFill/>
            <a:ln>
              <a:noFill/>
            </a:ln>
          </p:spPr>
          <p:txBody>
            <a:bodyPr wrap="none" rtlCol="0">
              <a:spAutoFit/>
            </a:bodyPr>
            <a:lstStyle/>
            <a:p>
              <a:pPr fontAlgn="base">
                <a:spcBef>
                  <a:spcPct val="0"/>
                </a:spcBef>
                <a:spcAft>
                  <a:spcPct val="0"/>
                </a:spcAft>
              </a:pPr>
              <a:r>
                <a:rPr lang="en-US" sz="1000" dirty="0" smtClean="0">
                  <a:solidFill>
                    <a:srgbClr val="626469"/>
                  </a:solidFill>
                </a:rPr>
                <a:t>5</a:t>
              </a:r>
              <a:endParaRPr lang="en-US" sz="1000" dirty="0">
                <a:solidFill>
                  <a:srgbClr val="626469"/>
                </a:solidFill>
              </a:endParaRPr>
            </a:p>
          </p:txBody>
        </p:sp>
        <p:sp>
          <p:nvSpPr>
            <p:cNvPr id="14" name="TextBox 13"/>
            <p:cNvSpPr txBox="1"/>
            <p:nvPr/>
          </p:nvSpPr>
          <p:spPr>
            <a:xfrm>
              <a:off x="3160923" y="2593521"/>
              <a:ext cx="351270" cy="442079"/>
            </a:xfrm>
            <a:prstGeom prst="rect">
              <a:avLst/>
            </a:prstGeom>
            <a:noFill/>
            <a:ln>
              <a:noFill/>
            </a:ln>
          </p:spPr>
          <p:txBody>
            <a:bodyPr wrap="none" rtlCol="0">
              <a:spAutoFit/>
            </a:bodyPr>
            <a:lstStyle/>
            <a:p>
              <a:pPr fontAlgn="base">
                <a:spcBef>
                  <a:spcPct val="0"/>
                </a:spcBef>
                <a:spcAft>
                  <a:spcPct val="0"/>
                </a:spcAft>
              </a:pPr>
              <a:r>
                <a:rPr lang="en-US" sz="1000" dirty="0" smtClean="0">
                  <a:solidFill>
                    <a:srgbClr val="626469"/>
                  </a:solidFill>
                </a:rPr>
                <a:t>4 </a:t>
              </a:r>
              <a:endParaRPr lang="en-US" sz="1000" dirty="0">
                <a:solidFill>
                  <a:srgbClr val="626469"/>
                </a:solidFill>
              </a:endParaRPr>
            </a:p>
          </p:txBody>
        </p:sp>
        <p:sp>
          <p:nvSpPr>
            <p:cNvPr id="15" name="TextBox 14"/>
            <p:cNvSpPr txBox="1"/>
            <p:nvPr/>
          </p:nvSpPr>
          <p:spPr>
            <a:xfrm>
              <a:off x="4328711" y="2951843"/>
              <a:ext cx="351270" cy="486287"/>
            </a:xfrm>
            <a:prstGeom prst="rect">
              <a:avLst/>
            </a:prstGeom>
            <a:noFill/>
            <a:ln>
              <a:noFill/>
            </a:ln>
          </p:spPr>
          <p:txBody>
            <a:bodyPr wrap="none" rtlCol="0">
              <a:spAutoFit/>
            </a:bodyPr>
            <a:lstStyle/>
            <a:p>
              <a:pPr fontAlgn="base">
                <a:spcBef>
                  <a:spcPct val="0"/>
                </a:spcBef>
                <a:spcAft>
                  <a:spcPct val="0"/>
                </a:spcAft>
              </a:pPr>
              <a:r>
                <a:rPr lang="en-US" sz="1000" dirty="0" smtClean="0">
                  <a:solidFill>
                    <a:srgbClr val="626469"/>
                  </a:solidFill>
                </a:rPr>
                <a:t>2 </a:t>
              </a:r>
              <a:endParaRPr lang="en-US" sz="1000" dirty="0">
                <a:solidFill>
                  <a:srgbClr val="626469"/>
                </a:solidFill>
              </a:endParaRPr>
            </a:p>
          </p:txBody>
        </p:sp>
        <p:sp>
          <p:nvSpPr>
            <p:cNvPr id="16" name="TextBox 15"/>
            <p:cNvSpPr txBox="1"/>
            <p:nvPr/>
          </p:nvSpPr>
          <p:spPr>
            <a:xfrm>
              <a:off x="2133600" y="3352800"/>
              <a:ext cx="301686" cy="369332"/>
            </a:xfrm>
            <a:prstGeom prst="rect">
              <a:avLst/>
            </a:prstGeom>
            <a:noFill/>
            <a:ln>
              <a:noFill/>
            </a:ln>
          </p:spPr>
          <p:txBody>
            <a:bodyPr wrap="none" rtlCol="0">
              <a:spAutoFit/>
            </a:bodyPr>
            <a:lstStyle/>
            <a:p>
              <a:pPr fontAlgn="base">
                <a:spcBef>
                  <a:spcPct val="0"/>
                </a:spcBef>
                <a:spcAft>
                  <a:spcPct val="0"/>
                </a:spcAft>
              </a:pPr>
              <a:r>
                <a:rPr lang="en-US" sz="1000" dirty="0" smtClean="0">
                  <a:solidFill>
                    <a:srgbClr val="626469"/>
                  </a:solidFill>
                </a:rPr>
                <a:t>3</a:t>
              </a:r>
              <a:endParaRPr lang="en-US" sz="1000" dirty="0">
                <a:solidFill>
                  <a:srgbClr val="626469"/>
                </a:solidFill>
              </a:endParaRPr>
            </a:p>
          </p:txBody>
        </p:sp>
        <p:sp>
          <p:nvSpPr>
            <p:cNvPr id="17" name="TextBox 16"/>
            <p:cNvSpPr txBox="1"/>
            <p:nvPr/>
          </p:nvSpPr>
          <p:spPr>
            <a:xfrm>
              <a:off x="1190281" y="4671786"/>
              <a:ext cx="316602" cy="347348"/>
            </a:xfrm>
            <a:prstGeom prst="rect">
              <a:avLst/>
            </a:prstGeom>
            <a:noFill/>
            <a:ln>
              <a:noFill/>
            </a:ln>
          </p:spPr>
          <p:txBody>
            <a:bodyPr wrap="none" rtlCol="0">
              <a:spAutoFit/>
            </a:bodyPr>
            <a:lstStyle/>
            <a:p>
              <a:pPr fontAlgn="base">
                <a:spcBef>
                  <a:spcPct val="0"/>
                </a:spcBef>
                <a:spcAft>
                  <a:spcPct val="0"/>
                </a:spcAft>
              </a:pPr>
              <a:r>
                <a:rPr lang="en-US" sz="1000" dirty="0" smtClean="0">
                  <a:solidFill>
                    <a:srgbClr val="626469"/>
                  </a:solidFill>
                </a:rPr>
                <a:t>1</a:t>
              </a:r>
              <a:endParaRPr lang="en-US" sz="1000" dirty="0">
                <a:solidFill>
                  <a:srgbClr val="626469"/>
                </a:solidFill>
              </a:endParaRPr>
            </a:p>
          </p:txBody>
        </p:sp>
        <p:sp>
          <p:nvSpPr>
            <p:cNvPr id="18" name="TextBox 17"/>
            <p:cNvSpPr txBox="1"/>
            <p:nvPr/>
          </p:nvSpPr>
          <p:spPr>
            <a:xfrm>
              <a:off x="1219200" y="304799"/>
              <a:ext cx="6705600" cy="851002"/>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000" dirty="0" smtClean="0">
                  <a:solidFill>
                    <a:srgbClr val="626469"/>
                  </a:solidFill>
                </a:rPr>
                <a:t>1.Dairy  2.Sugar and wheat  3.Wheat and Sugar  4.Wheat </a:t>
              </a:r>
            </a:p>
            <a:p>
              <a:pPr algn="ctr" fontAlgn="base">
                <a:spcBef>
                  <a:spcPct val="0"/>
                </a:spcBef>
                <a:spcAft>
                  <a:spcPct val="0"/>
                </a:spcAft>
              </a:pPr>
              <a:r>
                <a:rPr lang="en-US" sz="1000" dirty="0" smtClean="0">
                  <a:solidFill>
                    <a:srgbClr val="626469"/>
                  </a:solidFill>
                </a:rPr>
                <a:t>5. Wheat and Sugar   6.Oats</a:t>
              </a:r>
              <a:endParaRPr lang="en-US" sz="1000" dirty="0">
                <a:solidFill>
                  <a:srgbClr val="626469"/>
                </a:solidFill>
              </a:endParaRPr>
            </a:p>
          </p:txBody>
        </p:sp>
      </p:gr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019800"/>
            <a:ext cx="1676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ooter Placeholder 3"/>
          <p:cNvSpPr>
            <a:spLocks noGrp="1"/>
          </p:cNvSpPr>
          <p:nvPr>
            <p:ph type="ftr" sz="quarter" idx="10"/>
          </p:nvPr>
        </p:nvSpPr>
        <p:spPr>
          <a:xfrm>
            <a:off x="792163" y="6458411"/>
            <a:ext cx="5753100" cy="376238"/>
          </a:xfrm>
        </p:spPr>
        <p:txBody>
          <a:bodyPr/>
          <a:lstStyle/>
          <a:p>
            <a:pPr>
              <a:defRPr/>
            </a:pPr>
            <a:r>
              <a:rPr lang="en-US" dirty="0" smtClean="0">
                <a:solidFill>
                  <a:srgbClr val="626469"/>
                </a:solidFill>
              </a:rPr>
              <a:t>Classification: Idaho Pilot use only; Branded examples</a:t>
            </a:r>
            <a:endParaRPr lang="en-US" dirty="0">
              <a:solidFill>
                <a:srgbClr val="626469"/>
              </a:solidFill>
            </a:endParaRPr>
          </a:p>
        </p:txBody>
      </p:sp>
    </p:spTree>
    <p:extLst>
      <p:ext uri="{BB962C8B-B14F-4D97-AF65-F5344CB8AC3E}">
        <p14:creationId xmlns:p14="http://schemas.microsoft.com/office/powerpoint/2010/main" val="27818892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10" t="21587" r="6884" b="14009"/>
          <a:stretch/>
        </p:blipFill>
        <p:spPr bwMode="auto">
          <a:xfrm>
            <a:off x="2323085" y="2239207"/>
            <a:ext cx="2057208" cy="231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Idaho Regional Engagement: “Paving the Way” for FTM</a:t>
            </a:r>
            <a:endParaRPr lang="en-US" b="0" dirty="0"/>
          </a:p>
        </p:txBody>
      </p:sp>
      <p:sp>
        <p:nvSpPr>
          <p:cNvPr id="5" name="Rectangle 4"/>
          <p:cNvSpPr/>
          <p:nvPr/>
        </p:nvSpPr>
        <p:spPr bwMode="auto">
          <a:xfrm>
            <a:off x="2449172" y="2608813"/>
            <a:ext cx="1805035" cy="1574605"/>
          </a:xfrm>
          <a:prstGeom prst="rect">
            <a:avLst/>
          </a:prstGeom>
          <a:noFill/>
          <a:ln w="28575"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6" name="Oval 5"/>
          <p:cNvSpPr>
            <a:spLocks noChangeAspect="1"/>
          </p:cNvSpPr>
          <p:nvPr/>
        </p:nvSpPr>
        <p:spPr bwMode="auto">
          <a:xfrm>
            <a:off x="3503079" y="2956092"/>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7" name="Oval 6"/>
          <p:cNvSpPr>
            <a:spLocks noChangeAspect="1"/>
          </p:cNvSpPr>
          <p:nvPr/>
        </p:nvSpPr>
        <p:spPr bwMode="auto">
          <a:xfrm>
            <a:off x="2919684" y="33706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8" name="Oval 7"/>
          <p:cNvSpPr>
            <a:spLocks noChangeAspect="1"/>
          </p:cNvSpPr>
          <p:nvPr/>
        </p:nvSpPr>
        <p:spPr bwMode="auto">
          <a:xfrm>
            <a:off x="3343359" y="3028632"/>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9" name="Oval 8"/>
          <p:cNvSpPr>
            <a:spLocks noChangeAspect="1"/>
          </p:cNvSpPr>
          <p:nvPr/>
        </p:nvSpPr>
        <p:spPr bwMode="auto">
          <a:xfrm>
            <a:off x="3224484" y="3482175"/>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11" name="Oval 10"/>
          <p:cNvSpPr>
            <a:spLocks noChangeAspect="1"/>
          </p:cNvSpPr>
          <p:nvPr/>
        </p:nvSpPr>
        <p:spPr bwMode="auto">
          <a:xfrm>
            <a:off x="3804219" y="3024975"/>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12" name="Oval 11"/>
          <p:cNvSpPr>
            <a:spLocks noChangeAspect="1"/>
          </p:cNvSpPr>
          <p:nvPr/>
        </p:nvSpPr>
        <p:spPr bwMode="auto">
          <a:xfrm>
            <a:off x="3731679" y="26848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13" name="Oval 12"/>
          <p:cNvSpPr>
            <a:spLocks noChangeAspect="1"/>
          </p:cNvSpPr>
          <p:nvPr/>
        </p:nvSpPr>
        <p:spPr bwMode="auto">
          <a:xfrm>
            <a:off x="3008694" y="3565692"/>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14" name="Oval 13"/>
          <p:cNvSpPr>
            <a:spLocks noChangeAspect="1"/>
          </p:cNvSpPr>
          <p:nvPr/>
        </p:nvSpPr>
        <p:spPr bwMode="auto">
          <a:xfrm>
            <a:off x="3573789" y="2759797"/>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15" name="Oval 14"/>
          <p:cNvSpPr>
            <a:spLocks noChangeAspect="1"/>
          </p:cNvSpPr>
          <p:nvPr/>
        </p:nvSpPr>
        <p:spPr bwMode="auto">
          <a:xfrm>
            <a:off x="2597219" y="3758327"/>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r>
              <a:rPr lang="en-US" sz="1000" dirty="0" smtClean="0">
                <a:solidFill>
                  <a:srgbClr val="626469"/>
                </a:solidFill>
              </a:rPr>
              <a:t>0..</a:t>
            </a:r>
          </a:p>
        </p:txBody>
      </p:sp>
      <p:sp>
        <p:nvSpPr>
          <p:cNvPr id="19" name="TextBox 18"/>
          <p:cNvSpPr txBox="1"/>
          <p:nvPr/>
        </p:nvSpPr>
        <p:spPr>
          <a:xfrm>
            <a:off x="3009900" y="5105400"/>
            <a:ext cx="2171700" cy="917526"/>
          </a:xfrm>
          <a:prstGeom prst="rect">
            <a:avLst/>
          </a:prstGeom>
          <a:noFill/>
        </p:spPr>
        <p:txBody>
          <a:bodyPr wrap="square" rtlCol="0" anchor="ctr">
            <a:noAutofit/>
          </a:bodyPr>
          <a:lstStyle/>
          <a:p>
            <a:pPr fontAlgn="base">
              <a:spcAft>
                <a:spcPts val="600"/>
              </a:spcAft>
            </a:pPr>
            <a:r>
              <a:rPr lang="en-US" sz="1400" b="1" dirty="0" smtClean="0">
                <a:solidFill>
                  <a:srgbClr val="626469"/>
                </a:solidFill>
              </a:rPr>
              <a:t>Grower Pilot Participants Capturing Data with Land.db</a:t>
            </a:r>
          </a:p>
        </p:txBody>
      </p:sp>
      <p:sp>
        <p:nvSpPr>
          <p:cNvPr id="20" name="Oval 19"/>
          <p:cNvSpPr/>
          <p:nvPr/>
        </p:nvSpPr>
        <p:spPr bwMode="auto">
          <a:xfrm>
            <a:off x="3136709" y="5054179"/>
            <a:ext cx="115215" cy="118872"/>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grpSp>
        <p:nvGrpSpPr>
          <p:cNvPr id="10" name="Group 29"/>
          <p:cNvGrpSpPr/>
          <p:nvPr/>
        </p:nvGrpSpPr>
        <p:grpSpPr>
          <a:xfrm>
            <a:off x="1447800" y="2512800"/>
            <a:ext cx="795416" cy="1766630"/>
            <a:chOff x="1000335" y="2507280"/>
            <a:chExt cx="548640" cy="1766630"/>
          </a:xfrm>
        </p:grpSpPr>
        <p:cxnSp>
          <p:nvCxnSpPr>
            <p:cNvPr id="26" name="Straight Arrow Connector 25"/>
            <p:cNvCxnSpPr/>
            <p:nvPr/>
          </p:nvCxnSpPr>
          <p:spPr bwMode="auto">
            <a:xfrm flipV="1">
              <a:off x="1049710" y="4081885"/>
              <a:ext cx="499265" cy="192025"/>
            </a:xfrm>
            <a:prstGeom prst="straightConnector1">
              <a:avLst/>
            </a:prstGeom>
            <a:solidFill>
              <a:schemeClr val="accent2"/>
            </a:solidFill>
            <a:ln w="95250" cap="flat" cmpd="sng" algn="ctr">
              <a:solidFill>
                <a:schemeClr val="tx2"/>
              </a:solidFill>
              <a:prstDash val="solid"/>
              <a:round/>
              <a:headEnd type="none" w="med" len="sm"/>
              <a:tailEnd type="triangle" w="sm" len="sm"/>
            </a:ln>
            <a:effectLst/>
          </p:spPr>
        </p:cxnSp>
        <p:cxnSp>
          <p:nvCxnSpPr>
            <p:cNvPr id="29" name="Straight Arrow Connector 28"/>
            <p:cNvCxnSpPr/>
            <p:nvPr/>
          </p:nvCxnSpPr>
          <p:spPr bwMode="auto">
            <a:xfrm>
              <a:off x="1000335" y="3389801"/>
              <a:ext cx="548640" cy="1588"/>
            </a:xfrm>
            <a:prstGeom prst="straightConnector1">
              <a:avLst/>
            </a:prstGeom>
            <a:solidFill>
              <a:schemeClr val="accent2"/>
            </a:solidFill>
            <a:ln w="95250" cap="flat" cmpd="sng" algn="ctr">
              <a:solidFill>
                <a:schemeClr val="tx2"/>
              </a:solidFill>
              <a:prstDash val="solid"/>
              <a:round/>
              <a:headEnd type="none" w="med" len="sm"/>
              <a:tailEnd type="triangle" w="sm" len="sm"/>
            </a:ln>
            <a:effectLst/>
          </p:spPr>
        </p:cxnSp>
        <p:cxnSp>
          <p:nvCxnSpPr>
            <p:cNvPr id="25" name="Straight Arrow Connector 24"/>
            <p:cNvCxnSpPr/>
            <p:nvPr/>
          </p:nvCxnSpPr>
          <p:spPr bwMode="auto">
            <a:xfrm>
              <a:off x="1049710" y="2507280"/>
              <a:ext cx="499265" cy="192025"/>
            </a:xfrm>
            <a:prstGeom prst="straightConnector1">
              <a:avLst/>
            </a:prstGeom>
            <a:solidFill>
              <a:schemeClr val="accent2"/>
            </a:solidFill>
            <a:ln w="95250" cap="flat" cmpd="sng" algn="ctr">
              <a:solidFill>
                <a:schemeClr val="tx2"/>
              </a:solidFill>
              <a:prstDash val="solid"/>
              <a:round/>
              <a:headEnd type="none" w="med" len="sm"/>
              <a:tailEnd type="triangle" w="sm" len="sm"/>
            </a:ln>
            <a:effectLst/>
          </p:spPr>
        </p:cxnSp>
      </p:grpSp>
      <p:grpSp>
        <p:nvGrpSpPr>
          <p:cNvPr id="16" name="Group 33"/>
          <p:cNvGrpSpPr/>
          <p:nvPr/>
        </p:nvGrpSpPr>
        <p:grpSpPr>
          <a:xfrm>
            <a:off x="6324600" y="4836113"/>
            <a:ext cx="2219996" cy="1183687"/>
            <a:chOff x="6019800" y="4605459"/>
            <a:chExt cx="2667000" cy="1414852"/>
          </a:xfrm>
        </p:grpSpPr>
        <p:sp>
          <p:nvSpPr>
            <p:cNvPr id="51" name="Rectangle 50"/>
            <p:cNvSpPr/>
            <p:nvPr/>
          </p:nvSpPr>
          <p:spPr bwMode="auto">
            <a:xfrm>
              <a:off x="6019800" y="4605459"/>
              <a:ext cx="2667000" cy="1414852"/>
            </a:xfrm>
            <a:prstGeom prst="rect">
              <a:avLst/>
            </a:prstGeom>
            <a:solidFill>
              <a:schemeClr val="bg1">
                <a:lumMod val="85000"/>
              </a:schemeClr>
            </a:solidFill>
            <a:ln w="6350" cap="flat" cmpd="sng" algn="ctr">
              <a:solidFill>
                <a:schemeClr val="bg1">
                  <a:lumMod val="6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500" dirty="0" smtClean="0">
                <a:solidFill>
                  <a:srgbClr val="626469"/>
                </a:solidFill>
              </a:endParaRPr>
            </a:p>
          </p:txBody>
        </p:sp>
        <p:sp>
          <p:nvSpPr>
            <p:cNvPr id="59" name="TextBox 58"/>
            <p:cNvSpPr txBox="1"/>
            <p:nvPr/>
          </p:nvSpPr>
          <p:spPr>
            <a:xfrm>
              <a:off x="6115879" y="4648711"/>
              <a:ext cx="2474844" cy="1371600"/>
            </a:xfrm>
            <a:prstGeom prst="rect">
              <a:avLst/>
            </a:prstGeom>
            <a:noFill/>
          </p:spPr>
          <p:txBody>
            <a:bodyPr wrap="square" lIns="0" rIns="0" rtlCol="0" anchor="ctr">
              <a:noAutofit/>
            </a:bodyPr>
            <a:lstStyle/>
            <a:p>
              <a:pPr algn="ctr" fontAlgn="base">
                <a:spcAft>
                  <a:spcPts val="600"/>
                </a:spcAft>
              </a:pPr>
              <a:r>
                <a:rPr lang="en-US" sz="1400" b="1" dirty="0" smtClean="0">
                  <a:solidFill>
                    <a:srgbClr val="626469"/>
                  </a:solidFill>
                </a:rPr>
                <a:t>Sustainable Sourcing Claims Downstream</a:t>
              </a:r>
            </a:p>
            <a:p>
              <a:pPr algn="ctr" fontAlgn="base">
                <a:spcAft>
                  <a:spcPts val="600"/>
                </a:spcAft>
              </a:pPr>
              <a:r>
                <a:rPr lang="en-US" sz="1400" b="1" dirty="0" smtClean="0">
                  <a:solidFill>
                    <a:srgbClr val="626469"/>
                  </a:solidFill>
                </a:rPr>
                <a:t>Efficiency Delivered Through Shared Cost</a:t>
              </a:r>
            </a:p>
          </p:txBody>
        </p:sp>
      </p:grpSp>
      <p:sp>
        <p:nvSpPr>
          <p:cNvPr id="63" name="TextBox 62"/>
          <p:cNvSpPr txBox="1"/>
          <p:nvPr/>
        </p:nvSpPr>
        <p:spPr>
          <a:xfrm>
            <a:off x="-76200" y="3782849"/>
            <a:ext cx="1804106" cy="316236"/>
          </a:xfrm>
          <a:prstGeom prst="rect">
            <a:avLst/>
          </a:prstGeom>
          <a:noFill/>
        </p:spPr>
        <p:txBody>
          <a:bodyPr wrap="square" rtlCol="0">
            <a:noAutofit/>
          </a:bodyPr>
          <a:lstStyle/>
          <a:p>
            <a:pPr algn="ctr" fontAlgn="base">
              <a:spcAft>
                <a:spcPts val="600"/>
              </a:spcAft>
            </a:pPr>
            <a:r>
              <a:rPr lang="en-US" sz="1200" b="1" dirty="0" smtClean="0">
                <a:solidFill>
                  <a:srgbClr val="626469"/>
                </a:solidFill>
              </a:rPr>
              <a:t>Benchmarks</a:t>
            </a:r>
          </a:p>
        </p:txBody>
      </p:sp>
      <p:sp>
        <p:nvSpPr>
          <p:cNvPr id="57" name="Oval 56"/>
          <p:cNvSpPr>
            <a:spLocks noChangeAspect="1"/>
          </p:cNvSpPr>
          <p:nvPr/>
        </p:nvSpPr>
        <p:spPr bwMode="auto">
          <a:xfrm>
            <a:off x="3274479" y="29134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65" name="Oval 64"/>
          <p:cNvSpPr>
            <a:spLocks noChangeAspect="1"/>
          </p:cNvSpPr>
          <p:nvPr/>
        </p:nvSpPr>
        <p:spPr bwMode="auto">
          <a:xfrm>
            <a:off x="2780094" y="35230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66" name="Oval 65"/>
          <p:cNvSpPr>
            <a:spLocks noChangeAspect="1"/>
          </p:cNvSpPr>
          <p:nvPr/>
        </p:nvSpPr>
        <p:spPr bwMode="auto">
          <a:xfrm>
            <a:off x="2856294" y="3718092"/>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67" name="Oval 66"/>
          <p:cNvSpPr>
            <a:spLocks noChangeAspect="1"/>
          </p:cNvSpPr>
          <p:nvPr/>
        </p:nvSpPr>
        <p:spPr bwMode="auto">
          <a:xfrm>
            <a:off x="3919434" y="2759797"/>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68" name="Oval 67"/>
          <p:cNvSpPr>
            <a:spLocks noChangeAspect="1"/>
          </p:cNvSpPr>
          <p:nvPr/>
        </p:nvSpPr>
        <p:spPr bwMode="auto">
          <a:xfrm>
            <a:off x="3266549" y="3255405"/>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69" name="Oval 68"/>
          <p:cNvSpPr>
            <a:spLocks noChangeAspect="1"/>
          </p:cNvSpPr>
          <p:nvPr/>
        </p:nvSpPr>
        <p:spPr bwMode="auto">
          <a:xfrm>
            <a:off x="3465894" y="31420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72" name="Oval 71"/>
          <p:cNvSpPr>
            <a:spLocks noChangeAspect="1"/>
          </p:cNvSpPr>
          <p:nvPr/>
        </p:nvSpPr>
        <p:spPr bwMode="auto">
          <a:xfrm>
            <a:off x="3084894" y="32944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73" name="Oval 72"/>
          <p:cNvSpPr>
            <a:spLocks noChangeAspect="1"/>
          </p:cNvSpPr>
          <p:nvPr/>
        </p:nvSpPr>
        <p:spPr bwMode="auto">
          <a:xfrm>
            <a:off x="3618294" y="3032292"/>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sp>
        <p:nvSpPr>
          <p:cNvPr id="74" name="Oval 73"/>
          <p:cNvSpPr>
            <a:spLocks noChangeAspect="1"/>
          </p:cNvSpPr>
          <p:nvPr/>
        </p:nvSpPr>
        <p:spPr bwMode="auto">
          <a:xfrm>
            <a:off x="2536854" y="3599220"/>
            <a:ext cx="92173" cy="95098"/>
          </a:xfrm>
          <a:prstGeom prst="ellipse">
            <a:avLst/>
          </a:prstGeom>
          <a:solidFill>
            <a:srgbClr val="080808"/>
          </a:solidFill>
          <a:ln w="6350" cap="flat" cmpd="sng" algn="ctr">
            <a:solidFill>
              <a:srgbClr val="08080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dirty="0" smtClean="0">
              <a:solidFill>
                <a:srgbClr val="626469"/>
              </a:solidFill>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396" y="3136280"/>
            <a:ext cx="802914" cy="55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970" y="4953001"/>
            <a:ext cx="1951087" cy="364849"/>
          </a:xfrm>
          <a:prstGeom prst="rect">
            <a:avLst/>
          </a:prstGeom>
          <a:noFill/>
        </p:spPr>
        <p:txBody>
          <a:bodyPr wrap="square" rtlCol="0">
            <a:noAutofit/>
          </a:bodyPr>
          <a:lstStyle/>
          <a:p>
            <a:pPr fontAlgn="base">
              <a:spcAft>
                <a:spcPts val="600"/>
              </a:spcAft>
            </a:pPr>
            <a:r>
              <a:rPr lang="en-US" sz="1600" b="1" dirty="0" smtClean="0">
                <a:solidFill>
                  <a:srgbClr val="1C1C1C"/>
                </a:solidFill>
              </a:rPr>
              <a:t>Sourcing Region</a:t>
            </a:r>
          </a:p>
        </p:txBody>
      </p:sp>
      <p:cxnSp>
        <p:nvCxnSpPr>
          <p:cNvPr id="17" name="Straight Connector 16"/>
          <p:cNvCxnSpPr/>
          <p:nvPr/>
        </p:nvCxnSpPr>
        <p:spPr bwMode="auto">
          <a:xfrm flipV="1">
            <a:off x="2057400" y="4272233"/>
            <a:ext cx="457200" cy="640080"/>
          </a:xfrm>
          <a:prstGeom prst="line">
            <a:avLst/>
          </a:prstGeom>
          <a:solidFill>
            <a:schemeClr val="accent2"/>
          </a:solidFill>
          <a:ln w="28575" cap="flat" cmpd="sng" algn="ctr">
            <a:solidFill>
              <a:srgbClr val="1C1C1C"/>
            </a:solidFill>
            <a:prstDash val="solid"/>
            <a:round/>
            <a:headEnd type="none" w="sm" len="sm"/>
            <a:tailEnd type="none" w="sm" len="sm"/>
          </a:ln>
          <a:effectLst/>
        </p:spPr>
      </p:cxnSp>
      <p:sp>
        <p:nvSpPr>
          <p:cNvPr id="21" name="TextBox 20"/>
          <p:cNvSpPr txBox="1"/>
          <p:nvPr/>
        </p:nvSpPr>
        <p:spPr>
          <a:xfrm>
            <a:off x="228600" y="4174106"/>
            <a:ext cx="1340221" cy="397895"/>
          </a:xfrm>
          <a:prstGeom prst="rect">
            <a:avLst/>
          </a:prstGeom>
          <a:noFill/>
        </p:spPr>
        <p:txBody>
          <a:bodyPr wrap="square" rtlCol="0">
            <a:noAutofit/>
          </a:bodyPr>
          <a:lstStyle/>
          <a:p>
            <a:pPr algn="ctr" fontAlgn="base">
              <a:spcAft>
                <a:spcPts val="600"/>
              </a:spcAft>
            </a:pPr>
            <a:r>
              <a:rPr lang="en-US" sz="1500" b="1" dirty="0" smtClean="0">
                <a:solidFill>
                  <a:srgbClr val="5F7800"/>
                </a:solidFill>
              </a:rPr>
              <a:t>Data Facilitators</a:t>
            </a:r>
          </a:p>
        </p:txBody>
      </p:sp>
      <p:cxnSp>
        <p:nvCxnSpPr>
          <p:cNvPr id="31" name="Straight Connector 30"/>
          <p:cNvCxnSpPr/>
          <p:nvPr/>
        </p:nvCxnSpPr>
        <p:spPr bwMode="auto">
          <a:xfrm flipH="1" flipV="1">
            <a:off x="2932493" y="3940967"/>
            <a:ext cx="241409" cy="1055913"/>
          </a:xfrm>
          <a:prstGeom prst="line">
            <a:avLst/>
          </a:prstGeom>
          <a:solidFill>
            <a:schemeClr val="accent2"/>
          </a:solidFill>
          <a:ln w="28575" cap="flat" cmpd="sng" algn="ctr">
            <a:solidFill>
              <a:srgbClr val="1C1C1C"/>
            </a:solidFill>
            <a:prstDash val="solid"/>
            <a:round/>
            <a:headEnd type="none" w="sm" len="sm"/>
            <a:tailEnd type="none" w="sm" len="sm"/>
          </a:ln>
          <a:effectLst/>
        </p:spPr>
      </p:cxnSp>
      <p:sp>
        <p:nvSpPr>
          <p:cNvPr id="18" name="Rectangle 17"/>
          <p:cNvSpPr/>
          <p:nvPr/>
        </p:nvSpPr>
        <p:spPr>
          <a:xfrm>
            <a:off x="267906" y="5257800"/>
            <a:ext cx="2627694" cy="646331"/>
          </a:xfrm>
          <a:prstGeom prst="rect">
            <a:avLst/>
          </a:prstGeom>
        </p:spPr>
        <p:txBody>
          <a:bodyPr wrap="square">
            <a:spAutoFit/>
          </a:bodyPr>
          <a:lstStyle/>
          <a:p>
            <a:pPr algn="ctr" fontAlgn="base">
              <a:spcAft>
                <a:spcPts val="600"/>
              </a:spcAft>
            </a:pPr>
            <a:r>
              <a:rPr lang="en-US" sz="1200" b="1" dirty="0">
                <a:solidFill>
                  <a:srgbClr val="1C1C1C"/>
                </a:solidFill>
              </a:rPr>
              <a:t>(</a:t>
            </a:r>
            <a:r>
              <a:rPr lang="en-US" sz="1200" b="1" dirty="0" smtClean="0">
                <a:solidFill>
                  <a:srgbClr val="1C1C1C"/>
                </a:solidFill>
              </a:rPr>
              <a:t>boundaries &amp; participation represent sourcing by GMI &amp; other downstream companies)</a:t>
            </a:r>
            <a:endParaRPr lang="en-US" sz="1200" b="1" dirty="0">
              <a:solidFill>
                <a:srgbClr val="1C1C1C"/>
              </a:solidFill>
            </a:endParaRPr>
          </a:p>
        </p:txBody>
      </p:sp>
      <p:grpSp>
        <p:nvGrpSpPr>
          <p:cNvPr id="22" name="Group 13"/>
          <p:cNvGrpSpPr>
            <a:grpSpLocks/>
          </p:cNvGrpSpPr>
          <p:nvPr/>
        </p:nvGrpSpPr>
        <p:grpSpPr bwMode="auto">
          <a:xfrm>
            <a:off x="152400" y="2146658"/>
            <a:ext cx="1521712" cy="708237"/>
            <a:chOff x="194" y="370"/>
            <a:chExt cx="920" cy="483"/>
          </a:xfrm>
        </p:grpSpPr>
        <p:pic>
          <p:nvPicPr>
            <p:cNvPr id="81" name="Picture 10"/>
            <p:cNvPicPr>
              <a:picLocks noChangeAspect="1" noChangeArrowheads="1"/>
            </p:cNvPicPr>
            <p:nvPr/>
          </p:nvPicPr>
          <p:blipFill>
            <a:blip r:embed="rId5" cstate="print"/>
            <a:srcRect l="5061" t="7237" r="4959" b="21419"/>
            <a:stretch>
              <a:fillRect/>
            </a:stretch>
          </p:blipFill>
          <p:spPr bwMode="auto">
            <a:xfrm>
              <a:off x="218" y="370"/>
              <a:ext cx="871" cy="483"/>
            </a:xfrm>
            <a:prstGeom prst="rect">
              <a:avLst/>
            </a:prstGeom>
            <a:noFill/>
            <a:ln w="9525">
              <a:noFill/>
              <a:miter lim="800000"/>
              <a:headEnd/>
              <a:tailEnd/>
            </a:ln>
          </p:spPr>
        </p:pic>
        <p:sp>
          <p:nvSpPr>
            <p:cNvPr id="82" name="Text Box 12"/>
            <p:cNvSpPr txBox="1">
              <a:spLocks noChangeArrowheads="1"/>
            </p:cNvSpPr>
            <p:nvPr/>
          </p:nvSpPr>
          <p:spPr bwMode="auto">
            <a:xfrm>
              <a:off x="194" y="708"/>
              <a:ext cx="920" cy="136"/>
            </a:xfrm>
            <a:prstGeom prst="rect">
              <a:avLst/>
            </a:prstGeom>
            <a:solidFill>
              <a:schemeClr val="bg1"/>
            </a:solidFill>
            <a:ln w="9525" algn="ctr">
              <a:noFill/>
              <a:miter lim="800000"/>
              <a:headEnd/>
              <a:tailEnd/>
            </a:ln>
          </p:spPr>
          <p:txBody>
            <a:bodyPr lIns="0" tIns="0" rIns="0" bIns="0">
              <a:spAutoFit/>
            </a:bodyPr>
            <a:lstStyle/>
            <a:p>
              <a:pPr algn="ctr" fontAlgn="base">
                <a:spcBef>
                  <a:spcPct val="50000"/>
                </a:spcBef>
                <a:spcAft>
                  <a:spcPct val="0"/>
                </a:spcAft>
              </a:pPr>
              <a:r>
                <a:rPr lang="en-US" sz="1400" b="1" dirty="0">
                  <a:solidFill>
                    <a:srgbClr val="FF3300"/>
                  </a:solidFill>
                </a:rPr>
                <a:t>Field to Market</a:t>
              </a:r>
            </a:p>
          </p:txBody>
        </p:sp>
      </p:grpSp>
      <p:sp>
        <p:nvSpPr>
          <p:cNvPr id="88" name="Rounded Rectangle 87"/>
          <p:cNvSpPr/>
          <p:nvPr/>
        </p:nvSpPr>
        <p:spPr bwMode="auto">
          <a:xfrm>
            <a:off x="2449172" y="1143001"/>
            <a:ext cx="1805035" cy="762000"/>
          </a:xfrm>
          <a:prstGeom prst="roundRect">
            <a:avLst/>
          </a:prstGeom>
          <a:solidFill>
            <a:schemeClr val="bg1"/>
          </a:solidFill>
          <a:ln w="28575" cap="flat" cmpd="sng" algn="ctr">
            <a:solidFill>
              <a:schemeClr val="tx2"/>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Aft>
                <a:spcPts val="600"/>
              </a:spcAft>
            </a:pPr>
            <a:r>
              <a:rPr lang="en-US" sz="1500" b="1" dirty="0" smtClean="0">
                <a:solidFill>
                  <a:srgbClr val="1C1C1C"/>
                </a:solidFill>
                <a:cs typeface="Aharoni" pitchFamily="2" charset="-79"/>
              </a:rPr>
              <a:t>Opportunities &amp; Incentives for Improvements</a:t>
            </a:r>
            <a:endParaRPr lang="en-US" sz="1500" b="1" dirty="0">
              <a:solidFill>
                <a:srgbClr val="1C1C1C"/>
              </a:solidFill>
              <a:cs typeface="Aharoni" pitchFamily="2" charset="-79"/>
            </a:endParaRPr>
          </a:p>
        </p:txBody>
      </p:sp>
      <p:cxnSp>
        <p:nvCxnSpPr>
          <p:cNvPr id="89" name="Straight Arrow Connector 88"/>
          <p:cNvCxnSpPr>
            <a:stCxn id="88" idx="2"/>
            <a:endCxn id="60" idx="0"/>
          </p:cNvCxnSpPr>
          <p:nvPr/>
        </p:nvCxnSpPr>
        <p:spPr bwMode="auto">
          <a:xfrm flipH="1">
            <a:off x="3351689" y="1905001"/>
            <a:ext cx="1" cy="334206"/>
          </a:xfrm>
          <a:prstGeom prst="straightConnector1">
            <a:avLst/>
          </a:prstGeom>
          <a:solidFill>
            <a:schemeClr val="accent2"/>
          </a:solidFill>
          <a:ln w="95250" cap="flat" cmpd="sng" algn="ctr">
            <a:solidFill>
              <a:schemeClr val="tx1">
                <a:lumMod val="60000"/>
                <a:lumOff val="40000"/>
              </a:schemeClr>
            </a:solidFill>
            <a:prstDash val="solid"/>
            <a:round/>
            <a:headEnd type="none" w="med" len="med"/>
            <a:tailEnd type="triangle" w="med" len="sm"/>
          </a:ln>
          <a:effectLst/>
        </p:spPr>
      </p:cxnSp>
      <p:grpSp>
        <p:nvGrpSpPr>
          <p:cNvPr id="23" name="Group 31"/>
          <p:cNvGrpSpPr/>
          <p:nvPr/>
        </p:nvGrpSpPr>
        <p:grpSpPr>
          <a:xfrm>
            <a:off x="6786898" y="2133601"/>
            <a:ext cx="1295400" cy="2525028"/>
            <a:chOff x="5105400" y="2209800"/>
            <a:chExt cx="1295400" cy="2525028"/>
          </a:xfrm>
        </p:grpSpPr>
        <p:sp>
          <p:nvSpPr>
            <p:cNvPr id="61" name="Rounded Rectangle 60"/>
            <p:cNvSpPr/>
            <p:nvPr/>
          </p:nvSpPr>
          <p:spPr bwMode="auto">
            <a:xfrm>
              <a:off x="5105400" y="3091314"/>
              <a:ext cx="1295400" cy="762000"/>
            </a:xfrm>
            <a:prstGeom prst="roundRect">
              <a:avLst/>
            </a:prstGeom>
            <a:solidFill>
              <a:schemeClr val="bg1"/>
            </a:solidFill>
            <a:ln w="28575" cap="flat" cmpd="sng" algn="ctr">
              <a:solidFill>
                <a:schemeClr val="tx2"/>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Aft>
                  <a:spcPts val="600"/>
                </a:spcAft>
              </a:pPr>
              <a:r>
                <a:rPr lang="en-US" sz="1500" b="1" dirty="0" smtClean="0">
                  <a:solidFill>
                    <a:srgbClr val="1C1C1C"/>
                  </a:solidFill>
                  <a:cs typeface="Aharoni" pitchFamily="2" charset="-79"/>
                </a:rPr>
                <a:t>GMI        Wheat</a:t>
              </a:r>
              <a:endParaRPr lang="en-US" sz="1500" b="1" dirty="0">
                <a:solidFill>
                  <a:srgbClr val="1C1C1C"/>
                </a:solidFill>
                <a:cs typeface="Aharoni" pitchFamily="2" charset="-79"/>
              </a:endParaRPr>
            </a:p>
          </p:txBody>
        </p:sp>
        <p:sp>
          <p:nvSpPr>
            <p:cNvPr id="58" name="Rounded Rectangle 57"/>
            <p:cNvSpPr/>
            <p:nvPr/>
          </p:nvSpPr>
          <p:spPr bwMode="auto">
            <a:xfrm>
              <a:off x="5105400" y="2209800"/>
              <a:ext cx="1295400" cy="762000"/>
            </a:xfrm>
            <a:prstGeom prst="roundRect">
              <a:avLst/>
            </a:prstGeom>
            <a:solidFill>
              <a:schemeClr val="bg1"/>
            </a:solidFill>
            <a:ln w="28575" cap="flat" cmpd="sng" algn="ctr">
              <a:solidFill>
                <a:schemeClr val="tx2"/>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Aft>
                  <a:spcPts val="600"/>
                </a:spcAft>
              </a:pPr>
              <a:r>
                <a:rPr lang="en-US" sz="1500" b="1" dirty="0" smtClean="0">
                  <a:solidFill>
                    <a:srgbClr val="1C1C1C"/>
                  </a:solidFill>
                  <a:cs typeface="Aharoni" pitchFamily="2" charset="-79"/>
                </a:rPr>
                <a:t>Potato Processor &amp; Shipper</a:t>
              </a:r>
              <a:endParaRPr lang="en-US" sz="1500" b="1" dirty="0">
                <a:solidFill>
                  <a:srgbClr val="1C1C1C"/>
                </a:solidFill>
                <a:cs typeface="Aharoni" pitchFamily="2" charset="-79"/>
              </a:endParaRPr>
            </a:p>
          </p:txBody>
        </p:sp>
        <p:sp>
          <p:nvSpPr>
            <p:cNvPr id="64" name="Rounded Rectangle 63"/>
            <p:cNvSpPr/>
            <p:nvPr/>
          </p:nvSpPr>
          <p:spPr bwMode="auto">
            <a:xfrm>
              <a:off x="5105400" y="3972828"/>
              <a:ext cx="1295400" cy="762000"/>
            </a:xfrm>
            <a:prstGeom prst="roundRect">
              <a:avLst/>
            </a:prstGeom>
            <a:solidFill>
              <a:schemeClr val="bg1"/>
            </a:solidFill>
            <a:ln w="28575" cap="flat" cmpd="sng" algn="ctr">
              <a:solidFill>
                <a:schemeClr val="tx2"/>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Aft>
                  <a:spcPts val="600"/>
                </a:spcAft>
              </a:pPr>
              <a:r>
                <a:rPr lang="en-US" sz="1500" b="1" dirty="0" smtClean="0">
                  <a:solidFill>
                    <a:srgbClr val="1C1C1C"/>
                  </a:solidFill>
                  <a:cs typeface="Aharoni" pitchFamily="2" charset="-79"/>
                </a:rPr>
                <a:t>Sugar Processor</a:t>
              </a:r>
              <a:endParaRPr lang="en-US" sz="1500" b="1" dirty="0">
                <a:solidFill>
                  <a:srgbClr val="1C1C1C"/>
                </a:solidFill>
                <a:cs typeface="Aharoni" pitchFamily="2" charset="-79"/>
              </a:endParaRPr>
            </a:p>
          </p:txBody>
        </p:sp>
      </p:grpSp>
      <p:cxnSp>
        <p:nvCxnSpPr>
          <p:cNvPr id="28" name="Straight Arrow Connector 27"/>
          <p:cNvCxnSpPr>
            <a:stCxn id="5" idx="3"/>
            <a:endCxn id="61" idx="1"/>
          </p:cNvCxnSpPr>
          <p:nvPr/>
        </p:nvCxnSpPr>
        <p:spPr bwMode="auto">
          <a:xfrm flipV="1">
            <a:off x="4254207" y="3396115"/>
            <a:ext cx="2532691" cy="1"/>
          </a:xfrm>
          <a:prstGeom prst="straightConnector1">
            <a:avLst/>
          </a:prstGeom>
          <a:solidFill>
            <a:schemeClr val="accent2"/>
          </a:solidFill>
          <a:ln w="95250" cap="flat" cmpd="sng" algn="ctr">
            <a:solidFill>
              <a:schemeClr val="tx2"/>
            </a:solidFill>
            <a:prstDash val="solid"/>
            <a:round/>
            <a:headEnd type="none" w="med" len="sm"/>
            <a:tailEnd type="triangle" w="sm" len="sm"/>
          </a:ln>
          <a:effectLst/>
        </p:spPr>
      </p:cxnSp>
      <p:sp>
        <p:nvSpPr>
          <p:cNvPr id="62" name="Rounded Rectangle 61"/>
          <p:cNvSpPr/>
          <p:nvPr/>
        </p:nvSpPr>
        <p:spPr bwMode="auto">
          <a:xfrm>
            <a:off x="4724400" y="3020849"/>
            <a:ext cx="1295400" cy="762000"/>
          </a:xfrm>
          <a:prstGeom prst="roundRect">
            <a:avLst/>
          </a:prstGeom>
          <a:solidFill>
            <a:schemeClr val="bg1"/>
          </a:solidFill>
          <a:ln w="28575" cap="flat" cmpd="sng" algn="ctr">
            <a:solidFill>
              <a:schemeClr val="tx2"/>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Aft>
                <a:spcPts val="600"/>
              </a:spcAft>
            </a:pPr>
            <a:r>
              <a:rPr lang="en-US" sz="1500" b="1" dirty="0" smtClean="0">
                <a:solidFill>
                  <a:srgbClr val="1C1C1C"/>
                </a:solidFill>
                <a:cs typeface="Aharoni" pitchFamily="2" charset="-79"/>
              </a:rPr>
              <a:t>SE ID Crop &amp; Rotation Analyses</a:t>
            </a:r>
            <a:endParaRPr lang="en-US" sz="1500" b="1" dirty="0">
              <a:solidFill>
                <a:srgbClr val="1C1C1C"/>
              </a:solidFill>
              <a:cs typeface="Aharoni" pitchFamily="2" charset="-79"/>
            </a:endParaRPr>
          </a:p>
        </p:txBody>
      </p:sp>
      <p:cxnSp>
        <p:nvCxnSpPr>
          <p:cNvPr id="27" name="Elbow Connector 26"/>
          <p:cNvCxnSpPr>
            <a:stCxn id="62" idx="3"/>
            <a:endCxn id="58" idx="1"/>
          </p:cNvCxnSpPr>
          <p:nvPr/>
        </p:nvCxnSpPr>
        <p:spPr bwMode="auto">
          <a:xfrm flipV="1">
            <a:off x="6019800" y="2514601"/>
            <a:ext cx="767098" cy="887248"/>
          </a:xfrm>
          <a:prstGeom prst="bentConnector3">
            <a:avLst/>
          </a:prstGeom>
          <a:solidFill>
            <a:schemeClr val="accent2"/>
          </a:solidFill>
          <a:ln w="95250" cap="flat" cmpd="sng" algn="ctr">
            <a:solidFill>
              <a:schemeClr val="tx2"/>
            </a:solidFill>
            <a:prstDash val="solid"/>
            <a:round/>
            <a:headEnd type="none" w="med" len="sm"/>
            <a:tailEnd type="triangle" w="sm" len="sm"/>
          </a:ln>
          <a:effectLst/>
        </p:spPr>
      </p:cxnSp>
      <p:cxnSp>
        <p:nvCxnSpPr>
          <p:cNvPr id="36" name="Elbow Connector 35"/>
          <p:cNvCxnSpPr>
            <a:stCxn id="62" idx="3"/>
            <a:endCxn id="64" idx="1"/>
          </p:cNvCxnSpPr>
          <p:nvPr/>
        </p:nvCxnSpPr>
        <p:spPr bwMode="auto">
          <a:xfrm>
            <a:off x="6019800" y="3401849"/>
            <a:ext cx="767098" cy="875780"/>
          </a:xfrm>
          <a:prstGeom prst="bentConnector3">
            <a:avLst/>
          </a:prstGeom>
          <a:solidFill>
            <a:schemeClr val="accent2"/>
          </a:solidFill>
          <a:ln w="95250" cap="flat" cmpd="sng" algn="ctr">
            <a:solidFill>
              <a:schemeClr val="tx2"/>
            </a:solidFill>
            <a:prstDash val="solid"/>
            <a:round/>
            <a:headEnd type="none" w="med" len="sm"/>
            <a:tailEnd type="triangle" w="sm" len="sm"/>
          </a:ln>
          <a:effectLst/>
        </p:spPr>
      </p:cxnSp>
      <p:cxnSp>
        <p:nvCxnSpPr>
          <p:cNvPr id="45" name="Elbow Connector 44"/>
          <p:cNvCxnSpPr>
            <a:stCxn id="58" idx="3"/>
            <a:endCxn id="88" idx="3"/>
          </p:cNvCxnSpPr>
          <p:nvPr/>
        </p:nvCxnSpPr>
        <p:spPr bwMode="auto">
          <a:xfrm flipH="1" flipV="1">
            <a:off x="4254207" y="1524001"/>
            <a:ext cx="3828091" cy="990600"/>
          </a:xfrm>
          <a:prstGeom prst="bentConnector3">
            <a:avLst>
              <a:gd name="adj1" fmla="val -5972"/>
            </a:avLst>
          </a:prstGeom>
          <a:solidFill>
            <a:schemeClr val="accent2"/>
          </a:solidFill>
          <a:ln w="95250" cap="flat" cmpd="sng" algn="ctr">
            <a:solidFill>
              <a:schemeClr val="tx1">
                <a:lumMod val="60000"/>
                <a:lumOff val="40000"/>
              </a:schemeClr>
            </a:solidFill>
            <a:prstDash val="solid"/>
            <a:round/>
            <a:headEnd type="none" w="sm" len="sm"/>
            <a:tailEnd type="triangle" w="sm" len="sm"/>
          </a:ln>
          <a:effectLst/>
        </p:spPr>
      </p:cxnSp>
      <p:cxnSp>
        <p:nvCxnSpPr>
          <p:cNvPr id="47" name="Elbow Connector 46"/>
          <p:cNvCxnSpPr>
            <a:stCxn id="61" idx="3"/>
            <a:endCxn id="88" idx="3"/>
          </p:cNvCxnSpPr>
          <p:nvPr/>
        </p:nvCxnSpPr>
        <p:spPr bwMode="auto">
          <a:xfrm flipH="1" flipV="1">
            <a:off x="4254207" y="1524001"/>
            <a:ext cx="3828091" cy="1872114"/>
          </a:xfrm>
          <a:prstGeom prst="bentConnector3">
            <a:avLst>
              <a:gd name="adj1" fmla="val -5972"/>
            </a:avLst>
          </a:prstGeom>
          <a:solidFill>
            <a:schemeClr val="accent2"/>
          </a:solidFill>
          <a:ln w="95250" cap="flat" cmpd="sng" algn="ctr">
            <a:solidFill>
              <a:schemeClr val="tx1">
                <a:lumMod val="60000"/>
                <a:lumOff val="40000"/>
              </a:schemeClr>
            </a:solidFill>
            <a:prstDash val="solid"/>
            <a:round/>
            <a:headEnd type="none" w="sm" len="sm"/>
            <a:tailEnd type="triangle" w="sm" len="sm"/>
          </a:ln>
          <a:effectLst/>
        </p:spPr>
      </p:cxnSp>
      <p:cxnSp>
        <p:nvCxnSpPr>
          <p:cNvPr id="49" name="Elbow Connector 48"/>
          <p:cNvCxnSpPr>
            <a:stCxn id="64" idx="3"/>
            <a:endCxn id="88" idx="3"/>
          </p:cNvCxnSpPr>
          <p:nvPr/>
        </p:nvCxnSpPr>
        <p:spPr bwMode="auto">
          <a:xfrm flipH="1" flipV="1">
            <a:off x="4254207" y="1524001"/>
            <a:ext cx="3828091" cy="2753628"/>
          </a:xfrm>
          <a:prstGeom prst="bentConnector3">
            <a:avLst>
              <a:gd name="adj1" fmla="val -5972"/>
            </a:avLst>
          </a:prstGeom>
          <a:solidFill>
            <a:schemeClr val="accent2"/>
          </a:solidFill>
          <a:ln w="95250" cap="flat" cmpd="sng" algn="ctr">
            <a:solidFill>
              <a:schemeClr val="tx1">
                <a:lumMod val="60000"/>
                <a:lumOff val="40000"/>
              </a:schemeClr>
            </a:solidFill>
            <a:prstDash val="solid"/>
            <a:round/>
            <a:headEnd type="none" w="sm" len="sm"/>
            <a:tailEnd type="triangle" w="sm" len="sm"/>
          </a:ln>
          <a:effectLst/>
        </p:spPr>
      </p:cxnSp>
      <p:sp>
        <p:nvSpPr>
          <p:cNvPr id="83" name="Rounded Rectangle 82"/>
          <p:cNvSpPr/>
          <p:nvPr/>
        </p:nvSpPr>
        <p:spPr bwMode="auto">
          <a:xfrm>
            <a:off x="4724400" y="4267200"/>
            <a:ext cx="1295400" cy="762000"/>
          </a:xfrm>
          <a:prstGeom prst="roundRect">
            <a:avLst/>
          </a:prstGeom>
          <a:solidFill>
            <a:schemeClr val="bg1"/>
          </a:solidFill>
          <a:ln w="28575" cap="flat" cmpd="sng" algn="ctr">
            <a:solidFill>
              <a:schemeClr val="tx2"/>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Aft>
                <a:spcPts val="600"/>
              </a:spcAft>
            </a:pPr>
            <a:r>
              <a:rPr lang="en-US" sz="1500" b="1" dirty="0" smtClean="0">
                <a:solidFill>
                  <a:srgbClr val="1C1C1C"/>
                </a:solidFill>
                <a:cs typeface="Aharoni" pitchFamily="2" charset="-79"/>
              </a:rPr>
              <a:t>Grower &amp; Regional Story</a:t>
            </a:r>
            <a:endParaRPr lang="en-US" sz="1500" b="1" dirty="0">
              <a:solidFill>
                <a:srgbClr val="1C1C1C"/>
              </a:solidFill>
              <a:cs typeface="Aharoni" pitchFamily="2" charset="-79"/>
            </a:endParaRPr>
          </a:p>
        </p:txBody>
      </p:sp>
      <p:cxnSp>
        <p:nvCxnSpPr>
          <p:cNvPr id="52" name="Straight Arrow Connector 51"/>
          <p:cNvCxnSpPr>
            <a:stCxn id="62" idx="2"/>
            <a:endCxn id="83" idx="0"/>
          </p:cNvCxnSpPr>
          <p:nvPr/>
        </p:nvCxnSpPr>
        <p:spPr bwMode="auto">
          <a:xfrm>
            <a:off x="5372100" y="3782849"/>
            <a:ext cx="0" cy="484351"/>
          </a:xfrm>
          <a:prstGeom prst="straightConnector1">
            <a:avLst/>
          </a:prstGeom>
          <a:solidFill>
            <a:schemeClr val="accent2"/>
          </a:solidFill>
          <a:ln w="95250" cap="flat" cmpd="sng" algn="ctr">
            <a:solidFill>
              <a:schemeClr val="tx1">
                <a:lumMod val="60000"/>
                <a:lumOff val="40000"/>
              </a:schemeClr>
            </a:solidFill>
            <a:prstDash val="solid"/>
            <a:round/>
            <a:headEnd type="none" w="sm" len="sm"/>
            <a:tailEnd type="triangle" w="sm" len="sm"/>
          </a:ln>
          <a:effectLst/>
        </p:spPr>
      </p:cxnSp>
      <p:cxnSp>
        <p:nvCxnSpPr>
          <p:cNvPr id="70" name="Elbow Connector 69"/>
          <p:cNvCxnSpPr>
            <a:stCxn id="62" idx="0"/>
            <a:endCxn id="88" idx="3"/>
          </p:cNvCxnSpPr>
          <p:nvPr/>
        </p:nvCxnSpPr>
        <p:spPr bwMode="auto">
          <a:xfrm rot="16200000" flipV="1">
            <a:off x="4064730" y="1713478"/>
            <a:ext cx="1496848" cy="1117893"/>
          </a:xfrm>
          <a:prstGeom prst="bentConnector2">
            <a:avLst/>
          </a:prstGeom>
          <a:solidFill>
            <a:schemeClr val="accent2"/>
          </a:solidFill>
          <a:ln w="95250" cap="flat" cmpd="sng" algn="ctr">
            <a:solidFill>
              <a:schemeClr val="tx1">
                <a:lumMod val="60000"/>
                <a:lumOff val="40000"/>
              </a:schemeClr>
            </a:solidFill>
            <a:prstDash val="solid"/>
            <a:round/>
            <a:headEnd type="none" w="sm" len="sm"/>
            <a:tailEnd type="triangle" w="sm" len="sm"/>
          </a:ln>
          <a:effectLst/>
        </p:spPr>
      </p:cxnSp>
      <p:sp>
        <p:nvSpPr>
          <p:cNvPr id="77" name="TextBox 76"/>
          <p:cNvSpPr txBox="1"/>
          <p:nvPr/>
        </p:nvSpPr>
        <p:spPr>
          <a:xfrm>
            <a:off x="4690872" y="1981200"/>
            <a:ext cx="1377959" cy="627612"/>
          </a:xfrm>
          <a:prstGeom prst="rect">
            <a:avLst/>
          </a:prstGeom>
          <a:solidFill>
            <a:schemeClr val="bg1"/>
          </a:solidFill>
        </p:spPr>
        <p:txBody>
          <a:bodyPr wrap="square" tIns="0" bIns="0" rtlCol="0" anchor="ctr">
            <a:noAutofit/>
          </a:bodyPr>
          <a:lstStyle/>
          <a:p>
            <a:pPr algn="ctr" fontAlgn="base">
              <a:spcAft>
                <a:spcPts val="600"/>
              </a:spcAft>
            </a:pPr>
            <a:r>
              <a:rPr lang="en-US" sz="1200" b="1" dirty="0" smtClean="0">
                <a:solidFill>
                  <a:srgbClr val="626469"/>
                </a:solidFill>
              </a:rPr>
              <a:t>Learning’s   from Aggregate Information</a:t>
            </a:r>
          </a:p>
        </p:txBody>
      </p:sp>
      <p:pic>
        <p:nvPicPr>
          <p:cNvPr id="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6281936"/>
            <a:ext cx="1152128"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56248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ular Callout 98"/>
          <p:cNvSpPr/>
          <p:nvPr/>
        </p:nvSpPr>
        <p:spPr>
          <a:xfrm>
            <a:off x="2097381" y="5299001"/>
            <a:ext cx="1783489" cy="850392"/>
          </a:xfrm>
          <a:prstGeom prst="wedgeRectCallout">
            <a:avLst>
              <a:gd name="adj1" fmla="val -20833"/>
              <a:gd name="adj2" fmla="val 47910"/>
            </a:avLst>
          </a:prstGeom>
          <a:solidFill>
            <a:srgbClr val="ECEA88"/>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119" name="Rectangular Callout 118"/>
          <p:cNvSpPr/>
          <p:nvPr/>
        </p:nvSpPr>
        <p:spPr>
          <a:xfrm>
            <a:off x="2062361" y="4475091"/>
            <a:ext cx="1786995" cy="849322"/>
          </a:xfrm>
          <a:prstGeom prst="wedgeRectCallout">
            <a:avLst>
              <a:gd name="adj1" fmla="val -20833"/>
              <a:gd name="adj2" fmla="val 639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83" name="Rectangular Callout 82"/>
          <p:cNvSpPr/>
          <p:nvPr/>
        </p:nvSpPr>
        <p:spPr>
          <a:xfrm>
            <a:off x="3860290" y="5324414"/>
            <a:ext cx="1837545" cy="850392"/>
          </a:xfrm>
          <a:prstGeom prst="wedgeRectCallout">
            <a:avLst>
              <a:gd name="adj1" fmla="val -20833"/>
              <a:gd name="adj2" fmla="val 49486"/>
            </a:avLst>
          </a:prstGeom>
          <a:solidFill>
            <a:srgbClr val="D84022"/>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100" name="Rectangular Callout 99"/>
          <p:cNvSpPr/>
          <p:nvPr/>
        </p:nvSpPr>
        <p:spPr>
          <a:xfrm>
            <a:off x="295569" y="5324411"/>
            <a:ext cx="1803683" cy="850392"/>
          </a:xfrm>
          <a:prstGeom prst="wedgeRectCallout">
            <a:avLst>
              <a:gd name="adj1" fmla="val -21431"/>
              <a:gd name="adj2" fmla="val 48861"/>
            </a:avLst>
          </a:prstGeom>
          <a:solidFill>
            <a:srgbClr val="617834"/>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60" name="Rectangular Callout 59"/>
          <p:cNvSpPr/>
          <p:nvPr/>
        </p:nvSpPr>
        <p:spPr>
          <a:xfrm>
            <a:off x="295570" y="4475091"/>
            <a:ext cx="1803593" cy="849322"/>
          </a:xfrm>
          <a:prstGeom prst="wedgeRectCallo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47" name="Rectangular Callout 46"/>
          <p:cNvSpPr/>
          <p:nvPr/>
        </p:nvSpPr>
        <p:spPr>
          <a:xfrm>
            <a:off x="2062360" y="3622589"/>
            <a:ext cx="1786995" cy="850392"/>
          </a:xfrm>
          <a:prstGeom prst="wedgeRectCallout">
            <a:avLst>
              <a:gd name="adj1" fmla="val -21557"/>
              <a:gd name="adj2" fmla="val 492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44" name="Rectangular Callout 43"/>
          <p:cNvSpPr/>
          <p:nvPr/>
        </p:nvSpPr>
        <p:spPr>
          <a:xfrm>
            <a:off x="3849357" y="3622590"/>
            <a:ext cx="1848479" cy="850392"/>
          </a:xfrm>
          <a:prstGeom prst="wedgeRectCallout">
            <a:avLst>
              <a:gd name="adj1" fmla="val -20833"/>
              <a:gd name="adj2" fmla="val 495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11" name="TextBox 10"/>
          <p:cNvSpPr txBox="1"/>
          <p:nvPr/>
        </p:nvSpPr>
        <p:spPr>
          <a:xfrm>
            <a:off x="-868" y="6146333"/>
            <a:ext cx="9144000" cy="228600"/>
          </a:xfrm>
          <a:prstGeom prst="rect">
            <a:avLst/>
          </a:prstGeom>
          <a:solidFill>
            <a:schemeClr val="bg1"/>
          </a:solidFill>
        </p:spPr>
        <p:txBody>
          <a:bodyPr wrap="square" rtlCol="0">
            <a:normAutofit fontScale="55000" lnSpcReduction="20000"/>
          </a:bodyPr>
          <a:lstStyle/>
          <a:p>
            <a:pPr fontAlgn="base">
              <a:spcAft>
                <a:spcPts val="600"/>
              </a:spcAft>
            </a:pPr>
            <a:endParaRPr lang="en-US" sz="2000" dirty="0" err="1" smtClean="0">
              <a:solidFill>
                <a:srgbClr val="626469"/>
              </a:solidFill>
              <a:cs typeface="Arial" charset="0"/>
            </a:endParaRPr>
          </a:p>
        </p:txBody>
      </p:sp>
      <p:sp>
        <p:nvSpPr>
          <p:cNvPr id="49" name="TextBox 48"/>
          <p:cNvSpPr txBox="1"/>
          <p:nvPr/>
        </p:nvSpPr>
        <p:spPr>
          <a:xfrm>
            <a:off x="6854076" y="1700213"/>
            <a:ext cx="2082800" cy="1085850"/>
          </a:xfrm>
          <a:prstGeom prst="rect">
            <a:avLst/>
          </a:prstGeom>
          <a:noFill/>
        </p:spPr>
        <p:txBody>
          <a:bodyPr wrap="square" rtlCol="0">
            <a:normAutofit/>
          </a:bodyPr>
          <a:lstStyle/>
          <a:p>
            <a:pPr fontAlgn="base">
              <a:spcAft>
                <a:spcPts val="600"/>
              </a:spcAft>
            </a:pPr>
            <a:endParaRPr lang="en-US" sz="2000" dirty="0" err="1" smtClean="0">
              <a:solidFill>
                <a:srgbClr val="626469"/>
              </a:solidFill>
              <a:cs typeface="Arial" charset="0"/>
            </a:endParaRPr>
          </a:p>
        </p:txBody>
      </p:sp>
      <p:sp>
        <p:nvSpPr>
          <p:cNvPr id="59" name="Title 7"/>
          <p:cNvSpPr txBox="1">
            <a:spLocks/>
          </p:cNvSpPr>
          <p:nvPr/>
        </p:nvSpPr>
        <p:spPr>
          <a:xfrm>
            <a:off x="555335" y="628097"/>
            <a:ext cx="7831495" cy="457200"/>
          </a:xfrm>
          <a:prstGeom prst="rect">
            <a:avLst/>
          </a:prstGeom>
        </p:spPr>
        <p:txBody>
          <a:bodyPr/>
          <a:lstStyle/>
          <a:p>
            <a:pPr algn="ctr" defTabSz="957263" eaLnBrk="0" fontAlgn="base" hangingPunct="0">
              <a:lnSpc>
                <a:spcPct val="150000"/>
              </a:lnSpc>
              <a:spcBef>
                <a:spcPct val="0"/>
              </a:spcBef>
              <a:spcAft>
                <a:spcPct val="0"/>
              </a:spcAft>
            </a:pPr>
            <a:r>
              <a:rPr lang="en-US" sz="1300" b="1" dirty="0">
                <a:solidFill>
                  <a:srgbClr val="626469">
                    <a:lumMod val="50000"/>
                  </a:srgbClr>
                </a:solidFill>
                <a:cs typeface="Times New Roman" pitchFamily="18" charset="0"/>
              </a:rPr>
              <a:t>Analyzing the </a:t>
            </a:r>
            <a:r>
              <a:rPr lang="en-US" sz="1300" b="1" dirty="0" smtClean="0">
                <a:solidFill>
                  <a:srgbClr val="626469">
                    <a:lumMod val="50000"/>
                  </a:srgbClr>
                </a:solidFill>
                <a:cs typeface="Times New Roman" pitchFamily="18" charset="0"/>
              </a:rPr>
              <a:t>Sustainability Story of Southern </a:t>
            </a:r>
            <a:r>
              <a:rPr lang="en-US" sz="1300" b="1" dirty="0">
                <a:solidFill>
                  <a:srgbClr val="626469">
                    <a:lumMod val="50000"/>
                  </a:srgbClr>
                </a:solidFill>
                <a:cs typeface="Times New Roman" pitchFamily="18" charset="0"/>
              </a:rPr>
              <a:t>Idaho Wheat Production</a:t>
            </a:r>
          </a:p>
          <a:p>
            <a:pPr algn="ctr" defTabSz="957263" eaLnBrk="0" fontAlgn="base" hangingPunct="0">
              <a:lnSpc>
                <a:spcPct val="90000"/>
              </a:lnSpc>
              <a:spcBef>
                <a:spcPct val="0"/>
              </a:spcBef>
              <a:spcAft>
                <a:spcPct val="0"/>
              </a:spcAft>
            </a:pPr>
            <a:r>
              <a:rPr lang="en-US" sz="1200" dirty="0" smtClean="0">
                <a:solidFill>
                  <a:srgbClr val="626469">
                    <a:lumMod val="50000"/>
                  </a:srgbClr>
                </a:solidFill>
                <a:cs typeface="Times New Roman" pitchFamily="18" charset="0"/>
              </a:rPr>
              <a:t>The Big Picture: Producers Making a Difference</a:t>
            </a:r>
            <a:endParaRPr lang="en-US" sz="1200" dirty="0">
              <a:solidFill>
                <a:srgbClr val="626469">
                  <a:lumMod val="50000"/>
                </a:srgbClr>
              </a:solidFill>
              <a:cs typeface="Times New Roman" pitchFamily="18" charset="0"/>
            </a:endParaRPr>
          </a:p>
          <a:p>
            <a:pPr algn="ctr" defTabSz="957263" eaLnBrk="0" fontAlgn="base" hangingPunct="0">
              <a:lnSpc>
                <a:spcPct val="90000"/>
              </a:lnSpc>
              <a:spcBef>
                <a:spcPct val="0"/>
              </a:spcBef>
              <a:spcAft>
                <a:spcPct val="0"/>
              </a:spcAft>
            </a:pPr>
            <a:r>
              <a:rPr lang="en-US" sz="1300" b="1" kern="0" dirty="0" smtClean="0">
                <a:solidFill>
                  <a:srgbClr val="5F7800"/>
                </a:solidFill>
                <a:cs typeface="Arial" charset="0"/>
              </a:rPr>
              <a:t/>
            </a:r>
            <a:br>
              <a:rPr lang="en-US" sz="1300" b="1" kern="0" dirty="0" smtClean="0">
                <a:solidFill>
                  <a:srgbClr val="5F7800"/>
                </a:solidFill>
                <a:cs typeface="Arial" charset="0"/>
              </a:rPr>
            </a:br>
            <a:endParaRPr lang="en-US" sz="1300" b="1" kern="0" dirty="0" smtClean="0">
              <a:solidFill>
                <a:srgbClr val="5F7800"/>
              </a:solidFill>
              <a:latin typeface="Century Gothic" pitchFamily="34" charset="0"/>
              <a:cs typeface="Arial" charset="0"/>
            </a:endParaRPr>
          </a:p>
        </p:txBody>
      </p:sp>
      <p:sp>
        <p:nvSpPr>
          <p:cNvPr id="64" name="Rectangle 63"/>
          <p:cNvSpPr/>
          <p:nvPr/>
        </p:nvSpPr>
        <p:spPr>
          <a:xfrm>
            <a:off x="110596" y="824135"/>
            <a:ext cx="7996933" cy="977191"/>
          </a:xfrm>
          <a:prstGeom prst="rect">
            <a:avLst/>
          </a:prstGeom>
        </p:spPr>
        <p:txBody>
          <a:bodyPr wrap="square">
            <a:spAutoFit/>
          </a:bodyPr>
          <a:lstStyle/>
          <a:p>
            <a:pPr fontAlgn="base">
              <a:spcBef>
                <a:spcPct val="0"/>
              </a:spcBef>
              <a:spcAft>
                <a:spcPct val="0"/>
              </a:spcAft>
            </a:pPr>
            <a:endParaRPr lang="en-US" sz="1400" b="1" dirty="0" smtClean="0">
              <a:solidFill>
                <a:srgbClr val="AAB400">
                  <a:lumMod val="50000"/>
                </a:srgbClr>
              </a:solidFill>
              <a:cs typeface="Arial" charset="0"/>
            </a:endParaRPr>
          </a:p>
          <a:p>
            <a:pPr fontAlgn="base">
              <a:spcBef>
                <a:spcPct val="0"/>
              </a:spcBef>
              <a:spcAft>
                <a:spcPct val="0"/>
              </a:spcAft>
            </a:pPr>
            <a:r>
              <a:rPr lang="en-US" sz="1200" b="1" dirty="0" smtClean="0">
                <a:solidFill>
                  <a:srgbClr val="5F7800"/>
                </a:solidFill>
                <a:cs typeface="Arial" charset="0"/>
              </a:rPr>
              <a:t>Why measure?</a:t>
            </a:r>
            <a:endParaRPr lang="en-US" sz="1200" dirty="0" smtClean="0">
              <a:solidFill>
                <a:srgbClr val="5F7800"/>
              </a:solidFill>
              <a:cs typeface="Arial" charset="0"/>
            </a:endParaRPr>
          </a:p>
          <a:p>
            <a:pPr fontAlgn="base">
              <a:spcBef>
                <a:spcPct val="0"/>
              </a:spcBef>
              <a:spcAft>
                <a:spcPct val="0"/>
              </a:spcAft>
            </a:pPr>
            <a:r>
              <a:rPr lang="en-US" sz="1050" dirty="0">
                <a:solidFill>
                  <a:srgbClr val="626469">
                    <a:lumMod val="50000"/>
                  </a:srgbClr>
                </a:solidFill>
                <a:cs typeface="Arial" charset="0"/>
              </a:rPr>
              <a:t>Global attention to </a:t>
            </a:r>
            <a:r>
              <a:rPr lang="en-US" sz="1050" dirty="0" smtClean="0">
                <a:solidFill>
                  <a:srgbClr val="626469">
                    <a:lumMod val="50000"/>
                  </a:srgbClr>
                </a:solidFill>
                <a:cs typeface="Arial" charset="0"/>
              </a:rPr>
              <a:t>agriculture’s impact </a:t>
            </a:r>
            <a:r>
              <a:rPr lang="en-US" sz="1050" dirty="0">
                <a:solidFill>
                  <a:srgbClr val="626469">
                    <a:lumMod val="50000"/>
                  </a:srgbClr>
                </a:solidFill>
                <a:cs typeface="Arial" charset="0"/>
              </a:rPr>
              <a:t>on the environment is turning to each individual's contribution</a:t>
            </a:r>
            <a:r>
              <a:rPr lang="en-US" sz="1050" dirty="0" smtClean="0">
                <a:solidFill>
                  <a:srgbClr val="626469">
                    <a:lumMod val="50000"/>
                  </a:srgbClr>
                </a:solidFill>
                <a:cs typeface="Arial" charset="0"/>
              </a:rPr>
              <a:t>.  We </a:t>
            </a:r>
            <a:r>
              <a:rPr lang="en-US" sz="1050" dirty="0">
                <a:solidFill>
                  <a:srgbClr val="626469">
                    <a:lumMod val="50000"/>
                  </a:srgbClr>
                </a:solidFill>
                <a:cs typeface="Arial" charset="0"/>
              </a:rPr>
              <a:t>live in a </a:t>
            </a:r>
            <a:r>
              <a:rPr lang="en-US" sz="1050" dirty="0" smtClean="0">
                <a:solidFill>
                  <a:srgbClr val="626469">
                    <a:lumMod val="50000"/>
                  </a:srgbClr>
                </a:solidFill>
                <a:cs typeface="Arial" charset="0"/>
              </a:rPr>
              <a:t>resource constrained </a:t>
            </a:r>
            <a:r>
              <a:rPr lang="en-US" sz="1050" dirty="0">
                <a:solidFill>
                  <a:srgbClr val="626469">
                    <a:lumMod val="50000"/>
                  </a:srgbClr>
                </a:solidFill>
                <a:cs typeface="Arial" charset="0"/>
              </a:rPr>
              <a:t>world </a:t>
            </a:r>
            <a:r>
              <a:rPr lang="en-US" sz="1050" dirty="0" smtClean="0">
                <a:solidFill>
                  <a:srgbClr val="626469">
                    <a:lumMod val="50000"/>
                  </a:srgbClr>
                </a:solidFill>
                <a:cs typeface="Arial" charset="0"/>
              </a:rPr>
              <a:t>with an </a:t>
            </a:r>
            <a:r>
              <a:rPr lang="en-US" sz="1050" dirty="0">
                <a:solidFill>
                  <a:srgbClr val="626469">
                    <a:lumMod val="50000"/>
                  </a:srgbClr>
                </a:solidFill>
                <a:cs typeface="Arial" charset="0"/>
              </a:rPr>
              <a:t>increasing population. To meet </a:t>
            </a:r>
            <a:r>
              <a:rPr lang="en-US" sz="1050" dirty="0" smtClean="0">
                <a:solidFill>
                  <a:srgbClr val="626469">
                    <a:lumMod val="50000"/>
                  </a:srgbClr>
                </a:solidFill>
                <a:cs typeface="Arial" charset="0"/>
              </a:rPr>
              <a:t>     the </a:t>
            </a:r>
            <a:r>
              <a:rPr lang="en-US" sz="1050" dirty="0">
                <a:solidFill>
                  <a:srgbClr val="626469">
                    <a:lumMod val="50000"/>
                  </a:srgbClr>
                </a:solidFill>
                <a:cs typeface="Arial" charset="0"/>
              </a:rPr>
              <a:t>future </a:t>
            </a:r>
            <a:r>
              <a:rPr lang="en-US" sz="1050" dirty="0" smtClean="0">
                <a:solidFill>
                  <a:srgbClr val="626469">
                    <a:lumMod val="50000"/>
                  </a:srgbClr>
                </a:solidFill>
                <a:cs typeface="Arial" charset="0"/>
              </a:rPr>
              <a:t>demand for </a:t>
            </a:r>
            <a:r>
              <a:rPr lang="en-US" sz="1050" dirty="0">
                <a:solidFill>
                  <a:srgbClr val="626469">
                    <a:lumMod val="50000"/>
                  </a:srgbClr>
                </a:solidFill>
                <a:cs typeface="Arial" charset="0"/>
              </a:rPr>
              <a:t>food, we must increase efficient production while sustaining our natural resources.</a:t>
            </a:r>
          </a:p>
        </p:txBody>
      </p:sp>
      <p:pic>
        <p:nvPicPr>
          <p:cNvPr id="33" name="Picture 2"/>
          <p:cNvPicPr>
            <a:picLocks noChangeAspect="1" noChangeArrowheads="1"/>
          </p:cNvPicPr>
          <p:nvPr/>
        </p:nvPicPr>
        <p:blipFill>
          <a:blip r:embed="rId2" cstate="print"/>
          <a:stretch>
            <a:fillRect/>
          </a:stretch>
        </p:blipFill>
        <p:spPr bwMode="auto">
          <a:xfrm>
            <a:off x="7985567" y="818571"/>
            <a:ext cx="1096735" cy="868373"/>
          </a:xfrm>
          <a:prstGeom prst="rect">
            <a:avLst/>
          </a:prstGeom>
          <a:noFill/>
          <a:ln w="9525">
            <a:noFill/>
            <a:miter lim="800000"/>
            <a:headEnd/>
            <a:tailEnd/>
          </a:ln>
          <a:effectLst/>
        </p:spPr>
      </p:pic>
      <p:pic>
        <p:nvPicPr>
          <p:cNvPr id="67" name="Picture 66"/>
          <p:cNvPicPr>
            <a:picLocks noChangeAspect="1"/>
          </p:cNvPicPr>
          <p:nvPr/>
        </p:nvPicPr>
        <p:blipFill>
          <a:blip r:embed="rId3" cstate="print"/>
          <a:stretch>
            <a:fillRect/>
          </a:stretch>
        </p:blipFill>
        <p:spPr>
          <a:xfrm>
            <a:off x="0" y="-10460"/>
            <a:ext cx="9144000" cy="666542"/>
          </a:xfrm>
          <a:prstGeom prst="rect">
            <a:avLst/>
          </a:prstGeom>
        </p:spPr>
      </p:pic>
      <p:sp>
        <p:nvSpPr>
          <p:cNvPr id="73" name="TextBox 72"/>
          <p:cNvSpPr txBox="1"/>
          <p:nvPr/>
        </p:nvSpPr>
        <p:spPr>
          <a:xfrm>
            <a:off x="7152904" y="6367611"/>
            <a:ext cx="1909253" cy="473158"/>
          </a:xfrm>
          <a:prstGeom prst="rect">
            <a:avLst/>
          </a:prstGeom>
          <a:solidFill>
            <a:schemeClr val="bg1"/>
          </a:solidFill>
        </p:spPr>
        <p:txBody>
          <a:bodyPr wrap="square" rtlCol="0">
            <a:normAutofit/>
          </a:bodyPr>
          <a:lstStyle/>
          <a:p>
            <a:pPr fontAlgn="base">
              <a:spcAft>
                <a:spcPts val="600"/>
              </a:spcAft>
            </a:pPr>
            <a:endParaRPr lang="en-US" sz="2000" dirty="0" err="1" smtClean="0">
              <a:solidFill>
                <a:srgbClr val="626469"/>
              </a:solidFill>
              <a:cs typeface="Arial" charset="0"/>
            </a:endParaRPr>
          </a:p>
        </p:txBody>
      </p:sp>
      <p:pic>
        <p:nvPicPr>
          <p:cNvPr id="85" name="Picture 84"/>
          <p:cNvPicPr/>
          <p:nvPr/>
        </p:nvPicPr>
        <p:blipFill>
          <a:blip r:embed="rId4" cstate="print"/>
          <a:srcRect/>
          <a:stretch>
            <a:fillRect/>
          </a:stretch>
        </p:blipFill>
        <p:spPr bwMode="auto">
          <a:xfrm>
            <a:off x="270641" y="6506202"/>
            <a:ext cx="1269907" cy="319331"/>
          </a:xfrm>
          <a:prstGeom prst="rect">
            <a:avLst/>
          </a:prstGeom>
          <a:noFill/>
          <a:ln w="9525">
            <a:noFill/>
            <a:miter lim="800000"/>
            <a:headEnd/>
            <a:tailEnd/>
          </a:ln>
        </p:spPr>
      </p:pic>
      <p:grpSp>
        <p:nvGrpSpPr>
          <p:cNvPr id="2" name="Group 1"/>
          <p:cNvGrpSpPr/>
          <p:nvPr/>
        </p:nvGrpSpPr>
        <p:grpSpPr>
          <a:xfrm>
            <a:off x="6355825" y="1720722"/>
            <a:ext cx="2576897" cy="1656404"/>
            <a:chOff x="5031469" y="2603555"/>
            <a:chExt cx="1782953" cy="1868247"/>
          </a:xfrm>
        </p:grpSpPr>
        <p:sp>
          <p:nvSpPr>
            <p:cNvPr id="70" name="TextBox 69"/>
            <p:cNvSpPr txBox="1"/>
            <p:nvPr/>
          </p:nvSpPr>
          <p:spPr>
            <a:xfrm>
              <a:off x="5031469" y="2641654"/>
              <a:ext cx="1347254" cy="1826499"/>
            </a:xfrm>
            <a:prstGeom prst="rect">
              <a:avLst/>
            </a:prstGeom>
            <a:solidFill>
              <a:schemeClr val="tx2">
                <a:lumMod val="75000"/>
              </a:schemeClr>
            </a:solidFill>
            <a:ln>
              <a:solidFill>
                <a:schemeClr val="tx2">
                  <a:lumMod val="75000"/>
                </a:schemeClr>
              </a:solidFill>
            </a:ln>
          </p:spPr>
          <p:txBody>
            <a:bodyPr wrap="square" rtlCol="0">
              <a:normAutofit fontScale="40000" lnSpcReduction="20000"/>
            </a:bodyPr>
            <a:lstStyle/>
            <a:p>
              <a:pPr fontAlgn="base">
                <a:spcAft>
                  <a:spcPts val="600"/>
                </a:spcAft>
              </a:pPr>
              <a:endParaRPr lang="en-US" sz="2000" dirty="0" smtClean="0">
                <a:solidFill>
                  <a:srgbClr val="626469"/>
                </a:solidFill>
                <a:cs typeface="Arial" charset="0"/>
              </a:endParaRPr>
            </a:p>
            <a:p>
              <a:pPr fontAlgn="base">
                <a:spcAft>
                  <a:spcPts val="600"/>
                </a:spcAft>
              </a:pPr>
              <a:endParaRPr lang="en-US" sz="2000" dirty="0">
                <a:solidFill>
                  <a:srgbClr val="626469"/>
                </a:solidFill>
                <a:cs typeface="Arial" charset="0"/>
              </a:endParaRPr>
            </a:p>
            <a:p>
              <a:pPr fontAlgn="base">
                <a:spcAft>
                  <a:spcPts val="600"/>
                </a:spcAft>
              </a:pPr>
              <a:endParaRPr lang="en-US" sz="1100" u="sng" dirty="0" smtClean="0">
                <a:solidFill>
                  <a:srgbClr val="626469"/>
                </a:solidFill>
                <a:cs typeface="Arial" charset="0"/>
              </a:endParaRPr>
            </a:p>
            <a:p>
              <a:pPr fontAlgn="base">
                <a:spcAft>
                  <a:spcPts val="600"/>
                </a:spcAft>
              </a:pPr>
              <a:endParaRPr lang="en-US" sz="1100" u="sng" dirty="0">
                <a:solidFill>
                  <a:srgbClr val="626469"/>
                </a:solidFill>
                <a:cs typeface="Arial" charset="0"/>
              </a:endParaRPr>
            </a:p>
            <a:p>
              <a:pPr fontAlgn="base">
                <a:spcAft>
                  <a:spcPts val="600"/>
                </a:spcAft>
              </a:pPr>
              <a:endParaRPr lang="en-US" sz="1600" b="1" dirty="0" smtClean="0">
                <a:solidFill>
                  <a:srgbClr val="FFFFFF"/>
                </a:solidFill>
                <a:cs typeface="Arial" charset="0"/>
              </a:endParaRPr>
            </a:p>
            <a:p>
              <a:pPr algn="ctr" fontAlgn="base">
                <a:spcAft>
                  <a:spcPts val="600"/>
                </a:spcAft>
              </a:pPr>
              <a:r>
                <a:rPr lang="en-US" sz="2300" b="1" dirty="0" smtClean="0">
                  <a:solidFill>
                    <a:srgbClr val="FFFFFF"/>
                  </a:solidFill>
                  <a:cs typeface="Arial" charset="0"/>
                </a:rPr>
                <a:t>Did you Know?</a:t>
              </a:r>
            </a:p>
            <a:p>
              <a:pPr algn="ctr" fontAlgn="base">
                <a:spcAft>
                  <a:spcPts val="600"/>
                </a:spcAft>
              </a:pPr>
              <a:r>
                <a:rPr lang="en-US" b="1" dirty="0" smtClean="0">
                  <a:solidFill>
                    <a:srgbClr val="FFFFFF"/>
                  </a:solidFill>
                  <a:cs typeface="Arial" charset="0"/>
                </a:rPr>
                <a:t>Wheat </a:t>
              </a:r>
              <a:r>
                <a:rPr lang="en-US" b="1" dirty="0">
                  <a:solidFill>
                    <a:srgbClr val="FFFFFF"/>
                  </a:solidFill>
                  <a:cs typeface="Arial" charset="0"/>
                </a:rPr>
                <a:t>is utilized </a:t>
              </a:r>
              <a:r>
                <a:rPr lang="en-US" b="1" dirty="0" smtClean="0">
                  <a:solidFill>
                    <a:srgbClr val="FFFFFF"/>
                  </a:solidFill>
                  <a:cs typeface="Arial" charset="0"/>
                </a:rPr>
                <a:t>in dozens of consumer food products </a:t>
              </a:r>
              <a:r>
                <a:rPr lang="en-US" b="1" dirty="0">
                  <a:solidFill>
                    <a:srgbClr val="FFFFFF"/>
                  </a:solidFill>
                  <a:cs typeface="Arial" charset="0"/>
                </a:rPr>
                <a:t>and worth more than </a:t>
              </a:r>
              <a:r>
                <a:rPr lang="en-US" b="1" dirty="0" smtClean="0">
                  <a:solidFill>
                    <a:srgbClr val="FFFFFF"/>
                  </a:solidFill>
                  <a:cs typeface="Arial" charset="0"/>
                </a:rPr>
                <a:t>$500 </a:t>
              </a:r>
              <a:r>
                <a:rPr lang="en-US" b="1" dirty="0">
                  <a:solidFill>
                    <a:srgbClr val="FFFFFF"/>
                  </a:solidFill>
                  <a:cs typeface="Arial" charset="0"/>
                </a:rPr>
                <a:t>million dollars to the </a:t>
              </a:r>
              <a:r>
                <a:rPr lang="en-US" b="1" dirty="0" smtClean="0">
                  <a:solidFill>
                    <a:srgbClr val="FFFFFF"/>
                  </a:solidFill>
                  <a:cs typeface="Arial" charset="0"/>
                </a:rPr>
                <a:t>Idaho economy</a:t>
              </a:r>
              <a:r>
                <a:rPr lang="en-US" dirty="0" smtClean="0">
                  <a:solidFill>
                    <a:srgbClr val="FFFFFF"/>
                  </a:solidFill>
                  <a:cs typeface="Arial" charset="0"/>
                </a:rPr>
                <a:t>.</a:t>
              </a:r>
              <a:endParaRPr lang="en-US" dirty="0">
                <a:solidFill>
                  <a:srgbClr val="FFFFFF"/>
                </a:solidFill>
                <a:cs typeface="Arial" charset="0"/>
              </a:endParaRPr>
            </a:p>
            <a:p>
              <a:pPr fontAlgn="base">
                <a:spcAft>
                  <a:spcPts val="600"/>
                </a:spcAft>
              </a:pPr>
              <a:endParaRPr lang="en-US" sz="1100" u="sng" dirty="0" smtClean="0">
                <a:solidFill>
                  <a:srgbClr val="626469"/>
                </a:solidFill>
                <a:cs typeface="Arial" charset="0"/>
              </a:endParaRPr>
            </a:p>
            <a:p>
              <a:pPr fontAlgn="base">
                <a:spcAft>
                  <a:spcPts val="600"/>
                </a:spcAft>
              </a:pPr>
              <a:endParaRPr lang="en-US" sz="1100" u="sng" dirty="0" smtClean="0">
                <a:solidFill>
                  <a:srgbClr val="626469"/>
                </a:solidFill>
                <a:cs typeface="Arial" charset="0"/>
              </a:endParaRPr>
            </a:p>
            <a:p>
              <a:pPr fontAlgn="base">
                <a:spcAft>
                  <a:spcPts val="600"/>
                </a:spcAft>
              </a:pPr>
              <a:endParaRPr lang="en-US" sz="1100" dirty="0" smtClean="0">
                <a:solidFill>
                  <a:srgbClr val="626469"/>
                </a:solidFill>
                <a:cs typeface="Arial" charset="0"/>
              </a:endParaRPr>
            </a:p>
          </p:txBody>
        </p:sp>
        <p:pic>
          <p:nvPicPr>
            <p:cNvPr id="71" name="Picture 20"/>
            <p:cNvPicPr>
              <a:picLocks noChangeAspect="1" noChangeArrowheads="1"/>
            </p:cNvPicPr>
            <p:nvPr/>
          </p:nvPicPr>
          <p:blipFill>
            <a:blip r:embed="rId5" cstate="print"/>
            <a:srcRect l="12565"/>
            <a:stretch>
              <a:fillRect/>
            </a:stretch>
          </p:blipFill>
          <p:spPr bwMode="auto">
            <a:xfrm>
              <a:off x="5031469" y="2603555"/>
              <a:ext cx="1358951" cy="696064"/>
            </a:xfrm>
            <a:prstGeom prst="rect">
              <a:avLst/>
            </a:prstGeom>
            <a:noFill/>
            <a:ln w="9525">
              <a:noFill/>
              <a:miter lim="800000"/>
              <a:headEnd/>
              <a:tailEnd/>
            </a:ln>
            <a:effectLst/>
          </p:spPr>
        </p:pic>
        <p:pic>
          <p:nvPicPr>
            <p:cNvPr id="87" name="Picture 2" descr="C:\Users\peterje1\AppData\Local\Microsoft\Windows\Temporary Internet Files\Content.Outlook\W2VDJ9S4\Fiber One.jpg"/>
            <p:cNvPicPr>
              <a:picLocks noChangeAspect="1" noChangeArrowheads="1"/>
            </p:cNvPicPr>
            <p:nvPr/>
          </p:nvPicPr>
          <p:blipFill>
            <a:blip r:embed="rId6" cstate="print"/>
            <a:srcRect/>
            <a:stretch>
              <a:fillRect/>
            </a:stretch>
          </p:blipFill>
          <p:spPr bwMode="auto">
            <a:xfrm>
              <a:off x="6413248" y="3930345"/>
              <a:ext cx="401174" cy="541457"/>
            </a:xfrm>
            <a:prstGeom prst="rect">
              <a:avLst/>
            </a:prstGeom>
            <a:noFill/>
          </p:spPr>
        </p:pic>
        <p:pic>
          <p:nvPicPr>
            <p:cNvPr id="88" name="Picture 4" descr="C:\Users\peterje1\AppData\Local\Microsoft\Windows\Temporary Internet Files\Content.Outlook\W2VDJ9S4\Total box (2).jpg"/>
            <p:cNvPicPr>
              <a:picLocks noChangeAspect="1" noChangeArrowheads="1"/>
            </p:cNvPicPr>
            <p:nvPr/>
          </p:nvPicPr>
          <p:blipFill>
            <a:blip r:embed="rId7" cstate="print"/>
            <a:srcRect/>
            <a:stretch>
              <a:fillRect/>
            </a:stretch>
          </p:blipFill>
          <p:spPr bwMode="auto">
            <a:xfrm>
              <a:off x="6413248" y="3299619"/>
              <a:ext cx="396012" cy="541457"/>
            </a:xfrm>
            <a:prstGeom prst="rect">
              <a:avLst/>
            </a:prstGeom>
            <a:noFill/>
          </p:spPr>
        </p:pic>
        <p:pic>
          <p:nvPicPr>
            <p:cNvPr id="89" name="Picture 5" descr="C:\Users\peterje1\AppData\Local\Microsoft\Windows\Temporary Internet Files\Content.Outlook\W2VDJ9S4\Wheaties Box (2).jpg"/>
            <p:cNvPicPr>
              <a:picLocks noChangeAspect="1" noChangeArrowheads="1"/>
            </p:cNvPicPr>
            <p:nvPr/>
          </p:nvPicPr>
          <p:blipFill>
            <a:blip r:embed="rId8" cstate="print"/>
            <a:srcRect/>
            <a:stretch>
              <a:fillRect/>
            </a:stretch>
          </p:blipFill>
          <p:spPr bwMode="auto">
            <a:xfrm>
              <a:off x="6386237" y="2641654"/>
              <a:ext cx="425485" cy="544928"/>
            </a:xfrm>
            <a:prstGeom prst="rect">
              <a:avLst/>
            </a:prstGeom>
            <a:noFill/>
          </p:spPr>
        </p:pic>
      </p:grpSp>
      <p:sp>
        <p:nvSpPr>
          <p:cNvPr id="7" name="Rectangle 6"/>
          <p:cNvSpPr/>
          <p:nvPr/>
        </p:nvSpPr>
        <p:spPr>
          <a:xfrm>
            <a:off x="141374" y="1663378"/>
            <a:ext cx="6567257" cy="923330"/>
          </a:xfrm>
          <a:prstGeom prst="rect">
            <a:avLst/>
          </a:prstGeom>
        </p:spPr>
        <p:txBody>
          <a:bodyPr wrap="square">
            <a:spAutoFit/>
          </a:bodyPr>
          <a:lstStyle/>
          <a:p>
            <a:pPr fontAlgn="base">
              <a:spcBef>
                <a:spcPct val="0"/>
              </a:spcBef>
              <a:spcAft>
                <a:spcPct val="0"/>
              </a:spcAft>
            </a:pPr>
            <a:r>
              <a:rPr lang="en-US" sz="1200" b="1" dirty="0" smtClean="0">
                <a:solidFill>
                  <a:srgbClr val="5F7800"/>
                </a:solidFill>
                <a:cs typeface="Arial" charset="0"/>
              </a:rPr>
              <a:t>How are we doing? (</a:t>
            </a:r>
            <a:r>
              <a:rPr lang="en-US" sz="1050" b="1" dirty="0" smtClean="0">
                <a:solidFill>
                  <a:srgbClr val="5F7800"/>
                </a:solidFill>
                <a:cs typeface="Arial" charset="0"/>
              </a:rPr>
              <a:t>Focus areas &amp; progress</a:t>
            </a:r>
            <a:r>
              <a:rPr lang="en-US" sz="1200" b="1" dirty="0" smtClean="0">
                <a:solidFill>
                  <a:srgbClr val="5F7800"/>
                </a:solidFill>
                <a:cs typeface="Arial" charset="0"/>
              </a:rPr>
              <a:t>)</a:t>
            </a:r>
          </a:p>
          <a:p>
            <a:pPr marL="171450" indent="-171450" fontAlgn="base">
              <a:spcBef>
                <a:spcPct val="0"/>
              </a:spcBef>
              <a:spcAft>
                <a:spcPct val="0"/>
              </a:spcAft>
              <a:buFont typeface="Arial" panose="020B0604020202020204" pitchFamily="34" charset="0"/>
              <a:buChar char="•"/>
            </a:pPr>
            <a:r>
              <a:rPr lang="en-US" sz="1050" dirty="0" smtClean="0">
                <a:solidFill>
                  <a:srgbClr val="000000"/>
                </a:solidFill>
                <a:cs typeface="Arial" charset="0"/>
              </a:rPr>
              <a:t>Program is now in it’s fifth year of data collection</a:t>
            </a:r>
          </a:p>
          <a:p>
            <a:pPr marL="171450" indent="-171450" fontAlgn="base">
              <a:spcBef>
                <a:spcPct val="0"/>
              </a:spcBef>
              <a:spcAft>
                <a:spcPct val="0"/>
              </a:spcAft>
              <a:buFont typeface="Arial" panose="020B0604020202020204" pitchFamily="34" charset="0"/>
              <a:buChar char="•"/>
            </a:pPr>
            <a:r>
              <a:rPr lang="en-US" sz="1050" dirty="0" smtClean="0">
                <a:solidFill>
                  <a:srgbClr val="000000"/>
                </a:solidFill>
                <a:cs typeface="Arial" charset="0"/>
              </a:rPr>
              <a:t>Expansion of rotational crops to include spring wheat, winter wheat, potatoes, sugar beets and barley</a:t>
            </a:r>
          </a:p>
          <a:p>
            <a:pPr marL="171450" indent="-171450" fontAlgn="base">
              <a:spcBef>
                <a:spcPct val="0"/>
              </a:spcBef>
              <a:spcAft>
                <a:spcPct val="0"/>
              </a:spcAft>
              <a:buFont typeface="Arial" panose="020B0604020202020204" pitchFamily="34" charset="0"/>
              <a:buChar char="•"/>
            </a:pPr>
            <a:r>
              <a:rPr lang="en-US" sz="1050" dirty="0">
                <a:solidFill>
                  <a:srgbClr val="000000"/>
                </a:solidFill>
                <a:cs typeface="Arial" charset="0"/>
              </a:rPr>
              <a:t>Individual Grower Reports </a:t>
            </a:r>
            <a:r>
              <a:rPr lang="en-US" sz="1050" dirty="0" smtClean="0">
                <a:solidFill>
                  <a:srgbClr val="000000"/>
                </a:solidFill>
                <a:cs typeface="Arial" charset="0"/>
              </a:rPr>
              <a:t> provide </a:t>
            </a:r>
            <a:r>
              <a:rPr lang="en-US" sz="1050" dirty="0">
                <a:solidFill>
                  <a:srgbClr val="000000"/>
                </a:solidFill>
                <a:cs typeface="Arial" charset="0"/>
              </a:rPr>
              <a:t>relevant feedback to each grower </a:t>
            </a:r>
            <a:r>
              <a:rPr lang="en-US" sz="1050" dirty="0" smtClean="0">
                <a:solidFill>
                  <a:srgbClr val="000000"/>
                </a:solidFill>
                <a:cs typeface="Arial" charset="0"/>
              </a:rPr>
              <a:t>        and </a:t>
            </a:r>
            <a:r>
              <a:rPr lang="en-US" sz="1050" dirty="0">
                <a:solidFill>
                  <a:srgbClr val="000000"/>
                </a:solidFill>
                <a:cs typeface="Arial" charset="0"/>
              </a:rPr>
              <a:t>Grower Workshops provide </a:t>
            </a:r>
            <a:r>
              <a:rPr lang="en-US" sz="1050" dirty="0" smtClean="0">
                <a:solidFill>
                  <a:srgbClr val="000000"/>
                </a:solidFill>
                <a:cs typeface="Arial" charset="0"/>
              </a:rPr>
              <a:t>guidance for </a:t>
            </a:r>
            <a:r>
              <a:rPr lang="en-US" sz="1050" dirty="0">
                <a:solidFill>
                  <a:srgbClr val="000000"/>
                </a:solidFill>
                <a:cs typeface="Arial" charset="0"/>
              </a:rPr>
              <a:t>improvements</a:t>
            </a:r>
          </a:p>
        </p:txBody>
      </p:sp>
      <p:sp>
        <p:nvSpPr>
          <p:cNvPr id="91" name="Rectangle 90"/>
          <p:cNvSpPr/>
          <p:nvPr/>
        </p:nvSpPr>
        <p:spPr>
          <a:xfrm>
            <a:off x="78527" y="2477062"/>
            <a:ext cx="6756684" cy="923330"/>
          </a:xfrm>
          <a:prstGeom prst="rect">
            <a:avLst/>
          </a:prstGeom>
        </p:spPr>
        <p:txBody>
          <a:bodyPr wrap="square">
            <a:spAutoFit/>
          </a:bodyPr>
          <a:lstStyle/>
          <a:p>
            <a:pPr fontAlgn="base">
              <a:spcBef>
                <a:spcPct val="0"/>
              </a:spcBef>
              <a:spcAft>
                <a:spcPct val="0"/>
              </a:spcAft>
            </a:pPr>
            <a:r>
              <a:rPr lang="en-US" sz="1200" b="1" dirty="0" smtClean="0">
                <a:solidFill>
                  <a:srgbClr val="5F7800"/>
                </a:solidFill>
                <a:cs typeface="Arial" charset="0"/>
              </a:rPr>
              <a:t>What have we learned</a:t>
            </a:r>
            <a:r>
              <a:rPr lang="en-US" sz="1050" b="1" dirty="0" smtClean="0">
                <a:solidFill>
                  <a:srgbClr val="5F7800"/>
                </a:solidFill>
                <a:cs typeface="Arial" charset="0"/>
              </a:rPr>
              <a:t>?  (Understanding trade-offs &amp; opportunities)</a:t>
            </a:r>
          </a:p>
          <a:p>
            <a:pPr marL="171450" indent="-171450" fontAlgn="base">
              <a:spcBef>
                <a:spcPct val="0"/>
              </a:spcBef>
              <a:spcAft>
                <a:spcPct val="0"/>
              </a:spcAft>
              <a:buFont typeface="Arial" panose="020B0604020202020204" pitchFamily="34" charset="0"/>
              <a:buChar char="•"/>
            </a:pPr>
            <a:r>
              <a:rPr lang="en-US" sz="1050" dirty="0">
                <a:solidFill>
                  <a:srgbClr val="000000"/>
                </a:solidFill>
                <a:cs typeface="Arial" charset="0"/>
              </a:rPr>
              <a:t>Baseline datasets need a minimum of three years of data, with 4-5 years                of data </a:t>
            </a:r>
            <a:r>
              <a:rPr lang="en-US" sz="1050" dirty="0" smtClean="0">
                <a:solidFill>
                  <a:srgbClr val="000000"/>
                </a:solidFill>
                <a:cs typeface="Arial" charset="0"/>
              </a:rPr>
              <a:t>preferred</a:t>
            </a:r>
            <a:endParaRPr lang="en-US" sz="1050" b="1" dirty="0">
              <a:solidFill>
                <a:srgbClr val="000000"/>
              </a:solidFill>
              <a:cs typeface="Arial" charset="0"/>
            </a:endParaRPr>
          </a:p>
          <a:p>
            <a:pPr marL="171450" indent="-171450" fontAlgn="base">
              <a:spcBef>
                <a:spcPct val="0"/>
              </a:spcBef>
              <a:spcAft>
                <a:spcPct val="0"/>
              </a:spcAft>
              <a:buFont typeface="Arial" panose="020B0604020202020204" pitchFamily="34" charset="0"/>
              <a:buChar char="•"/>
            </a:pPr>
            <a:r>
              <a:rPr lang="en-US" sz="1050" dirty="0" smtClean="0">
                <a:solidFill>
                  <a:srgbClr val="000000"/>
                </a:solidFill>
                <a:cs typeface="Arial" charset="0"/>
              </a:rPr>
              <a:t>Economics, weather and rotation have major influence on sustainability.</a:t>
            </a:r>
          </a:p>
          <a:p>
            <a:pPr marL="171450" indent="-171450" fontAlgn="base">
              <a:spcBef>
                <a:spcPct val="0"/>
              </a:spcBef>
              <a:spcAft>
                <a:spcPct val="0"/>
              </a:spcAft>
              <a:buFont typeface="Arial" panose="020B0604020202020204" pitchFamily="34" charset="0"/>
              <a:buChar char="•"/>
            </a:pPr>
            <a:r>
              <a:rPr lang="en-US" sz="1050" dirty="0" smtClean="0">
                <a:solidFill>
                  <a:srgbClr val="000000"/>
                </a:solidFill>
                <a:cs typeface="Arial" charset="0"/>
              </a:rPr>
              <a:t>Other contributing factors include quality attributes, pest pressure and </a:t>
            </a:r>
            <a:br>
              <a:rPr lang="en-US" sz="1050" dirty="0" smtClean="0">
                <a:solidFill>
                  <a:srgbClr val="000000"/>
                </a:solidFill>
                <a:cs typeface="Arial" charset="0"/>
              </a:rPr>
            </a:br>
            <a:r>
              <a:rPr lang="en-US" sz="1050" dirty="0" smtClean="0">
                <a:solidFill>
                  <a:srgbClr val="000000"/>
                </a:solidFill>
                <a:cs typeface="Arial" charset="0"/>
              </a:rPr>
              <a:t>the yield potential of the field</a:t>
            </a:r>
          </a:p>
        </p:txBody>
      </p:sp>
      <p:graphicFrame>
        <p:nvGraphicFramePr>
          <p:cNvPr id="9" name="Diagram 8"/>
          <p:cNvGraphicFramePr/>
          <p:nvPr>
            <p:extLst>
              <p:ext uri="{D42A27DB-BD31-4B8C-83A1-F6EECF244321}">
                <p14:modId xmlns:p14="http://schemas.microsoft.com/office/powerpoint/2010/main" val="2053021512"/>
              </p:ext>
            </p:extLst>
          </p:nvPr>
        </p:nvGraphicFramePr>
        <p:xfrm>
          <a:off x="5647339" y="3373916"/>
          <a:ext cx="3891708" cy="30010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1" name="Up Arrow 40"/>
          <p:cNvSpPr/>
          <p:nvPr/>
        </p:nvSpPr>
        <p:spPr>
          <a:xfrm>
            <a:off x="3410348" y="3689605"/>
            <a:ext cx="310728" cy="229112"/>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pic>
        <p:nvPicPr>
          <p:cNvPr id="86" name="Picture 8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73936" y="6556829"/>
            <a:ext cx="1535005" cy="199671"/>
          </a:xfrm>
          <a:prstGeom prst="rect">
            <a:avLst/>
          </a:prstGeom>
        </p:spPr>
      </p:pic>
      <p:sp>
        <p:nvSpPr>
          <p:cNvPr id="45" name="TextBox 44"/>
          <p:cNvSpPr txBox="1"/>
          <p:nvPr/>
        </p:nvSpPr>
        <p:spPr>
          <a:xfrm>
            <a:off x="281177" y="6184552"/>
            <a:ext cx="5083579" cy="252619"/>
          </a:xfrm>
          <a:prstGeom prst="rect">
            <a:avLst/>
          </a:prstGeom>
          <a:noFill/>
        </p:spPr>
        <p:txBody>
          <a:bodyPr wrap="square" rtlCol="0">
            <a:normAutofit fontScale="70000" lnSpcReduction="20000"/>
          </a:bodyPr>
          <a:lstStyle/>
          <a:p>
            <a:pPr fontAlgn="base">
              <a:spcAft>
                <a:spcPts val="600"/>
              </a:spcAft>
            </a:pPr>
            <a:r>
              <a:rPr lang="en-US" sz="900" i="1" dirty="0" smtClean="0">
                <a:solidFill>
                  <a:srgbClr val="626469"/>
                </a:solidFill>
                <a:cs typeface="Arial" charset="0"/>
              </a:rPr>
              <a:t>Notes:  This evaluation benchmarks pilot participants relative to the 5 year average for the corresponding Crop Reporting Districts.  A positive value (upward arrow) suggests improvement in performance and a negative value suggests a decline in performance.</a:t>
            </a:r>
          </a:p>
        </p:txBody>
      </p:sp>
      <p:sp>
        <p:nvSpPr>
          <p:cNvPr id="46" name="Up Arrow 45"/>
          <p:cNvSpPr/>
          <p:nvPr/>
        </p:nvSpPr>
        <p:spPr bwMode="auto">
          <a:xfrm>
            <a:off x="1654673" y="4544254"/>
            <a:ext cx="280755" cy="229343"/>
          </a:xfrm>
          <a:prstGeom prst="upArrow">
            <a:avLst/>
          </a:prstGeom>
          <a:solidFill>
            <a:schemeClr val="accent2"/>
          </a:solid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smtClean="0">
              <a:solidFill>
                <a:srgbClr val="626469"/>
              </a:solidFill>
              <a:cs typeface="Arial" charset="0"/>
            </a:endParaRPr>
          </a:p>
        </p:txBody>
      </p:sp>
      <p:pic>
        <p:nvPicPr>
          <p:cNvPr id="42"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42316" y="6534068"/>
            <a:ext cx="3535531" cy="27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
          <p:cNvGrpSpPr>
            <a:grpSpLocks noChangeAspect="1"/>
          </p:cNvGrpSpPr>
          <p:nvPr/>
        </p:nvGrpSpPr>
        <p:grpSpPr bwMode="auto">
          <a:xfrm>
            <a:off x="7747403" y="6514101"/>
            <a:ext cx="1141247" cy="198882"/>
            <a:chOff x="1303" y="247"/>
            <a:chExt cx="3038" cy="908"/>
          </a:xfrm>
        </p:grpSpPr>
        <p:sp>
          <p:nvSpPr>
            <p:cNvPr id="63" name="Freeform 3"/>
            <p:cNvSpPr>
              <a:spLocks/>
            </p:cNvSpPr>
            <p:nvPr/>
          </p:nvSpPr>
          <p:spPr bwMode="auto">
            <a:xfrm>
              <a:off x="3699" y="452"/>
              <a:ext cx="284" cy="502"/>
            </a:xfrm>
            <a:custGeom>
              <a:avLst/>
              <a:gdLst/>
              <a:ahLst/>
              <a:cxnLst>
                <a:cxn ang="0">
                  <a:pos x="284" y="191"/>
                </a:cxn>
                <a:cxn ang="0">
                  <a:pos x="178" y="191"/>
                </a:cxn>
                <a:cxn ang="0">
                  <a:pos x="178" y="362"/>
                </a:cxn>
                <a:cxn ang="0">
                  <a:pos x="178" y="362"/>
                </a:cxn>
                <a:cxn ang="0">
                  <a:pos x="181" y="379"/>
                </a:cxn>
                <a:cxn ang="0">
                  <a:pos x="185" y="392"/>
                </a:cxn>
                <a:cxn ang="0">
                  <a:pos x="188" y="403"/>
                </a:cxn>
                <a:cxn ang="0">
                  <a:pos x="195" y="409"/>
                </a:cxn>
                <a:cxn ang="0">
                  <a:pos x="205" y="413"/>
                </a:cxn>
                <a:cxn ang="0">
                  <a:pos x="215" y="416"/>
                </a:cxn>
                <a:cxn ang="0">
                  <a:pos x="239" y="420"/>
                </a:cxn>
                <a:cxn ang="0">
                  <a:pos x="239" y="420"/>
                </a:cxn>
                <a:cxn ang="0">
                  <a:pos x="273" y="416"/>
                </a:cxn>
                <a:cxn ang="0">
                  <a:pos x="284" y="491"/>
                </a:cxn>
                <a:cxn ang="0">
                  <a:pos x="284" y="491"/>
                </a:cxn>
                <a:cxn ang="0">
                  <a:pos x="239" y="498"/>
                </a:cxn>
                <a:cxn ang="0">
                  <a:pos x="195" y="502"/>
                </a:cxn>
                <a:cxn ang="0">
                  <a:pos x="195" y="502"/>
                </a:cxn>
                <a:cxn ang="0">
                  <a:pos x="171" y="502"/>
                </a:cxn>
                <a:cxn ang="0">
                  <a:pos x="144" y="495"/>
                </a:cxn>
                <a:cxn ang="0">
                  <a:pos x="123" y="488"/>
                </a:cxn>
                <a:cxn ang="0">
                  <a:pos x="103" y="478"/>
                </a:cxn>
                <a:cxn ang="0">
                  <a:pos x="86" y="464"/>
                </a:cxn>
                <a:cxn ang="0">
                  <a:pos x="72" y="444"/>
                </a:cxn>
                <a:cxn ang="0">
                  <a:pos x="65" y="420"/>
                </a:cxn>
                <a:cxn ang="0">
                  <a:pos x="62" y="389"/>
                </a:cxn>
                <a:cxn ang="0">
                  <a:pos x="62" y="191"/>
                </a:cxn>
                <a:cxn ang="0">
                  <a:pos x="0" y="191"/>
                </a:cxn>
                <a:cxn ang="0">
                  <a:pos x="0" y="116"/>
                </a:cxn>
                <a:cxn ang="0">
                  <a:pos x="62" y="116"/>
                </a:cxn>
                <a:cxn ang="0">
                  <a:pos x="62" y="34"/>
                </a:cxn>
                <a:cxn ang="0">
                  <a:pos x="178" y="0"/>
                </a:cxn>
                <a:cxn ang="0">
                  <a:pos x="178" y="116"/>
                </a:cxn>
                <a:cxn ang="0">
                  <a:pos x="284" y="116"/>
                </a:cxn>
                <a:cxn ang="0">
                  <a:pos x="284" y="191"/>
                </a:cxn>
              </a:cxnLst>
              <a:rect l="0" t="0" r="r" b="b"/>
              <a:pathLst>
                <a:path w="284" h="502">
                  <a:moveTo>
                    <a:pt x="284" y="191"/>
                  </a:moveTo>
                  <a:lnTo>
                    <a:pt x="178" y="191"/>
                  </a:lnTo>
                  <a:lnTo>
                    <a:pt x="178" y="362"/>
                  </a:lnTo>
                  <a:lnTo>
                    <a:pt x="178" y="362"/>
                  </a:lnTo>
                  <a:lnTo>
                    <a:pt x="181" y="379"/>
                  </a:lnTo>
                  <a:lnTo>
                    <a:pt x="185" y="392"/>
                  </a:lnTo>
                  <a:lnTo>
                    <a:pt x="188" y="403"/>
                  </a:lnTo>
                  <a:lnTo>
                    <a:pt x="195" y="409"/>
                  </a:lnTo>
                  <a:lnTo>
                    <a:pt x="205" y="413"/>
                  </a:lnTo>
                  <a:lnTo>
                    <a:pt x="215" y="416"/>
                  </a:lnTo>
                  <a:lnTo>
                    <a:pt x="239" y="420"/>
                  </a:lnTo>
                  <a:lnTo>
                    <a:pt x="239" y="420"/>
                  </a:lnTo>
                  <a:lnTo>
                    <a:pt x="273" y="416"/>
                  </a:lnTo>
                  <a:lnTo>
                    <a:pt x="284" y="491"/>
                  </a:lnTo>
                  <a:lnTo>
                    <a:pt x="284" y="491"/>
                  </a:lnTo>
                  <a:lnTo>
                    <a:pt x="239" y="498"/>
                  </a:lnTo>
                  <a:lnTo>
                    <a:pt x="195" y="502"/>
                  </a:lnTo>
                  <a:lnTo>
                    <a:pt x="195" y="502"/>
                  </a:lnTo>
                  <a:lnTo>
                    <a:pt x="171" y="502"/>
                  </a:lnTo>
                  <a:lnTo>
                    <a:pt x="144" y="495"/>
                  </a:lnTo>
                  <a:lnTo>
                    <a:pt x="123" y="488"/>
                  </a:lnTo>
                  <a:lnTo>
                    <a:pt x="103" y="478"/>
                  </a:lnTo>
                  <a:lnTo>
                    <a:pt x="86" y="464"/>
                  </a:lnTo>
                  <a:lnTo>
                    <a:pt x="72" y="444"/>
                  </a:lnTo>
                  <a:lnTo>
                    <a:pt x="65" y="420"/>
                  </a:lnTo>
                  <a:lnTo>
                    <a:pt x="62" y="389"/>
                  </a:lnTo>
                  <a:lnTo>
                    <a:pt x="62" y="191"/>
                  </a:lnTo>
                  <a:lnTo>
                    <a:pt x="0" y="191"/>
                  </a:lnTo>
                  <a:lnTo>
                    <a:pt x="0" y="116"/>
                  </a:lnTo>
                  <a:lnTo>
                    <a:pt x="62" y="116"/>
                  </a:lnTo>
                  <a:lnTo>
                    <a:pt x="62" y="34"/>
                  </a:lnTo>
                  <a:lnTo>
                    <a:pt x="178" y="0"/>
                  </a:lnTo>
                  <a:lnTo>
                    <a:pt x="178" y="116"/>
                  </a:lnTo>
                  <a:lnTo>
                    <a:pt x="284" y="116"/>
                  </a:lnTo>
                  <a:lnTo>
                    <a:pt x="284" y="191"/>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65" name="Freeform 4"/>
            <p:cNvSpPr>
              <a:spLocks/>
            </p:cNvSpPr>
            <p:nvPr/>
          </p:nvSpPr>
          <p:spPr bwMode="auto">
            <a:xfrm>
              <a:off x="3303" y="558"/>
              <a:ext cx="362" cy="389"/>
            </a:xfrm>
            <a:custGeom>
              <a:avLst/>
              <a:gdLst/>
              <a:ahLst/>
              <a:cxnLst>
                <a:cxn ang="0">
                  <a:pos x="362" y="389"/>
                </a:cxn>
                <a:cxn ang="0">
                  <a:pos x="243" y="389"/>
                </a:cxn>
                <a:cxn ang="0">
                  <a:pos x="243" y="146"/>
                </a:cxn>
                <a:cxn ang="0">
                  <a:pos x="243" y="146"/>
                </a:cxn>
                <a:cxn ang="0">
                  <a:pos x="243" y="123"/>
                </a:cxn>
                <a:cxn ang="0">
                  <a:pos x="236" y="112"/>
                </a:cxn>
                <a:cxn ang="0">
                  <a:pos x="232" y="105"/>
                </a:cxn>
                <a:cxn ang="0">
                  <a:pos x="226" y="99"/>
                </a:cxn>
                <a:cxn ang="0">
                  <a:pos x="215" y="92"/>
                </a:cxn>
                <a:cxn ang="0">
                  <a:pos x="202" y="92"/>
                </a:cxn>
                <a:cxn ang="0">
                  <a:pos x="188" y="88"/>
                </a:cxn>
                <a:cxn ang="0">
                  <a:pos x="188" y="88"/>
                </a:cxn>
                <a:cxn ang="0">
                  <a:pos x="168" y="92"/>
                </a:cxn>
                <a:cxn ang="0">
                  <a:pos x="151" y="99"/>
                </a:cxn>
                <a:cxn ang="0">
                  <a:pos x="133" y="109"/>
                </a:cxn>
                <a:cxn ang="0">
                  <a:pos x="116" y="123"/>
                </a:cxn>
                <a:cxn ang="0">
                  <a:pos x="116" y="389"/>
                </a:cxn>
                <a:cxn ang="0">
                  <a:pos x="0" y="389"/>
                </a:cxn>
                <a:cxn ang="0">
                  <a:pos x="0" y="10"/>
                </a:cxn>
                <a:cxn ang="0">
                  <a:pos x="113" y="10"/>
                </a:cxn>
                <a:cxn ang="0">
                  <a:pos x="113" y="44"/>
                </a:cxn>
                <a:cxn ang="0">
                  <a:pos x="113" y="44"/>
                </a:cxn>
                <a:cxn ang="0">
                  <a:pos x="144" y="27"/>
                </a:cxn>
                <a:cxn ang="0">
                  <a:pos x="174" y="13"/>
                </a:cxn>
                <a:cxn ang="0">
                  <a:pos x="209" y="3"/>
                </a:cxn>
                <a:cxn ang="0">
                  <a:pos x="243" y="0"/>
                </a:cxn>
                <a:cxn ang="0">
                  <a:pos x="243" y="0"/>
                </a:cxn>
                <a:cxn ang="0">
                  <a:pos x="270" y="3"/>
                </a:cxn>
                <a:cxn ang="0">
                  <a:pos x="294" y="10"/>
                </a:cxn>
                <a:cxn ang="0">
                  <a:pos x="314" y="20"/>
                </a:cxn>
                <a:cxn ang="0">
                  <a:pos x="332" y="34"/>
                </a:cxn>
                <a:cxn ang="0">
                  <a:pos x="345" y="51"/>
                </a:cxn>
                <a:cxn ang="0">
                  <a:pos x="355" y="71"/>
                </a:cxn>
                <a:cxn ang="0">
                  <a:pos x="359" y="92"/>
                </a:cxn>
                <a:cxn ang="0">
                  <a:pos x="362" y="119"/>
                </a:cxn>
                <a:cxn ang="0">
                  <a:pos x="362" y="389"/>
                </a:cxn>
              </a:cxnLst>
              <a:rect l="0" t="0" r="r" b="b"/>
              <a:pathLst>
                <a:path w="362" h="389">
                  <a:moveTo>
                    <a:pt x="362" y="389"/>
                  </a:moveTo>
                  <a:lnTo>
                    <a:pt x="243" y="389"/>
                  </a:lnTo>
                  <a:lnTo>
                    <a:pt x="243" y="146"/>
                  </a:lnTo>
                  <a:lnTo>
                    <a:pt x="243" y="146"/>
                  </a:lnTo>
                  <a:lnTo>
                    <a:pt x="243" y="123"/>
                  </a:lnTo>
                  <a:lnTo>
                    <a:pt x="236" y="112"/>
                  </a:lnTo>
                  <a:lnTo>
                    <a:pt x="232" y="105"/>
                  </a:lnTo>
                  <a:lnTo>
                    <a:pt x="226" y="99"/>
                  </a:lnTo>
                  <a:lnTo>
                    <a:pt x="215" y="92"/>
                  </a:lnTo>
                  <a:lnTo>
                    <a:pt x="202" y="92"/>
                  </a:lnTo>
                  <a:lnTo>
                    <a:pt x="188" y="88"/>
                  </a:lnTo>
                  <a:lnTo>
                    <a:pt x="188" y="88"/>
                  </a:lnTo>
                  <a:lnTo>
                    <a:pt x="168" y="92"/>
                  </a:lnTo>
                  <a:lnTo>
                    <a:pt x="151" y="99"/>
                  </a:lnTo>
                  <a:lnTo>
                    <a:pt x="133" y="109"/>
                  </a:lnTo>
                  <a:lnTo>
                    <a:pt x="116" y="123"/>
                  </a:lnTo>
                  <a:lnTo>
                    <a:pt x="116" y="389"/>
                  </a:lnTo>
                  <a:lnTo>
                    <a:pt x="0" y="389"/>
                  </a:lnTo>
                  <a:lnTo>
                    <a:pt x="0" y="10"/>
                  </a:lnTo>
                  <a:lnTo>
                    <a:pt x="113" y="10"/>
                  </a:lnTo>
                  <a:lnTo>
                    <a:pt x="113" y="44"/>
                  </a:lnTo>
                  <a:lnTo>
                    <a:pt x="113" y="44"/>
                  </a:lnTo>
                  <a:lnTo>
                    <a:pt x="144" y="27"/>
                  </a:lnTo>
                  <a:lnTo>
                    <a:pt x="174" y="13"/>
                  </a:lnTo>
                  <a:lnTo>
                    <a:pt x="209" y="3"/>
                  </a:lnTo>
                  <a:lnTo>
                    <a:pt x="243" y="0"/>
                  </a:lnTo>
                  <a:lnTo>
                    <a:pt x="243" y="0"/>
                  </a:lnTo>
                  <a:lnTo>
                    <a:pt x="270" y="3"/>
                  </a:lnTo>
                  <a:lnTo>
                    <a:pt x="294" y="10"/>
                  </a:lnTo>
                  <a:lnTo>
                    <a:pt x="314" y="20"/>
                  </a:lnTo>
                  <a:lnTo>
                    <a:pt x="332" y="34"/>
                  </a:lnTo>
                  <a:lnTo>
                    <a:pt x="345" y="51"/>
                  </a:lnTo>
                  <a:lnTo>
                    <a:pt x="355" y="71"/>
                  </a:lnTo>
                  <a:lnTo>
                    <a:pt x="359" y="92"/>
                  </a:lnTo>
                  <a:lnTo>
                    <a:pt x="362" y="119"/>
                  </a:lnTo>
                  <a:lnTo>
                    <a:pt x="362" y="389"/>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66" name="Freeform 5"/>
            <p:cNvSpPr>
              <a:spLocks/>
            </p:cNvSpPr>
            <p:nvPr/>
          </p:nvSpPr>
          <p:spPr bwMode="auto">
            <a:xfrm>
              <a:off x="2754" y="247"/>
              <a:ext cx="310" cy="307"/>
            </a:xfrm>
            <a:custGeom>
              <a:avLst/>
              <a:gdLst/>
              <a:ahLst/>
              <a:cxnLst>
                <a:cxn ang="0">
                  <a:pos x="310" y="0"/>
                </a:cxn>
                <a:cxn ang="0">
                  <a:pos x="310" y="0"/>
                </a:cxn>
                <a:cxn ang="0">
                  <a:pos x="293" y="37"/>
                </a:cxn>
                <a:cxn ang="0">
                  <a:pos x="280" y="72"/>
                </a:cxn>
                <a:cxn ang="0">
                  <a:pos x="273" y="106"/>
                </a:cxn>
                <a:cxn ang="0">
                  <a:pos x="266" y="140"/>
                </a:cxn>
                <a:cxn ang="0">
                  <a:pos x="259" y="171"/>
                </a:cxn>
                <a:cxn ang="0">
                  <a:pos x="249" y="198"/>
                </a:cxn>
                <a:cxn ang="0">
                  <a:pos x="239" y="225"/>
                </a:cxn>
                <a:cxn ang="0">
                  <a:pos x="218" y="249"/>
                </a:cxn>
                <a:cxn ang="0">
                  <a:pos x="218" y="249"/>
                </a:cxn>
                <a:cxn ang="0">
                  <a:pos x="201" y="263"/>
                </a:cxn>
                <a:cxn ang="0">
                  <a:pos x="184" y="276"/>
                </a:cxn>
                <a:cxn ang="0">
                  <a:pos x="167" y="283"/>
                </a:cxn>
                <a:cxn ang="0">
                  <a:pos x="150" y="290"/>
                </a:cxn>
                <a:cxn ang="0">
                  <a:pos x="116" y="294"/>
                </a:cxn>
                <a:cxn ang="0">
                  <a:pos x="78" y="294"/>
                </a:cxn>
                <a:cxn ang="0">
                  <a:pos x="78" y="294"/>
                </a:cxn>
                <a:cxn ang="0">
                  <a:pos x="44" y="297"/>
                </a:cxn>
                <a:cxn ang="0">
                  <a:pos x="27" y="300"/>
                </a:cxn>
                <a:cxn ang="0">
                  <a:pos x="10" y="307"/>
                </a:cxn>
                <a:cxn ang="0">
                  <a:pos x="10" y="307"/>
                </a:cxn>
                <a:cxn ang="0">
                  <a:pos x="3" y="266"/>
                </a:cxn>
                <a:cxn ang="0">
                  <a:pos x="0" y="222"/>
                </a:cxn>
                <a:cxn ang="0">
                  <a:pos x="0" y="222"/>
                </a:cxn>
                <a:cxn ang="0">
                  <a:pos x="3" y="188"/>
                </a:cxn>
                <a:cxn ang="0">
                  <a:pos x="10" y="153"/>
                </a:cxn>
                <a:cxn ang="0">
                  <a:pos x="24" y="126"/>
                </a:cxn>
                <a:cxn ang="0">
                  <a:pos x="34" y="109"/>
                </a:cxn>
                <a:cxn ang="0">
                  <a:pos x="44" y="99"/>
                </a:cxn>
                <a:cxn ang="0">
                  <a:pos x="44" y="99"/>
                </a:cxn>
                <a:cxn ang="0">
                  <a:pos x="71" y="75"/>
                </a:cxn>
                <a:cxn ang="0">
                  <a:pos x="102" y="54"/>
                </a:cxn>
                <a:cxn ang="0">
                  <a:pos x="136" y="41"/>
                </a:cxn>
                <a:cxn ang="0">
                  <a:pos x="174" y="27"/>
                </a:cxn>
                <a:cxn ang="0">
                  <a:pos x="208" y="17"/>
                </a:cxn>
                <a:cxn ang="0">
                  <a:pos x="246" y="10"/>
                </a:cxn>
                <a:cxn ang="0">
                  <a:pos x="310" y="0"/>
                </a:cxn>
                <a:cxn ang="0">
                  <a:pos x="310" y="0"/>
                </a:cxn>
              </a:cxnLst>
              <a:rect l="0" t="0" r="r" b="b"/>
              <a:pathLst>
                <a:path w="310" h="307">
                  <a:moveTo>
                    <a:pt x="310" y="0"/>
                  </a:moveTo>
                  <a:lnTo>
                    <a:pt x="310" y="0"/>
                  </a:lnTo>
                  <a:lnTo>
                    <a:pt x="293" y="37"/>
                  </a:lnTo>
                  <a:lnTo>
                    <a:pt x="280" y="72"/>
                  </a:lnTo>
                  <a:lnTo>
                    <a:pt x="273" y="106"/>
                  </a:lnTo>
                  <a:lnTo>
                    <a:pt x="266" y="140"/>
                  </a:lnTo>
                  <a:lnTo>
                    <a:pt x="259" y="171"/>
                  </a:lnTo>
                  <a:lnTo>
                    <a:pt x="249" y="198"/>
                  </a:lnTo>
                  <a:lnTo>
                    <a:pt x="239" y="225"/>
                  </a:lnTo>
                  <a:lnTo>
                    <a:pt x="218" y="249"/>
                  </a:lnTo>
                  <a:lnTo>
                    <a:pt x="218" y="249"/>
                  </a:lnTo>
                  <a:lnTo>
                    <a:pt x="201" y="263"/>
                  </a:lnTo>
                  <a:lnTo>
                    <a:pt x="184" y="276"/>
                  </a:lnTo>
                  <a:lnTo>
                    <a:pt x="167" y="283"/>
                  </a:lnTo>
                  <a:lnTo>
                    <a:pt x="150" y="290"/>
                  </a:lnTo>
                  <a:lnTo>
                    <a:pt x="116" y="294"/>
                  </a:lnTo>
                  <a:lnTo>
                    <a:pt x="78" y="294"/>
                  </a:lnTo>
                  <a:lnTo>
                    <a:pt x="78" y="294"/>
                  </a:lnTo>
                  <a:lnTo>
                    <a:pt x="44" y="297"/>
                  </a:lnTo>
                  <a:lnTo>
                    <a:pt x="27" y="300"/>
                  </a:lnTo>
                  <a:lnTo>
                    <a:pt x="10" y="307"/>
                  </a:lnTo>
                  <a:lnTo>
                    <a:pt x="10" y="307"/>
                  </a:lnTo>
                  <a:lnTo>
                    <a:pt x="3" y="266"/>
                  </a:lnTo>
                  <a:lnTo>
                    <a:pt x="0" y="222"/>
                  </a:lnTo>
                  <a:lnTo>
                    <a:pt x="0" y="222"/>
                  </a:lnTo>
                  <a:lnTo>
                    <a:pt x="3" y="188"/>
                  </a:lnTo>
                  <a:lnTo>
                    <a:pt x="10" y="153"/>
                  </a:lnTo>
                  <a:lnTo>
                    <a:pt x="24" y="126"/>
                  </a:lnTo>
                  <a:lnTo>
                    <a:pt x="34" y="109"/>
                  </a:lnTo>
                  <a:lnTo>
                    <a:pt x="44" y="99"/>
                  </a:lnTo>
                  <a:lnTo>
                    <a:pt x="44" y="99"/>
                  </a:lnTo>
                  <a:lnTo>
                    <a:pt x="71" y="75"/>
                  </a:lnTo>
                  <a:lnTo>
                    <a:pt x="102" y="54"/>
                  </a:lnTo>
                  <a:lnTo>
                    <a:pt x="136" y="41"/>
                  </a:lnTo>
                  <a:lnTo>
                    <a:pt x="174" y="27"/>
                  </a:lnTo>
                  <a:lnTo>
                    <a:pt x="208" y="17"/>
                  </a:lnTo>
                  <a:lnTo>
                    <a:pt x="246" y="10"/>
                  </a:lnTo>
                  <a:lnTo>
                    <a:pt x="310" y="0"/>
                  </a:lnTo>
                  <a:lnTo>
                    <a:pt x="310" y="0"/>
                  </a:lnTo>
                  <a:close/>
                </a:path>
              </a:pathLst>
            </a:custGeom>
            <a:solidFill>
              <a:srgbClr val="009933"/>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68" name="Freeform 6"/>
            <p:cNvSpPr>
              <a:spLocks/>
            </p:cNvSpPr>
            <p:nvPr/>
          </p:nvSpPr>
          <p:spPr bwMode="auto">
            <a:xfrm>
              <a:off x="2068" y="558"/>
              <a:ext cx="361" cy="389"/>
            </a:xfrm>
            <a:custGeom>
              <a:avLst/>
              <a:gdLst/>
              <a:ahLst/>
              <a:cxnLst>
                <a:cxn ang="0">
                  <a:pos x="361" y="389"/>
                </a:cxn>
                <a:cxn ang="0">
                  <a:pos x="245" y="389"/>
                </a:cxn>
                <a:cxn ang="0">
                  <a:pos x="245" y="146"/>
                </a:cxn>
                <a:cxn ang="0">
                  <a:pos x="245" y="146"/>
                </a:cxn>
                <a:cxn ang="0">
                  <a:pos x="242" y="123"/>
                </a:cxn>
                <a:cxn ang="0">
                  <a:pos x="239" y="112"/>
                </a:cxn>
                <a:cxn ang="0">
                  <a:pos x="232" y="105"/>
                </a:cxn>
                <a:cxn ang="0">
                  <a:pos x="225" y="99"/>
                </a:cxn>
                <a:cxn ang="0">
                  <a:pos x="215" y="92"/>
                </a:cxn>
                <a:cxn ang="0">
                  <a:pos x="201" y="92"/>
                </a:cxn>
                <a:cxn ang="0">
                  <a:pos x="187" y="88"/>
                </a:cxn>
                <a:cxn ang="0">
                  <a:pos x="187" y="88"/>
                </a:cxn>
                <a:cxn ang="0">
                  <a:pos x="167" y="92"/>
                </a:cxn>
                <a:cxn ang="0">
                  <a:pos x="150" y="99"/>
                </a:cxn>
                <a:cxn ang="0">
                  <a:pos x="133" y="109"/>
                </a:cxn>
                <a:cxn ang="0">
                  <a:pos x="116" y="123"/>
                </a:cxn>
                <a:cxn ang="0">
                  <a:pos x="116" y="389"/>
                </a:cxn>
                <a:cxn ang="0">
                  <a:pos x="0" y="389"/>
                </a:cxn>
                <a:cxn ang="0">
                  <a:pos x="0" y="10"/>
                </a:cxn>
                <a:cxn ang="0">
                  <a:pos x="112" y="10"/>
                </a:cxn>
                <a:cxn ang="0">
                  <a:pos x="112" y="44"/>
                </a:cxn>
                <a:cxn ang="0">
                  <a:pos x="112" y="44"/>
                </a:cxn>
                <a:cxn ang="0">
                  <a:pos x="143" y="27"/>
                </a:cxn>
                <a:cxn ang="0">
                  <a:pos x="174" y="13"/>
                </a:cxn>
                <a:cxn ang="0">
                  <a:pos x="208" y="3"/>
                </a:cxn>
                <a:cxn ang="0">
                  <a:pos x="242" y="0"/>
                </a:cxn>
                <a:cxn ang="0">
                  <a:pos x="242" y="0"/>
                </a:cxn>
                <a:cxn ang="0">
                  <a:pos x="269" y="3"/>
                </a:cxn>
                <a:cxn ang="0">
                  <a:pos x="293" y="10"/>
                </a:cxn>
                <a:cxn ang="0">
                  <a:pos x="314" y="20"/>
                </a:cxn>
                <a:cxn ang="0">
                  <a:pos x="331" y="34"/>
                </a:cxn>
                <a:cxn ang="0">
                  <a:pos x="344" y="51"/>
                </a:cxn>
                <a:cxn ang="0">
                  <a:pos x="355" y="71"/>
                </a:cxn>
                <a:cxn ang="0">
                  <a:pos x="358" y="92"/>
                </a:cxn>
                <a:cxn ang="0">
                  <a:pos x="361" y="119"/>
                </a:cxn>
                <a:cxn ang="0">
                  <a:pos x="361" y="389"/>
                </a:cxn>
              </a:cxnLst>
              <a:rect l="0" t="0" r="r" b="b"/>
              <a:pathLst>
                <a:path w="361" h="389">
                  <a:moveTo>
                    <a:pt x="361" y="389"/>
                  </a:moveTo>
                  <a:lnTo>
                    <a:pt x="245" y="389"/>
                  </a:lnTo>
                  <a:lnTo>
                    <a:pt x="245" y="146"/>
                  </a:lnTo>
                  <a:lnTo>
                    <a:pt x="245" y="146"/>
                  </a:lnTo>
                  <a:lnTo>
                    <a:pt x="242" y="123"/>
                  </a:lnTo>
                  <a:lnTo>
                    <a:pt x="239" y="112"/>
                  </a:lnTo>
                  <a:lnTo>
                    <a:pt x="232" y="105"/>
                  </a:lnTo>
                  <a:lnTo>
                    <a:pt x="225" y="99"/>
                  </a:lnTo>
                  <a:lnTo>
                    <a:pt x="215" y="92"/>
                  </a:lnTo>
                  <a:lnTo>
                    <a:pt x="201" y="92"/>
                  </a:lnTo>
                  <a:lnTo>
                    <a:pt x="187" y="88"/>
                  </a:lnTo>
                  <a:lnTo>
                    <a:pt x="187" y="88"/>
                  </a:lnTo>
                  <a:lnTo>
                    <a:pt x="167" y="92"/>
                  </a:lnTo>
                  <a:lnTo>
                    <a:pt x="150" y="99"/>
                  </a:lnTo>
                  <a:lnTo>
                    <a:pt x="133" y="109"/>
                  </a:lnTo>
                  <a:lnTo>
                    <a:pt x="116" y="123"/>
                  </a:lnTo>
                  <a:lnTo>
                    <a:pt x="116" y="389"/>
                  </a:lnTo>
                  <a:lnTo>
                    <a:pt x="0" y="389"/>
                  </a:lnTo>
                  <a:lnTo>
                    <a:pt x="0" y="10"/>
                  </a:lnTo>
                  <a:lnTo>
                    <a:pt x="112" y="10"/>
                  </a:lnTo>
                  <a:lnTo>
                    <a:pt x="112" y="44"/>
                  </a:lnTo>
                  <a:lnTo>
                    <a:pt x="112" y="44"/>
                  </a:lnTo>
                  <a:lnTo>
                    <a:pt x="143" y="27"/>
                  </a:lnTo>
                  <a:lnTo>
                    <a:pt x="174" y="13"/>
                  </a:lnTo>
                  <a:lnTo>
                    <a:pt x="208" y="3"/>
                  </a:lnTo>
                  <a:lnTo>
                    <a:pt x="242" y="0"/>
                  </a:lnTo>
                  <a:lnTo>
                    <a:pt x="242" y="0"/>
                  </a:lnTo>
                  <a:lnTo>
                    <a:pt x="269" y="3"/>
                  </a:lnTo>
                  <a:lnTo>
                    <a:pt x="293" y="10"/>
                  </a:lnTo>
                  <a:lnTo>
                    <a:pt x="314" y="20"/>
                  </a:lnTo>
                  <a:lnTo>
                    <a:pt x="331" y="34"/>
                  </a:lnTo>
                  <a:lnTo>
                    <a:pt x="344" y="51"/>
                  </a:lnTo>
                  <a:lnTo>
                    <a:pt x="355" y="71"/>
                  </a:lnTo>
                  <a:lnTo>
                    <a:pt x="358" y="92"/>
                  </a:lnTo>
                  <a:lnTo>
                    <a:pt x="361" y="119"/>
                  </a:lnTo>
                  <a:lnTo>
                    <a:pt x="361" y="389"/>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69" name="Freeform 7"/>
            <p:cNvSpPr>
              <a:spLocks/>
            </p:cNvSpPr>
            <p:nvPr/>
          </p:nvSpPr>
          <p:spPr bwMode="auto">
            <a:xfrm>
              <a:off x="1600" y="568"/>
              <a:ext cx="444" cy="580"/>
            </a:xfrm>
            <a:custGeom>
              <a:avLst/>
              <a:gdLst/>
              <a:ahLst/>
              <a:cxnLst>
                <a:cxn ang="0">
                  <a:pos x="444" y="0"/>
                </a:cxn>
                <a:cxn ang="0">
                  <a:pos x="252" y="457"/>
                </a:cxn>
                <a:cxn ang="0">
                  <a:pos x="252" y="457"/>
                </a:cxn>
                <a:cxn ang="0">
                  <a:pos x="242" y="485"/>
                </a:cxn>
                <a:cxn ang="0">
                  <a:pos x="225" y="505"/>
                </a:cxn>
                <a:cxn ang="0">
                  <a:pos x="208" y="529"/>
                </a:cxn>
                <a:cxn ang="0">
                  <a:pos x="191" y="546"/>
                </a:cxn>
                <a:cxn ang="0">
                  <a:pos x="167" y="560"/>
                </a:cxn>
                <a:cxn ang="0">
                  <a:pos x="143" y="570"/>
                </a:cxn>
                <a:cxn ang="0">
                  <a:pos x="116" y="577"/>
                </a:cxn>
                <a:cxn ang="0">
                  <a:pos x="89" y="580"/>
                </a:cxn>
                <a:cxn ang="0">
                  <a:pos x="89" y="580"/>
                </a:cxn>
                <a:cxn ang="0">
                  <a:pos x="41" y="577"/>
                </a:cxn>
                <a:cxn ang="0">
                  <a:pos x="0" y="570"/>
                </a:cxn>
                <a:cxn ang="0">
                  <a:pos x="17" y="495"/>
                </a:cxn>
                <a:cxn ang="0">
                  <a:pos x="17" y="495"/>
                </a:cxn>
                <a:cxn ang="0">
                  <a:pos x="44" y="498"/>
                </a:cxn>
                <a:cxn ang="0">
                  <a:pos x="68" y="498"/>
                </a:cxn>
                <a:cxn ang="0">
                  <a:pos x="68" y="498"/>
                </a:cxn>
                <a:cxn ang="0">
                  <a:pos x="85" y="498"/>
                </a:cxn>
                <a:cxn ang="0">
                  <a:pos x="99" y="492"/>
                </a:cxn>
                <a:cxn ang="0">
                  <a:pos x="112" y="485"/>
                </a:cxn>
                <a:cxn ang="0">
                  <a:pos x="126" y="474"/>
                </a:cxn>
                <a:cxn ang="0">
                  <a:pos x="136" y="457"/>
                </a:cxn>
                <a:cxn ang="0">
                  <a:pos x="147" y="444"/>
                </a:cxn>
                <a:cxn ang="0">
                  <a:pos x="164" y="406"/>
                </a:cxn>
                <a:cxn ang="0">
                  <a:pos x="174" y="379"/>
                </a:cxn>
                <a:cxn ang="0">
                  <a:pos x="27" y="0"/>
                </a:cxn>
                <a:cxn ang="0">
                  <a:pos x="157" y="0"/>
                </a:cxn>
                <a:cxn ang="0">
                  <a:pos x="225" y="188"/>
                </a:cxn>
                <a:cxn ang="0">
                  <a:pos x="225" y="188"/>
                </a:cxn>
                <a:cxn ang="0">
                  <a:pos x="235" y="222"/>
                </a:cxn>
                <a:cxn ang="0">
                  <a:pos x="242" y="249"/>
                </a:cxn>
                <a:cxn ang="0">
                  <a:pos x="242" y="249"/>
                </a:cxn>
                <a:cxn ang="0">
                  <a:pos x="263" y="184"/>
                </a:cxn>
                <a:cxn ang="0">
                  <a:pos x="331" y="0"/>
                </a:cxn>
                <a:cxn ang="0">
                  <a:pos x="444" y="0"/>
                </a:cxn>
              </a:cxnLst>
              <a:rect l="0" t="0" r="r" b="b"/>
              <a:pathLst>
                <a:path w="444" h="580">
                  <a:moveTo>
                    <a:pt x="444" y="0"/>
                  </a:moveTo>
                  <a:lnTo>
                    <a:pt x="252" y="457"/>
                  </a:lnTo>
                  <a:lnTo>
                    <a:pt x="252" y="457"/>
                  </a:lnTo>
                  <a:lnTo>
                    <a:pt x="242" y="485"/>
                  </a:lnTo>
                  <a:lnTo>
                    <a:pt x="225" y="505"/>
                  </a:lnTo>
                  <a:lnTo>
                    <a:pt x="208" y="529"/>
                  </a:lnTo>
                  <a:lnTo>
                    <a:pt x="191" y="546"/>
                  </a:lnTo>
                  <a:lnTo>
                    <a:pt x="167" y="560"/>
                  </a:lnTo>
                  <a:lnTo>
                    <a:pt x="143" y="570"/>
                  </a:lnTo>
                  <a:lnTo>
                    <a:pt x="116" y="577"/>
                  </a:lnTo>
                  <a:lnTo>
                    <a:pt x="89" y="580"/>
                  </a:lnTo>
                  <a:lnTo>
                    <a:pt x="89" y="580"/>
                  </a:lnTo>
                  <a:lnTo>
                    <a:pt x="41" y="577"/>
                  </a:lnTo>
                  <a:lnTo>
                    <a:pt x="0" y="570"/>
                  </a:lnTo>
                  <a:lnTo>
                    <a:pt x="17" y="495"/>
                  </a:lnTo>
                  <a:lnTo>
                    <a:pt x="17" y="495"/>
                  </a:lnTo>
                  <a:lnTo>
                    <a:pt x="44" y="498"/>
                  </a:lnTo>
                  <a:lnTo>
                    <a:pt x="68" y="498"/>
                  </a:lnTo>
                  <a:lnTo>
                    <a:pt x="68" y="498"/>
                  </a:lnTo>
                  <a:lnTo>
                    <a:pt x="85" y="498"/>
                  </a:lnTo>
                  <a:lnTo>
                    <a:pt x="99" y="492"/>
                  </a:lnTo>
                  <a:lnTo>
                    <a:pt x="112" y="485"/>
                  </a:lnTo>
                  <a:lnTo>
                    <a:pt x="126" y="474"/>
                  </a:lnTo>
                  <a:lnTo>
                    <a:pt x="136" y="457"/>
                  </a:lnTo>
                  <a:lnTo>
                    <a:pt x="147" y="444"/>
                  </a:lnTo>
                  <a:lnTo>
                    <a:pt x="164" y="406"/>
                  </a:lnTo>
                  <a:lnTo>
                    <a:pt x="174" y="379"/>
                  </a:lnTo>
                  <a:lnTo>
                    <a:pt x="27" y="0"/>
                  </a:lnTo>
                  <a:lnTo>
                    <a:pt x="157" y="0"/>
                  </a:lnTo>
                  <a:lnTo>
                    <a:pt x="225" y="188"/>
                  </a:lnTo>
                  <a:lnTo>
                    <a:pt x="225" y="188"/>
                  </a:lnTo>
                  <a:lnTo>
                    <a:pt x="235" y="222"/>
                  </a:lnTo>
                  <a:lnTo>
                    <a:pt x="242" y="249"/>
                  </a:lnTo>
                  <a:lnTo>
                    <a:pt x="242" y="249"/>
                  </a:lnTo>
                  <a:lnTo>
                    <a:pt x="263" y="184"/>
                  </a:lnTo>
                  <a:lnTo>
                    <a:pt x="331" y="0"/>
                  </a:lnTo>
                  <a:lnTo>
                    <a:pt x="444" y="0"/>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72" name="Freeform 8"/>
            <p:cNvSpPr>
              <a:spLocks/>
            </p:cNvSpPr>
            <p:nvPr/>
          </p:nvSpPr>
          <p:spPr bwMode="auto">
            <a:xfrm>
              <a:off x="1303" y="551"/>
              <a:ext cx="324" cy="403"/>
            </a:xfrm>
            <a:custGeom>
              <a:avLst/>
              <a:gdLst/>
              <a:ahLst/>
              <a:cxnLst>
                <a:cxn ang="0">
                  <a:pos x="324" y="273"/>
                </a:cxn>
                <a:cxn ang="0">
                  <a:pos x="310" y="328"/>
                </a:cxn>
                <a:cxn ang="0">
                  <a:pos x="276" y="369"/>
                </a:cxn>
                <a:cxn ang="0">
                  <a:pos x="222" y="392"/>
                </a:cxn>
                <a:cxn ang="0">
                  <a:pos x="157" y="403"/>
                </a:cxn>
                <a:cxn ang="0">
                  <a:pos x="116" y="399"/>
                </a:cxn>
                <a:cxn ang="0">
                  <a:pos x="37" y="386"/>
                </a:cxn>
                <a:cxn ang="0">
                  <a:pos x="34" y="297"/>
                </a:cxn>
                <a:cxn ang="0">
                  <a:pos x="85" y="314"/>
                </a:cxn>
                <a:cxn ang="0">
                  <a:pos x="140" y="321"/>
                </a:cxn>
                <a:cxn ang="0">
                  <a:pos x="164" y="321"/>
                </a:cxn>
                <a:cxn ang="0">
                  <a:pos x="194" y="310"/>
                </a:cxn>
                <a:cxn ang="0">
                  <a:pos x="205" y="297"/>
                </a:cxn>
                <a:cxn ang="0">
                  <a:pos x="208" y="283"/>
                </a:cxn>
                <a:cxn ang="0">
                  <a:pos x="198" y="266"/>
                </a:cxn>
                <a:cxn ang="0">
                  <a:pos x="177" y="256"/>
                </a:cxn>
                <a:cxn ang="0">
                  <a:pos x="99" y="235"/>
                </a:cxn>
                <a:cxn ang="0">
                  <a:pos x="65" y="225"/>
                </a:cxn>
                <a:cxn ang="0">
                  <a:pos x="37" y="205"/>
                </a:cxn>
                <a:cxn ang="0">
                  <a:pos x="17" y="174"/>
                </a:cxn>
                <a:cxn ang="0">
                  <a:pos x="10" y="126"/>
                </a:cxn>
                <a:cxn ang="0">
                  <a:pos x="13" y="99"/>
                </a:cxn>
                <a:cxn ang="0">
                  <a:pos x="37" y="54"/>
                </a:cxn>
                <a:cxn ang="0">
                  <a:pos x="78" y="20"/>
                </a:cxn>
                <a:cxn ang="0">
                  <a:pos x="136" y="3"/>
                </a:cxn>
                <a:cxn ang="0">
                  <a:pos x="167" y="0"/>
                </a:cxn>
                <a:cxn ang="0">
                  <a:pos x="246" y="7"/>
                </a:cxn>
                <a:cxn ang="0">
                  <a:pos x="300" y="20"/>
                </a:cxn>
                <a:cxn ang="0">
                  <a:pos x="270" y="95"/>
                </a:cxn>
                <a:cxn ang="0">
                  <a:pos x="208" y="82"/>
                </a:cxn>
                <a:cxn ang="0">
                  <a:pos x="184" y="78"/>
                </a:cxn>
                <a:cxn ang="0">
                  <a:pos x="147" y="89"/>
                </a:cxn>
                <a:cxn ang="0">
                  <a:pos x="130" y="106"/>
                </a:cxn>
                <a:cxn ang="0">
                  <a:pos x="130" y="112"/>
                </a:cxn>
                <a:cxn ang="0">
                  <a:pos x="136" y="126"/>
                </a:cxn>
                <a:cxn ang="0">
                  <a:pos x="153" y="140"/>
                </a:cxn>
                <a:cxn ang="0">
                  <a:pos x="188" y="147"/>
                </a:cxn>
                <a:cxn ang="0">
                  <a:pos x="225" y="157"/>
                </a:cxn>
                <a:cxn ang="0">
                  <a:pos x="263" y="167"/>
                </a:cxn>
                <a:cxn ang="0">
                  <a:pos x="293" y="188"/>
                </a:cxn>
                <a:cxn ang="0">
                  <a:pos x="317" y="225"/>
                </a:cxn>
                <a:cxn ang="0">
                  <a:pos x="324" y="273"/>
                </a:cxn>
              </a:cxnLst>
              <a:rect l="0" t="0" r="r" b="b"/>
              <a:pathLst>
                <a:path w="324" h="403">
                  <a:moveTo>
                    <a:pt x="324" y="273"/>
                  </a:moveTo>
                  <a:lnTo>
                    <a:pt x="324" y="273"/>
                  </a:lnTo>
                  <a:lnTo>
                    <a:pt x="321" y="304"/>
                  </a:lnTo>
                  <a:lnTo>
                    <a:pt x="310" y="328"/>
                  </a:lnTo>
                  <a:lnTo>
                    <a:pt x="297" y="351"/>
                  </a:lnTo>
                  <a:lnTo>
                    <a:pt x="276" y="369"/>
                  </a:lnTo>
                  <a:lnTo>
                    <a:pt x="249" y="382"/>
                  </a:lnTo>
                  <a:lnTo>
                    <a:pt x="222" y="392"/>
                  </a:lnTo>
                  <a:lnTo>
                    <a:pt x="191" y="399"/>
                  </a:lnTo>
                  <a:lnTo>
                    <a:pt x="157" y="403"/>
                  </a:lnTo>
                  <a:lnTo>
                    <a:pt x="157" y="403"/>
                  </a:lnTo>
                  <a:lnTo>
                    <a:pt x="116" y="399"/>
                  </a:lnTo>
                  <a:lnTo>
                    <a:pt x="75" y="396"/>
                  </a:lnTo>
                  <a:lnTo>
                    <a:pt x="37" y="386"/>
                  </a:lnTo>
                  <a:lnTo>
                    <a:pt x="0" y="372"/>
                  </a:lnTo>
                  <a:lnTo>
                    <a:pt x="34" y="297"/>
                  </a:lnTo>
                  <a:lnTo>
                    <a:pt x="34" y="297"/>
                  </a:lnTo>
                  <a:lnTo>
                    <a:pt x="85" y="314"/>
                  </a:lnTo>
                  <a:lnTo>
                    <a:pt x="112" y="317"/>
                  </a:lnTo>
                  <a:lnTo>
                    <a:pt x="140" y="321"/>
                  </a:lnTo>
                  <a:lnTo>
                    <a:pt x="140" y="321"/>
                  </a:lnTo>
                  <a:lnTo>
                    <a:pt x="164" y="321"/>
                  </a:lnTo>
                  <a:lnTo>
                    <a:pt x="184" y="314"/>
                  </a:lnTo>
                  <a:lnTo>
                    <a:pt x="194" y="310"/>
                  </a:lnTo>
                  <a:lnTo>
                    <a:pt x="201" y="304"/>
                  </a:lnTo>
                  <a:lnTo>
                    <a:pt x="205" y="297"/>
                  </a:lnTo>
                  <a:lnTo>
                    <a:pt x="208" y="283"/>
                  </a:lnTo>
                  <a:lnTo>
                    <a:pt x="208" y="283"/>
                  </a:lnTo>
                  <a:lnTo>
                    <a:pt x="205" y="273"/>
                  </a:lnTo>
                  <a:lnTo>
                    <a:pt x="198" y="266"/>
                  </a:lnTo>
                  <a:lnTo>
                    <a:pt x="191" y="259"/>
                  </a:lnTo>
                  <a:lnTo>
                    <a:pt x="177" y="256"/>
                  </a:lnTo>
                  <a:lnTo>
                    <a:pt x="177" y="256"/>
                  </a:lnTo>
                  <a:lnTo>
                    <a:pt x="99" y="235"/>
                  </a:lnTo>
                  <a:lnTo>
                    <a:pt x="99" y="235"/>
                  </a:lnTo>
                  <a:lnTo>
                    <a:pt x="65" y="225"/>
                  </a:lnTo>
                  <a:lnTo>
                    <a:pt x="51" y="215"/>
                  </a:lnTo>
                  <a:lnTo>
                    <a:pt x="37" y="205"/>
                  </a:lnTo>
                  <a:lnTo>
                    <a:pt x="27" y="191"/>
                  </a:lnTo>
                  <a:lnTo>
                    <a:pt x="17" y="174"/>
                  </a:lnTo>
                  <a:lnTo>
                    <a:pt x="13" y="153"/>
                  </a:lnTo>
                  <a:lnTo>
                    <a:pt x="10" y="126"/>
                  </a:lnTo>
                  <a:lnTo>
                    <a:pt x="10" y="126"/>
                  </a:lnTo>
                  <a:lnTo>
                    <a:pt x="13" y="99"/>
                  </a:lnTo>
                  <a:lnTo>
                    <a:pt x="24" y="75"/>
                  </a:lnTo>
                  <a:lnTo>
                    <a:pt x="37" y="54"/>
                  </a:lnTo>
                  <a:lnTo>
                    <a:pt x="54" y="34"/>
                  </a:lnTo>
                  <a:lnTo>
                    <a:pt x="78" y="20"/>
                  </a:lnTo>
                  <a:lnTo>
                    <a:pt x="106" y="10"/>
                  </a:lnTo>
                  <a:lnTo>
                    <a:pt x="136" y="3"/>
                  </a:lnTo>
                  <a:lnTo>
                    <a:pt x="167" y="0"/>
                  </a:lnTo>
                  <a:lnTo>
                    <a:pt x="167" y="0"/>
                  </a:lnTo>
                  <a:lnTo>
                    <a:pt x="211" y="3"/>
                  </a:lnTo>
                  <a:lnTo>
                    <a:pt x="246" y="7"/>
                  </a:lnTo>
                  <a:lnTo>
                    <a:pt x="273" y="13"/>
                  </a:lnTo>
                  <a:lnTo>
                    <a:pt x="300" y="20"/>
                  </a:lnTo>
                  <a:lnTo>
                    <a:pt x="270" y="95"/>
                  </a:lnTo>
                  <a:lnTo>
                    <a:pt x="270" y="95"/>
                  </a:lnTo>
                  <a:lnTo>
                    <a:pt x="232" y="85"/>
                  </a:lnTo>
                  <a:lnTo>
                    <a:pt x="208" y="82"/>
                  </a:lnTo>
                  <a:lnTo>
                    <a:pt x="184" y="78"/>
                  </a:lnTo>
                  <a:lnTo>
                    <a:pt x="184" y="78"/>
                  </a:lnTo>
                  <a:lnTo>
                    <a:pt x="164" y="82"/>
                  </a:lnTo>
                  <a:lnTo>
                    <a:pt x="147" y="89"/>
                  </a:lnTo>
                  <a:lnTo>
                    <a:pt x="133" y="99"/>
                  </a:lnTo>
                  <a:lnTo>
                    <a:pt x="130" y="106"/>
                  </a:lnTo>
                  <a:lnTo>
                    <a:pt x="130" y="112"/>
                  </a:lnTo>
                  <a:lnTo>
                    <a:pt x="130" y="112"/>
                  </a:lnTo>
                  <a:lnTo>
                    <a:pt x="130" y="119"/>
                  </a:lnTo>
                  <a:lnTo>
                    <a:pt x="136" y="126"/>
                  </a:lnTo>
                  <a:lnTo>
                    <a:pt x="143" y="133"/>
                  </a:lnTo>
                  <a:lnTo>
                    <a:pt x="153" y="140"/>
                  </a:lnTo>
                  <a:lnTo>
                    <a:pt x="153" y="140"/>
                  </a:lnTo>
                  <a:lnTo>
                    <a:pt x="188" y="147"/>
                  </a:lnTo>
                  <a:lnTo>
                    <a:pt x="225" y="157"/>
                  </a:lnTo>
                  <a:lnTo>
                    <a:pt x="225" y="157"/>
                  </a:lnTo>
                  <a:lnTo>
                    <a:pt x="246" y="160"/>
                  </a:lnTo>
                  <a:lnTo>
                    <a:pt x="263" y="167"/>
                  </a:lnTo>
                  <a:lnTo>
                    <a:pt x="280" y="177"/>
                  </a:lnTo>
                  <a:lnTo>
                    <a:pt x="293" y="188"/>
                  </a:lnTo>
                  <a:lnTo>
                    <a:pt x="307" y="205"/>
                  </a:lnTo>
                  <a:lnTo>
                    <a:pt x="317" y="225"/>
                  </a:lnTo>
                  <a:lnTo>
                    <a:pt x="321" y="246"/>
                  </a:lnTo>
                  <a:lnTo>
                    <a:pt x="324" y="273"/>
                  </a:lnTo>
                  <a:lnTo>
                    <a:pt x="324" y="273"/>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84" name="Freeform 9"/>
            <p:cNvSpPr>
              <a:spLocks noEditPoints="1"/>
            </p:cNvSpPr>
            <p:nvPr/>
          </p:nvSpPr>
          <p:spPr bwMode="auto">
            <a:xfrm>
              <a:off x="4007" y="558"/>
              <a:ext cx="334" cy="396"/>
            </a:xfrm>
            <a:custGeom>
              <a:avLst/>
              <a:gdLst/>
              <a:ahLst/>
              <a:cxnLst>
                <a:cxn ang="0">
                  <a:pos x="225" y="389"/>
                </a:cxn>
                <a:cxn ang="0">
                  <a:pos x="225" y="358"/>
                </a:cxn>
                <a:cxn ang="0">
                  <a:pos x="174" y="385"/>
                </a:cxn>
                <a:cxn ang="0">
                  <a:pos x="116" y="396"/>
                </a:cxn>
                <a:cxn ang="0">
                  <a:pos x="92" y="396"/>
                </a:cxn>
                <a:cxn ang="0">
                  <a:pos x="47" y="382"/>
                </a:cxn>
                <a:cxn ang="0">
                  <a:pos x="17" y="355"/>
                </a:cxn>
                <a:cxn ang="0">
                  <a:pos x="0" y="314"/>
                </a:cxn>
                <a:cxn ang="0">
                  <a:pos x="0" y="290"/>
                </a:cxn>
                <a:cxn ang="0">
                  <a:pos x="3" y="249"/>
                </a:cxn>
                <a:cxn ang="0">
                  <a:pos x="20" y="215"/>
                </a:cxn>
                <a:cxn ang="0">
                  <a:pos x="44" y="191"/>
                </a:cxn>
                <a:cxn ang="0">
                  <a:pos x="71" y="170"/>
                </a:cxn>
                <a:cxn ang="0">
                  <a:pos x="146" y="150"/>
                </a:cxn>
                <a:cxn ang="0">
                  <a:pos x="222" y="146"/>
                </a:cxn>
                <a:cxn ang="0">
                  <a:pos x="222" y="136"/>
                </a:cxn>
                <a:cxn ang="0">
                  <a:pos x="215" y="105"/>
                </a:cxn>
                <a:cxn ang="0">
                  <a:pos x="198" y="92"/>
                </a:cxn>
                <a:cxn ang="0">
                  <a:pos x="174" y="82"/>
                </a:cxn>
                <a:cxn ang="0">
                  <a:pos x="153" y="82"/>
                </a:cxn>
                <a:cxn ang="0">
                  <a:pos x="95" y="92"/>
                </a:cxn>
                <a:cxn ang="0">
                  <a:pos x="44" y="116"/>
                </a:cxn>
                <a:cxn ang="0">
                  <a:pos x="17" y="47"/>
                </a:cxn>
                <a:cxn ang="0">
                  <a:pos x="99" y="13"/>
                </a:cxn>
                <a:cxn ang="0">
                  <a:pos x="187" y="0"/>
                </a:cxn>
                <a:cxn ang="0">
                  <a:pos x="218" y="3"/>
                </a:cxn>
                <a:cxn ang="0">
                  <a:pos x="273" y="20"/>
                </a:cxn>
                <a:cxn ang="0">
                  <a:pos x="310" y="47"/>
                </a:cxn>
                <a:cxn ang="0">
                  <a:pos x="331" y="92"/>
                </a:cxn>
                <a:cxn ang="0">
                  <a:pos x="334" y="389"/>
                </a:cxn>
                <a:cxn ang="0">
                  <a:pos x="222" y="218"/>
                </a:cxn>
                <a:cxn ang="0">
                  <a:pos x="181" y="218"/>
                </a:cxn>
                <a:cxn ang="0">
                  <a:pos x="146" y="225"/>
                </a:cxn>
                <a:cxn ang="0">
                  <a:pos x="126" y="242"/>
                </a:cxn>
                <a:cxn ang="0">
                  <a:pos x="116" y="273"/>
                </a:cxn>
                <a:cxn ang="0">
                  <a:pos x="116" y="286"/>
                </a:cxn>
                <a:cxn ang="0">
                  <a:pos x="126" y="300"/>
                </a:cxn>
                <a:cxn ang="0">
                  <a:pos x="146" y="314"/>
                </a:cxn>
                <a:cxn ang="0">
                  <a:pos x="163" y="317"/>
                </a:cxn>
                <a:cxn ang="0">
                  <a:pos x="194" y="307"/>
                </a:cxn>
                <a:cxn ang="0">
                  <a:pos x="222" y="286"/>
                </a:cxn>
              </a:cxnLst>
              <a:rect l="0" t="0" r="r" b="b"/>
              <a:pathLst>
                <a:path w="334" h="396">
                  <a:moveTo>
                    <a:pt x="334" y="389"/>
                  </a:moveTo>
                  <a:lnTo>
                    <a:pt x="225" y="389"/>
                  </a:lnTo>
                  <a:lnTo>
                    <a:pt x="225" y="358"/>
                  </a:lnTo>
                  <a:lnTo>
                    <a:pt x="225" y="358"/>
                  </a:lnTo>
                  <a:lnTo>
                    <a:pt x="201" y="375"/>
                  </a:lnTo>
                  <a:lnTo>
                    <a:pt x="174" y="385"/>
                  </a:lnTo>
                  <a:lnTo>
                    <a:pt x="146" y="392"/>
                  </a:lnTo>
                  <a:lnTo>
                    <a:pt x="116" y="396"/>
                  </a:lnTo>
                  <a:lnTo>
                    <a:pt x="116" y="396"/>
                  </a:lnTo>
                  <a:lnTo>
                    <a:pt x="92" y="396"/>
                  </a:lnTo>
                  <a:lnTo>
                    <a:pt x="68" y="389"/>
                  </a:lnTo>
                  <a:lnTo>
                    <a:pt x="47" y="382"/>
                  </a:lnTo>
                  <a:lnTo>
                    <a:pt x="30" y="368"/>
                  </a:lnTo>
                  <a:lnTo>
                    <a:pt x="17" y="355"/>
                  </a:lnTo>
                  <a:lnTo>
                    <a:pt x="6" y="338"/>
                  </a:lnTo>
                  <a:lnTo>
                    <a:pt x="0" y="314"/>
                  </a:lnTo>
                  <a:lnTo>
                    <a:pt x="0" y="290"/>
                  </a:lnTo>
                  <a:lnTo>
                    <a:pt x="0" y="290"/>
                  </a:lnTo>
                  <a:lnTo>
                    <a:pt x="0" y="269"/>
                  </a:lnTo>
                  <a:lnTo>
                    <a:pt x="3" y="249"/>
                  </a:lnTo>
                  <a:lnTo>
                    <a:pt x="10" y="232"/>
                  </a:lnTo>
                  <a:lnTo>
                    <a:pt x="20" y="215"/>
                  </a:lnTo>
                  <a:lnTo>
                    <a:pt x="30" y="201"/>
                  </a:lnTo>
                  <a:lnTo>
                    <a:pt x="44" y="191"/>
                  </a:lnTo>
                  <a:lnTo>
                    <a:pt x="58" y="181"/>
                  </a:lnTo>
                  <a:lnTo>
                    <a:pt x="71" y="170"/>
                  </a:lnTo>
                  <a:lnTo>
                    <a:pt x="109" y="157"/>
                  </a:lnTo>
                  <a:lnTo>
                    <a:pt x="146" y="150"/>
                  </a:lnTo>
                  <a:lnTo>
                    <a:pt x="184" y="146"/>
                  </a:lnTo>
                  <a:lnTo>
                    <a:pt x="222" y="146"/>
                  </a:lnTo>
                  <a:lnTo>
                    <a:pt x="222" y="136"/>
                  </a:lnTo>
                  <a:lnTo>
                    <a:pt x="222" y="136"/>
                  </a:lnTo>
                  <a:lnTo>
                    <a:pt x="218" y="112"/>
                  </a:lnTo>
                  <a:lnTo>
                    <a:pt x="215" y="105"/>
                  </a:lnTo>
                  <a:lnTo>
                    <a:pt x="208" y="95"/>
                  </a:lnTo>
                  <a:lnTo>
                    <a:pt x="198" y="92"/>
                  </a:lnTo>
                  <a:lnTo>
                    <a:pt x="187" y="85"/>
                  </a:lnTo>
                  <a:lnTo>
                    <a:pt x="174" y="82"/>
                  </a:lnTo>
                  <a:lnTo>
                    <a:pt x="153" y="82"/>
                  </a:lnTo>
                  <a:lnTo>
                    <a:pt x="153" y="82"/>
                  </a:lnTo>
                  <a:lnTo>
                    <a:pt x="126" y="85"/>
                  </a:lnTo>
                  <a:lnTo>
                    <a:pt x="95" y="92"/>
                  </a:lnTo>
                  <a:lnTo>
                    <a:pt x="68" y="105"/>
                  </a:lnTo>
                  <a:lnTo>
                    <a:pt x="44" y="116"/>
                  </a:lnTo>
                  <a:lnTo>
                    <a:pt x="17" y="47"/>
                  </a:lnTo>
                  <a:lnTo>
                    <a:pt x="17" y="47"/>
                  </a:lnTo>
                  <a:lnTo>
                    <a:pt x="54" y="30"/>
                  </a:lnTo>
                  <a:lnTo>
                    <a:pt x="99" y="13"/>
                  </a:lnTo>
                  <a:lnTo>
                    <a:pt x="143" y="3"/>
                  </a:lnTo>
                  <a:lnTo>
                    <a:pt x="187" y="0"/>
                  </a:lnTo>
                  <a:lnTo>
                    <a:pt x="187" y="0"/>
                  </a:lnTo>
                  <a:lnTo>
                    <a:pt x="218" y="3"/>
                  </a:lnTo>
                  <a:lnTo>
                    <a:pt x="249" y="10"/>
                  </a:lnTo>
                  <a:lnTo>
                    <a:pt x="273" y="20"/>
                  </a:lnTo>
                  <a:lnTo>
                    <a:pt x="293" y="30"/>
                  </a:lnTo>
                  <a:lnTo>
                    <a:pt x="310" y="47"/>
                  </a:lnTo>
                  <a:lnTo>
                    <a:pt x="324" y="68"/>
                  </a:lnTo>
                  <a:lnTo>
                    <a:pt x="331" y="92"/>
                  </a:lnTo>
                  <a:lnTo>
                    <a:pt x="334" y="119"/>
                  </a:lnTo>
                  <a:lnTo>
                    <a:pt x="334" y="389"/>
                  </a:lnTo>
                  <a:close/>
                  <a:moveTo>
                    <a:pt x="222" y="286"/>
                  </a:moveTo>
                  <a:lnTo>
                    <a:pt x="222" y="218"/>
                  </a:lnTo>
                  <a:lnTo>
                    <a:pt x="222" y="218"/>
                  </a:lnTo>
                  <a:lnTo>
                    <a:pt x="181" y="218"/>
                  </a:lnTo>
                  <a:lnTo>
                    <a:pt x="163" y="222"/>
                  </a:lnTo>
                  <a:lnTo>
                    <a:pt x="146" y="225"/>
                  </a:lnTo>
                  <a:lnTo>
                    <a:pt x="136" y="232"/>
                  </a:lnTo>
                  <a:lnTo>
                    <a:pt x="126" y="242"/>
                  </a:lnTo>
                  <a:lnTo>
                    <a:pt x="119" y="256"/>
                  </a:lnTo>
                  <a:lnTo>
                    <a:pt x="116" y="273"/>
                  </a:lnTo>
                  <a:lnTo>
                    <a:pt x="116" y="273"/>
                  </a:lnTo>
                  <a:lnTo>
                    <a:pt x="116" y="286"/>
                  </a:lnTo>
                  <a:lnTo>
                    <a:pt x="119" y="293"/>
                  </a:lnTo>
                  <a:lnTo>
                    <a:pt x="126" y="300"/>
                  </a:lnTo>
                  <a:lnTo>
                    <a:pt x="133" y="307"/>
                  </a:lnTo>
                  <a:lnTo>
                    <a:pt x="146" y="314"/>
                  </a:lnTo>
                  <a:lnTo>
                    <a:pt x="163" y="317"/>
                  </a:lnTo>
                  <a:lnTo>
                    <a:pt x="163" y="317"/>
                  </a:lnTo>
                  <a:lnTo>
                    <a:pt x="181" y="314"/>
                  </a:lnTo>
                  <a:lnTo>
                    <a:pt x="194" y="307"/>
                  </a:lnTo>
                  <a:lnTo>
                    <a:pt x="208" y="300"/>
                  </a:lnTo>
                  <a:lnTo>
                    <a:pt x="222" y="286"/>
                  </a:lnTo>
                  <a:lnTo>
                    <a:pt x="222" y="286"/>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90" name="Freeform 10"/>
            <p:cNvSpPr>
              <a:spLocks noEditPoints="1"/>
            </p:cNvSpPr>
            <p:nvPr/>
          </p:nvSpPr>
          <p:spPr bwMode="auto">
            <a:xfrm>
              <a:off x="2873" y="558"/>
              <a:ext cx="379" cy="396"/>
            </a:xfrm>
            <a:custGeom>
              <a:avLst/>
              <a:gdLst/>
              <a:ahLst/>
              <a:cxnLst>
                <a:cxn ang="0">
                  <a:pos x="379" y="184"/>
                </a:cxn>
                <a:cxn ang="0">
                  <a:pos x="127" y="225"/>
                </a:cxn>
                <a:cxn ang="0">
                  <a:pos x="127" y="242"/>
                </a:cxn>
                <a:cxn ang="0">
                  <a:pos x="140" y="276"/>
                </a:cxn>
                <a:cxn ang="0">
                  <a:pos x="164" y="297"/>
                </a:cxn>
                <a:cxn ang="0">
                  <a:pos x="208" y="310"/>
                </a:cxn>
                <a:cxn ang="0">
                  <a:pos x="236" y="310"/>
                </a:cxn>
                <a:cxn ang="0">
                  <a:pos x="290" y="300"/>
                </a:cxn>
                <a:cxn ang="0">
                  <a:pos x="331" y="283"/>
                </a:cxn>
                <a:cxn ang="0">
                  <a:pos x="362" y="351"/>
                </a:cxn>
                <a:cxn ang="0">
                  <a:pos x="280" y="385"/>
                </a:cxn>
                <a:cxn ang="0">
                  <a:pos x="191" y="396"/>
                </a:cxn>
                <a:cxn ang="0">
                  <a:pos x="150" y="392"/>
                </a:cxn>
                <a:cxn ang="0">
                  <a:pos x="82" y="365"/>
                </a:cxn>
                <a:cxn ang="0">
                  <a:pos x="31" y="314"/>
                </a:cxn>
                <a:cxn ang="0">
                  <a:pos x="4" y="242"/>
                </a:cxn>
                <a:cxn ang="0">
                  <a:pos x="0" y="201"/>
                </a:cxn>
                <a:cxn ang="0">
                  <a:pos x="7" y="157"/>
                </a:cxn>
                <a:cxn ang="0">
                  <a:pos x="17" y="116"/>
                </a:cxn>
                <a:cxn ang="0">
                  <a:pos x="38" y="82"/>
                </a:cxn>
                <a:cxn ang="0">
                  <a:pos x="92" y="30"/>
                </a:cxn>
                <a:cxn ang="0">
                  <a:pos x="164" y="3"/>
                </a:cxn>
                <a:cxn ang="0">
                  <a:pos x="202" y="0"/>
                </a:cxn>
                <a:cxn ang="0">
                  <a:pos x="284" y="13"/>
                </a:cxn>
                <a:cxn ang="0">
                  <a:pos x="314" y="30"/>
                </a:cxn>
                <a:cxn ang="0">
                  <a:pos x="338" y="51"/>
                </a:cxn>
                <a:cxn ang="0">
                  <a:pos x="369" y="109"/>
                </a:cxn>
                <a:cxn ang="0">
                  <a:pos x="379" y="184"/>
                </a:cxn>
                <a:cxn ang="0">
                  <a:pos x="256" y="150"/>
                </a:cxn>
                <a:cxn ang="0">
                  <a:pos x="256" y="133"/>
                </a:cxn>
                <a:cxn ang="0">
                  <a:pos x="249" y="109"/>
                </a:cxn>
                <a:cxn ang="0">
                  <a:pos x="236" y="92"/>
                </a:cxn>
                <a:cxn ang="0">
                  <a:pos x="212" y="82"/>
                </a:cxn>
                <a:cxn ang="0">
                  <a:pos x="198" y="82"/>
                </a:cxn>
                <a:cxn ang="0">
                  <a:pos x="171" y="85"/>
                </a:cxn>
                <a:cxn ang="0">
                  <a:pos x="150" y="99"/>
                </a:cxn>
                <a:cxn ang="0">
                  <a:pos x="137" y="123"/>
                </a:cxn>
                <a:cxn ang="0">
                  <a:pos x="256" y="150"/>
                </a:cxn>
              </a:cxnLst>
              <a:rect l="0" t="0" r="r" b="b"/>
              <a:pathLst>
                <a:path w="379" h="396">
                  <a:moveTo>
                    <a:pt x="379" y="184"/>
                  </a:moveTo>
                  <a:lnTo>
                    <a:pt x="379" y="184"/>
                  </a:lnTo>
                  <a:lnTo>
                    <a:pt x="376" y="225"/>
                  </a:lnTo>
                  <a:lnTo>
                    <a:pt x="127" y="225"/>
                  </a:lnTo>
                  <a:lnTo>
                    <a:pt x="127" y="225"/>
                  </a:lnTo>
                  <a:lnTo>
                    <a:pt x="127" y="242"/>
                  </a:lnTo>
                  <a:lnTo>
                    <a:pt x="133" y="259"/>
                  </a:lnTo>
                  <a:lnTo>
                    <a:pt x="140" y="276"/>
                  </a:lnTo>
                  <a:lnTo>
                    <a:pt x="150" y="290"/>
                  </a:lnTo>
                  <a:lnTo>
                    <a:pt x="164" y="297"/>
                  </a:lnTo>
                  <a:lnTo>
                    <a:pt x="185" y="307"/>
                  </a:lnTo>
                  <a:lnTo>
                    <a:pt x="208" y="310"/>
                  </a:lnTo>
                  <a:lnTo>
                    <a:pt x="236" y="310"/>
                  </a:lnTo>
                  <a:lnTo>
                    <a:pt x="236" y="310"/>
                  </a:lnTo>
                  <a:lnTo>
                    <a:pt x="263" y="310"/>
                  </a:lnTo>
                  <a:lnTo>
                    <a:pt x="290" y="300"/>
                  </a:lnTo>
                  <a:lnTo>
                    <a:pt x="314" y="293"/>
                  </a:lnTo>
                  <a:lnTo>
                    <a:pt x="331" y="283"/>
                  </a:lnTo>
                  <a:lnTo>
                    <a:pt x="362" y="351"/>
                  </a:lnTo>
                  <a:lnTo>
                    <a:pt x="362" y="351"/>
                  </a:lnTo>
                  <a:lnTo>
                    <a:pt x="321" y="372"/>
                  </a:lnTo>
                  <a:lnTo>
                    <a:pt x="280" y="385"/>
                  </a:lnTo>
                  <a:lnTo>
                    <a:pt x="239" y="392"/>
                  </a:lnTo>
                  <a:lnTo>
                    <a:pt x="191" y="396"/>
                  </a:lnTo>
                  <a:lnTo>
                    <a:pt x="191" y="396"/>
                  </a:lnTo>
                  <a:lnTo>
                    <a:pt x="150" y="392"/>
                  </a:lnTo>
                  <a:lnTo>
                    <a:pt x="113" y="382"/>
                  </a:lnTo>
                  <a:lnTo>
                    <a:pt x="82" y="365"/>
                  </a:lnTo>
                  <a:lnTo>
                    <a:pt x="51" y="344"/>
                  </a:lnTo>
                  <a:lnTo>
                    <a:pt x="31" y="314"/>
                  </a:lnTo>
                  <a:lnTo>
                    <a:pt x="14" y="280"/>
                  </a:lnTo>
                  <a:lnTo>
                    <a:pt x="4" y="242"/>
                  </a:lnTo>
                  <a:lnTo>
                    <a:pt x="0" y="201"/>
                  </a:lnTo>
                  <a:lnTo>
                    <a:pt x="0" y="201"/>
                  </a:lnTo>
                  <a:lnTo>
                    <a:pt x="4" y="177"/>
                  </a:lnTo>
                  <a:lnTo>
                    <a:pt x="7" y="157"/>
                  </a:lnTo>
                  <a:lnTo>
                    <a:pt x="10" y="136"/>
                  </a:lnTo>
                  <a:lnTo>
                    <a:pt x="17" y="116"/>
                  </a:lnTo>
                  <a:lnTo>
                    <a:pt x="28" y="99"/>
                  </a:lnTo>
                  <a:lnTo>
                    <a:pt x="38" y="82"/>
                  </a:lnTo>
                  <a:lnTo>
                    <a:pt x="62" y="54"/>
                  </a:lnTo>
                  <a:lnTo>
                    <a:pt x="92" y="30"/>
                  </a:lnTo>
                  <a:lnTo>
                    <a:pt x="127" y="13"/>
                  </a:lnTo>
                  <a:lnTo>
                    <a:pt x="164" y="3"/>
                  </a:lnTo>
                  <a:lnTo>
                    <a:pt x="202" y="0"/>
                  </a:lnTo>
                  <a:lnTo>
                    <a:pt x="202" y="0"/>
                  </a:lnTo>
                  <a:lnTo>
                    <a:pt x="246" y="3"/>
                  </a:lnTo>
                  <a:lnTo>
                    <a:pt x="284" y="13"/>
                  </a:lnTo>
                  <a:lnTo>
                    <a:pt x="301" y="20"/>
                  </a:lnTo>
                  <a:lnTo>
                    <a:pt x="314" y="30"/>
                  </a:lnTo>
                  <a:lnTo>
                    <a:pt x="328" y="41"/>
                  </a:lnTo>
                  <a:lnTo>
                    <a:pt x="338" y="51"/>
                  </a:lnTo>
                  <a:lnTo>
                    <a:pt x="355" y="78"/>
                  </a:lnTo>
                  <a:lnTo>
                    <a:pt x="369" y="109"/>
                  </a:lnTo>
                  <a:lnTo>
                    <a:pt x="376" y="146"/>
                  </a:lnTo>
                  <a:lnTo>
                    <a:pt x="379" y="184"/>
                  </a:lnTo>
                  <a:lnTo>
                    <a:pt x="379" y="184"/>
                  </a:lnTo>
                  <a:close/>
                  <a:moveTo>
                    <a:pt x="256" y="150"/>
                  </a:moveTo>
                  <a:lnTo>
                    <a:pt x="256" y="150"/>
                  </a:lnTo>
                  <a:lnTo>
                    <a:pt x="256" y="133"/>
                  </a:lnTo>
                  <a:lnTo>
                    <a:pt x="253" y="119"/>
                  </a:lnTo>
                  <a:lnTo>
                    <a:pt x="249" y="109"/>
                  </a:lnTo>
                  <a:lnTo>
                    <a:pt x="243" y="99"/>
                  </a:lnTo>
                  <a:lnTo>
                    <a:pt x="236" y="92"/>
                  </a:lnTo>
                  <a:lnTo>
                    <a:pt x="226" y="85"/>
                  </a:lnTo>
                  <a:lnTo>
                    <a:pt x="212" y="82"/>
                  </a:lnTo>
                  <a:lnTo>
                    <a:pt x="198" y="82"/>
                  </a:lnTo>
                  <a:lnTo>
                    <a:pt x="198" y="82"/>
                  </a:lnTo>
                  <a:lnTo>
                    <a:pt x="181" y="82"/>
                  </a:lnTo>
                  <a:lnTo>
                    <a:pt x="171" y="85"/>
                  </a:lnTo>
                  <a:lnTo>
                    <a:pt x="161" y="92"/>
                  </a:lnTo>
                  <a:lnTo>
                    <a:pt x="150" y="99"/>
                  </a:lnTo>
                  <a:lnTo>
                    <a:pt x="140" y="109"/>
                  </a:lnTo>
                  <a:lnTo>
                    <a:pt x="137" y="123"/>
                  </a:lnTo>
                  <a:lnTo>
                    <a:pt x="127" y="150"/>
                  </a:lnTo>
                  <a:lnTo>
                    <a:pt x="256" y="150"/>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sp>
          <p:nvSpPr>
            <p:cNvPr id="92" name="Freeform 11"/>
            <p:cNvSpPr>
              <a:spLocks noEditPoints="1"/>
            </p:cNvSpPr>
            <p:nvPr/>
          </p:nvSpPr>
          <p:spPr bwMode="auto">
            <a:xfrm>
              <a:off x="2470" y="558"/>
              <a:ext cx="407" cy="597"/>
            </a:xfrm>
            <a:custGeom>
              <a:avLst/>
              <a:gdLst/>
              <a:ahLst/>
              <a:cxnLst>
                <a:cxn ang="0">
                  <a:pos x="403" y="454"/>
                </a:cxn>
                <a:cxn ang="0">
                  <a:pos x="386" y="505"/>
                </a:cxn>
                <a:cxn ang="0">
                  <a:pos x="335" y="556"/>
                </a:cxn>
                <a:cxn ang="0">
                  <a:pos x="226" y="594"/>
                </a:cxn>
                <a:cxn ang="0">
                  <a:pos x="151" y="594"/>
                </a:cxn>
                <a:cxn ang="0">
                  <a:pos x="58" y="573"/>
                </a:cxn>
                <a:cxn ang="0">
                  <a:pos x="7" y="522"/>
                </a:cxn>
                <a:cxn ang="0">
                  <a:pos x="0" y="478"/>
                </a:cxn>
                <a:cxn ang="0">
                  <a:pos x="4" y="447"/>
                </a:cxn>
                <a:cxn ang="0">
                  <a:pos x="41" y="406"/>
                </a:cxn>
                <a:cxn ang="0">
                  <a:pos x="41" y="382"/>
                </a:cxn>
                <a:cxn ang="0">
                  <a:pos x="17" y="358"/>
                </a:cxn>
                <a:cxn ang="0">
                  <a:pos x="7" y="307"/>
                </a:cxn>
                <a:cxn ang="0">
                  <a:pos x="14" y="280"/>
                </a:cxn>
                <a:cxn ang="0">
                  <a:pos x="52" y="235"/>
                </a:cxn>
                <a:cxn ang="0">
                  <a:pos x="62" y="204"/>
                </a:cxn>
                <a:cxn ang="0">
                  <a:pos x="31" y="160"/>
                </a:cxn>
                <a:cxn ang="0">
                  <a:pos x="28" y="123"/>
                </a:cxn>
                <a:cxn ang="0">
                  <a:pos x="58" y="47"/>
                </a:cxn>
                <a:cxn ang="0">
                  <a:pos x="134" y="6"/>
                </a:cxn>
                <a:cxn ang="0">
                  <a:pos x="205" y="0"/>
                </a:cxn>
                <a:cxn ang="0">
                  <a:pos x="294" y="10"/>
                </a:cxn>
                <a:cxn ang="0">
                  <a:pos x="355" y="58"/>
                </a:cxn>
                <a:cxn ang="0">
                  <a:pos x="369" y="119"/>
                </a:cxn>
                <a:cxn ang="0">
                  <a:pos x="366" y="153"/>
                </a:cxn>
                <a:cxn ang="0">
                  <a:pos x="338" y="201"/>
                </a:cxn>
                <a:cxn ang="0">
                  <a:pos x="256" y="242"/>
                </a:cxn>
                <a:cxn ang="0">
                  <a:pos x="192" y="249"/>
                </a:cxn>
                <a:cxn ang="0">
                  <a:pos x="144" y="245"/>
                </a:cxn>
                <a:cxn ang="0">
                  <a:pos x="116" y="276"/>
                </a:cxn>
                <a:cxn ang="0">
                  <a:pos x="123" y="293"/>
                </a:cxn>
                <a:cxn ang="0">
                  <a:pos x="157" y="307"/>
                </a:cxn>
                <a:cxn ang="0">
                  <a:pos x="267" y="310"/>
                </a:cxn>
                <a:cxn ang="0">
                  <a:pos x="349" y="327"/>
                </a:cxn>
                <a:cxn ang="0">
                  <a:pos x="396" y="379"/>
                </a:cxn>
                <a:cxn ang="0">
                  <a:pos x="407" y="433"/>
                </a:cxn>
                <a:cxn ang="0">
                  <a:pos x="253" y="102"/>
                </a:cxn>
                <a:cxn ang="0">
                  <a:pos x="236" y="78"/>
                </a:cxn>
                <a:cxn ang="0">
                  <a:pos x="198" y="68"/>
                </a:cxn>
                <a:cxn ang="0">
                  <a:pos x="174" y="71"/>
                </a:cxn>
                <a:cxn ang="0">
                  <a:pos x="147" y="105"/>
                </a:cxn>
                <a:cxn ang="0">
                  <a:pos x="147" y="146"/>
                </a:cxn>
                <a:cxn ang="0">
                  <a:pos x="164" y="174"/>
                </a:cxn>
                <a:cxn ang="0">
                  <a:pos x="198" y="184"/>
                </a:cxn>
                <a:cxn ang="0">
                  <a:pos x="222" y="177"/>
                </a:cxn>
                <a:cxn ang="0">
                  <a:pos x="250" y="157"/>
                </a:cxn>
                <a:cxn ang="0">
                  <a:pos x="256" y="126"/>
                </a:cxn>
                <a:cxn ang="0">
                  <a:pos x="287" y="440"/>
                </a:cxn>
                <a:cxn ang="0">
                  <a:pos x="273" y="416"/>
                </a:cxn>
                <a:cxn ang="0">
                  <a:pos x="134" y="409"/>
                </a:cxn>
                <a:cxn ang="0">
                  <a:pos x="110" y="430"/>
                </a:cxn>
                <a:cxn ang="0">
                  <a:pos x="96" y="464"/>
                </a:cxn>
                <a:cxn ang="0">
                  <a:pos x="103" y="484"/>
                </a:cxn>
                <a:cxn ang="0">
                  <a:pos x="137" y="508"/>
                </a:cxn>
                <a:cxn ang="0">
                  <a:pos x="192" y="519"/>
                </a:cxn>
                <a:cxn ang="0">
                  <a:pos x="229" y="512"/>
                </a:cxn>
                <a:cxn ang="0">
                  <a:pos x="270" y="491"/>
                </a:cxn>
                <a:cxn ang="0">
                  <a:pos x="287" y="450"/>
                </a:cxn>
              </a:cxnLst>
              <a:rect l="0" t="0" r="r" b="b"/>
              <a:pathLst>
                <a:path w="407" h="597">
                  <a:moveTo>
                    <a:pt x="407" y="433"/>
                  </a:moveTo>
                  <a:lnTo>
                    <a:pt x="407" y="433"/>
                  </a:lnTo>
                  <a:lnTo>
                    <a:pt x="403" y="454"/>
                  </a:lnTo>
                  <a:lnTo>
                    <a:pt x="400" y="474"/>
                  </a:lnTo>
                  <a:lnTo>
                    <a:pt x="393" y="491"/>
                  </a:lnTo>
                  <a:lnTo>
                    <a:pt x="386" y="505"/>
                  </a:lnTo>
                  <a:lnTo>
                    <a:pt x="376" y="522"/>
                  </a:lnTo>
                  <a:lnTo>
                    <a:pt x="366" y="536"/>
                  </a:lnTo>
                  <a:lnTo>
                    <a:pt x="335" y="556"/>
                  </a:lnTo>
                  <a:lnTo>
                    <a:pt x="304" y="573"/>
                  </a:lnTo>
                  <a:lnTo>
                    <a:pt x="267" y="587"/>
                  </a:lnTo>
                  <a:lnTo>
                    <a:pt x="226" y="594"/>
                  </a:lnTo>
                  <a:lnTo>
                    <a:pt x="188" y="597"/>
                  </a:lnTo>
                  <a:lnTo>
                    <a:pt x="188" y="597"/>
                  </a:lnTo>
                  <a:lnTo>
                    <a:pt x="151" y="594"/>
                  </a:lnTo>
                  <a:lnTo>
                    <a:pt x="116" y="590"/>
                  </a:lnTo>
                  <a:lnTo>
                    <a:pt x="86" y="584"/>
                  </a:lnTo>
                  <a:lnTo>
                    <a:pt x="58" y="573"/>
                  </a:lnTo>
                  <a:lnTo>
                    <a:pt x="35" y="556"/>
                  </a:lnTo>
                  <a:lnTo>
                    <a:pt x="14" y="536"/>
                  </a:lnTo>
                  <a:lnTo>
                    <a:pt x="7" y="522"/>
                  </a:lnTo>
                  <a:lnTo>
                    <a:pt x="4" y="508"/>
                  </a:lnTo>
                  <a:lnTo>
                    <a:pt x="0" y="495"/>
                  </a:lnTo>
                  <a:lnTo>
                    <a:pt x="0" y="478"/>
                  </a:lnTo>
                  <a:lnTo>
                    <a:pt x="0" y="478"/>
                  </a:lnTo>
                  <a:lnTo>
                    <a:pt x="0" y="464"/>
                  </a:lnTo>
                  <a:lnTo>
                    <a:pt x="4" y="447"/>
                  </a:lnTo>
                  <a:lnTo>
                    <a:pt x="11" y="437"/>
                  </a:lnTo>
                  <a:lnTo>
                    <a:pt x="21" y="423"/>
                  </a:lnTo>
                  <a:lnTo>
                    <a:pt x="41" y="406"/>
                  </a:lnTo>
                  <a:lnTo>
                    <a:pt x="58" y="392"/>
                  </a:lnTo>
                  <a:lnTo>
                    <a:pt x="58" y="392"/>
                  </a:lnTo>
                  <a:lnTo>
                    <a:pt x="41" y="382"/>
                  </a:lnTo>
                  <a:lnTo>
                    <a:pt x="24" y="368"/>
                  </a:lnTo>
                  <a:lnTo>
                    <a:pt x="24" y="368"/>
                  </a:lnTo>
                  <a:lnTo>
                    <a:pt x="17" y="358"/>
                  </a:lnTo>
                  <a:lnTo>
                    <a:pt x="11" y="344"/>
                  </a:lnTo>
                  <a:lnTo>
                    <a:pt x="7" y="327"/>
                  </a:lnTo>
                  <a:lnTo>
                    <a:pt x="7" y="307"/>
                  </a:lnTo>
                  <a:lnTo>
                    <a:pt x="7" y="307"/>
                  </a:lnTo>
                  <a:lnTo>
                    <a:pt x="7" y="293"/>
                  </a:lnTo>
                  <a:lnTo>
                    <a:pt x="14" y="280"/>
                  </a:lnTo>
                  <a:lnTo>
                    <a:pt x="21" y="269"/>
                  </a:lnTo>
                  <a:lnTo>
                    <a:pt x="28" y="256"/>
                  </a:lnTo>
                  <a:lnTo>
                    <a:pt x="52" y="235"/>
                  </a:lnTo>
                  <a:lnTo>
                    <a:pt x="79" y="215"/>
                  </a:lnTo>
                  <a:lnTo>
                    <a:pt x="79" y="215"/>
                  </a:lnTo>
                  <a:lnTo>
                    <a:pt x="62" y="204"/>
                  </a:lnTo>
                  <a:lnTo>
                    <a:pt x="45" y="187"/>
                  </a:lnTo>
                  <a:lnTo>
                    <a:pt x="38" y="177"/>
                  </a:lnTo>
                  <a:lnTo>
                    <a:pt x="31" y="160"/>
                  </a:lnTo>
                  <a:lnTo>
                    <a:pt x="28" y="143"/>
                  </a:lnTo>
                  <a:lnTo>
                    <a:pt x="28" y="123"/>
                  </a:lnTo>
                  <a:lnTo>
                    <a:pt x="28" y="123"/>
                  </a:lnTo>
                  <a:lnTo>
                    <a:pt x="31" y="95"/>
                  </a:lnTo>
                  <a:lnTo>
                    <a:pt x="41" y="68"/>
                  </a:lnTo>
                  <a:lnTo>
                    <a:pt x="58" y="47"/>
                  </a:lnTo>
                  <a:lnTo>
                    <a:pt x="79" y="30"/>
                  </a:lnTo>
                  <a:lnTo>
                    <a:pt x="106" y="17"/>
                  </a:lnTo>
                  <a:lnTo>
                    <a:pt x="134" y="6"/>
                  </a:lnTo>
                  <a:lnTo>
                    <a:pt x="168" y="3"/>
                  </a:lnTo>
                  <a:lnTo>
                    <a:pt x="205" y="0"/>
                  </a:lnTo>
                  <a:lnTo>
                    <a:pt x="205" y="0"/>
                  </a:lnTo>
                  <a:lnTo>
                    <a:pt x="236" y="0"/>
                  </a:lnTo>
                  <a:lnTo>
                    <a:pt x="267" y="3"/>
                  </a:lnTo>
                  <a:lnTo>
                    <a:pt x="294" y="10"/>
                  </a:lnTo>
                  <a:lnTo>
                    <a:pt x="318" y="23"/>
                  </a:lnTo>
                  <a:lnTo>
                    <a:pt x="342" y="37"/>
                  </a:lnTo>
                  <a:lnTo>
                    <a:pt x="355" y="58"/>
                  </a:lnTo>
                  <a:lnTo>
                    <a:pt x="362" y="71"/>
                  </a:lnTo>
                  <a:lnTo>
                    <a:pt x="366" y="85"/>
                  </a:lnTo>
                  <a:lnTo>
                    <a:pt x="369" y="119"/>
                  </a:lnTo>
                  <a:lnTo>
                    <a:pt x="369" y="119"/>
                  </a:lnTo>
                  <a:lnTo>
                    <a:pt x="369" y="136"/>
                  </a:lnTo>
                  <a:lnTo>
                    <a:pt x="366" y="153"/>
                  </a:lnTo>
                  <a:lnTo>
                    <a:pt x="362" y="167"/>
                  </a:lnTo>
                  <a:lnTo>
                    <a:pt x="355" y="181"/>
                  </a:lnTo>
                  <a:lnTo>
                    <a:pt x="338" y="201"/>
                  </a:lnTo>
                  <a:lnTo>
                    <a:pt x="314" y="222"/>
                  </a:lnTo>
                  <a:lnTo>
                    <a:pt x="287" y="232"/>
                  </a:lnTo>
                  <a:lnTo>
                    <a:pt x="256" y="242"/>
                  </a:lnTo>
                  <a:lnTo>
                    <a:pt x="226" y="249"/>
                  </a:lnTo>
                  <a:lnTo>
                    <a:pt x="192" y="249"/>
                  </a:lnTo>
                  <a:lnTo>
                    <a:pt x="192" y="249"/>
                  </a:lnTo>
                  <a:lnTo>
                    <a:pt x="168" y="249"/>
                  </a:lnTo>
                  <a:lnTo>
                    <a:pt x="144" y="245"/>
                  </a:lnTo>
                  <a:lnTo>
                    <a:pt x="144" y="245"/>
                  </a:lnTo>
                  <a:lnTo>
                    <a:pt x="127" y="256"/>
                  </a:lnTo>
                  <a:lnTo>
                    <a:pt x="120" y="266"/>
                  </a:lnTo>
                  <a:lnTo>
                    <a:pt x="116" y="276"/>
                  </a:lnTo>
                  <a:lnTo>
                    <a:pt x="116" y="276"/>
                  </a:lnTo>
                  <a:lnTo>
                    <a:pt x="116" y="286"/>
                  </a:lnTo>
                  <a:lnTo>
                    <a:pt x="123" y="293"/>
                  </a:lnTo>
                  <a:lnTo>
                    <a:pt x="130" y="300"/>
                  </a:lnTo>
                  <a:lnTo>
                    <a:pt x="137" y="303"/>
                  </a:lnTo>
                  <a:lnTo>
                    <a:pt x="157" y="307"/>
                  </a:lnTo>
                  <a:lnTo>
                    <a:pt x="174" y="310"/>
                  </a:lnTo>
                  <a:lnTo>
                    <a:pt x="267" y="310"/>
                  </a:lnTo>
                  <a:lnTo>
                    <a:pt x="267" y="310"/>
                  </a:lnTo>
                  <a:lnTo>
                    <a:pt x="297" y="310"/>
                  </a:lnTo>
                  <a:lnTo>
                    <a:pt x="325" y="317"/>
                  </a:lnTo>
                  <a:lnTo>
                    <a:pt x="349" y="327"/>
                  </a:lnTo>
                  <a:lnTo>
                    <a:pt x="369" y="341"/>
                  </a:lnTo>
                  <a:lnTo>
                    <a:pt x="383" y="358"/>
                  </a:lnTo>
                  <a:lnTo>
                    <a:pt x="396" y="379"/>
                  </a:lnTo>
                  <a:lnTo>
                    <a:pt x="403" y="406"/>
                  </a:lnTo>
                  <a:lnTo>
                    <a:pt x="407" y="433"/>
                  </a:lnTo>
                  <a:lnTo>
                    <a:pt x="407" y="433"/>
                  </a:lnTo>
                  <a:close/>
                  <a:moveTo>
                    <a:pt x="256" y="126"/>
                  </a:moveTo>
                  <a:lnTo>
                    <a:pt x="256" y="126"/>
                  </a:lnTo>
                  <a:lnTo>
                    <a:pt x="253" y="102"/>
                  </a:lnTo>
                  <a:lnTo>
                    <a:pt x="250" y="92"/>
                  </a:lnTo>
                  <a:lnTo>
                    <a:pt x="243" y="85"/>
                  </a:lnTo>
                  <a:lnTo>
                    <a:pt x="236" y="78"/>
                  </a:lnTo>
                  <a:lnTo>
                    <a:pt x="226" y="71"/>
                  </a:lnTo>
                  <a:lnTo>
                    <a:pt x="212" y="68"/>
                  </a:lnTo>
                  <a:lnTo>
                    <a:pt x="198" y="68"/>
                  </a:lnTo>
                  <a:lnTo>
                    <a:pt x="198" y="68"/>
                  </a:lnTo>
                  <a:lnTo>
                    <a:pt x="188" y="68"/>
                  </a:lnTo>
                  <a:lnTo>
                    <a:pt x="174" y="71"/>
                  </a:lnTo>
                  <a:lnTo>
                    <a:pt x="164" y="78"/>
                  </a:lnTo>
                  <a:lnTo>
                    <a:pt x="157" y="85"/>
                  </a:lnTo>
                  <a:lnTo>
                    <a:pt x="147" y="105"/>
                  </a:lnTo>
                  <a:lnTo>
                    <a:pt x="144" y="126"/>
                  </a:lnTo>
                  <a:lnTo>
                    <a:pt x="144" y="126"/>
                  </a:lnTo>
                  <a:lnTo>
                    <a:pt x="147" y="146"/>
                  </a:lnTo>
                  <a:lnTo>
                    <a:pt x="151" y="157"/>
                  </a:lnTo>
                  <a:lnTo>
                    <a:pt x="157" y="167"/>
                  </a:lnTo>
                  <a:lnTo>
                    <a:pt x="164" y="174"/>
                  </a:lnTo>
                  <a:lnTo>
                    <a:pt x="174" y="177"/>
                  </a:lnTo>
                  <a:lnTo>
                    <a:pt x="185" y="181"/>
                  </a:lnTo>
                  <a:lnTo>
                    <a:pt x="198" y="184"/>
                  </a:lnTo>
                  <a:lnTo>
                    <a:pt x="198" y="184"/>
                  </a:lnTo>
                  <a:lnTo>
                    <a:pt x="212" y="181"/>
                  </a:lnTo>
                  <a:lnTo>
                    <a:pt x="222" y="177"/>
                  </a:lnTo>
                  <a:lnTo>
                    <a:pt x="233" y="174"/>
                  </a:lnTo>
                  <a:lnTo>
                    <a:pt x="243" y="167"/>
                  </a:lnTo>
                  <a:lnTo>
                    <a:pt x="250" y="157"/>
                  </a:lnTo>
                  <a:lnTo>
                    <a:pt x="253" y="146"/>
                  </a:lnTo>
                  <a:lnTo>
                    <a:pt x="256" y="126"/>
                  </a:lnTo>
                  <a:lnTo>
                    <a:pt x="256" y="126"/>
                  </a:lnTo>
                  <a:close/>
                  <a:moveTo>
                    <a:pt x="287" y="450"/>
                  </a:moveTo>
                  <a:lnTo>
                    <a:pt x="287" y="450"/>
                  </a:lnTo>
                  <a:lnTo>
                    <a:pt x="287" y="440"/>
                  </a:lnTo>
                  <a:lnTo>
                    <a:pt x="284" y="430"/>
                  </a:lnTo>
                  <a:lnTo>
                    <a:pt x="277" y="423"/>
                  </a:lnTo>
                  <a:lnTo>
                    <a:pt x="273" y="416"/>
                  </a:lnTo>
                  <a:lnTo>
                    <a:pt x="256" y="409"/>
                  </a:lnTo>
                  <a:lnTo>
                    <a:pt x="236" y="409"/>
                  </a:lnTo>
                  <a:lnTo>
                    <a:pt x="134" y="409"/>
                  </a:lnTo>
                  <a:lnTo>
                    <a:pt x="134" y="409"/>
                  </a:lnTo>
                  <a:lnTo>
                    <a:pt x="120" y="416"/>
                  </a:lnTo>
                  <a:lnTo>
                    <a:pt x="110" y="430"/>
                  </a:lnTo>
                  <a:lnTo>
                    <a:pt x="99" y="444"/>
                  </a:lnTo>
                  <a:lnTo>
                    <a:pt x="96" y="454"/>
                  </a:lnTo>
                  <a:lnTo>
                    <a:pt x="96" y="464"/>
                  </a:lnTo>
                  <a:lnTo>
                    <a:pt x="96" y="464"/>
                  </a:lnTo>
                  <a:lnTo>
                    <a:pt x="96" y="474"/>
                  </a:lnTo>
                  <a:lnTo>
                    <a:pt x="103" y="484"/>
                  </a:lnTo>
                  <a:lnTo>
                    <a:pt x="113" y="495"/>
                  </a:lnTo>
                  <a:lnTo>
                    <a:pt x="123" y="502"/>
                  </a:lnTo>
                  <a:lnTo>
                    <a:pt x="137" y="508"/>
                  </a:lnTo>
                  <a:lnTo>
                    <a:pt x="154" y="515"/>
                  </a:lnTo>
                  <a:lnTo>
                    <a:pt x="171" y="515"/>
                  </a:lnTo>
                  <a:lnTo>
                    <a:pt x="192" y="519"/>
                  </a:lnTo>
                  <a:lnTo>
                    <a:pt x="192" y="519"/>
                  </a:lnTo>
                  <a:lnTo>
                    <a:pt x="212" y="515"/>
                  </a:lnTo>
                  <a:lnTo>
                    <a:pt x="229" y="512"/>
                  </a:lnTo>
                  <a:lnTo>
                    <a:pt x="246" y="508"/>
                  </a:lnTo>
                  <a:lnTo>
                    <a:pt x="260" y="502"/>
                  </a:lnTo>
                  <a:lnTo>
                    <a:pt x="270" y="491"/>
                  </a:lnTo>
                  <a:lnTo>
                    <a:pt x="280" y="478"/>
                  </a:lnTo>
                  <a:lnTo>
                    <a:pt x="287" y="464"/>
                  </a:lnTo>
                  <a:lnTo>
                    <a:pt x="287" y="450"/>
                  </a:lnTo>
                  <a:lnTo>
                    <a:pt x="287" y="450"/>
                  </a:lnTo>
                  <a:close/>
                </a:path>
              </a:pathLst>
            </a:custGeom>
            <a:solidFill>
              <a:srgbClr val="000066"/>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626469"/>
                </a:solidFill>
                <a:cs typeface="Arial" charset="0"/>
              </a:endParaRPr>
            </a:p>
          </p:txBody>
        </p:sp>
      </p:grpSp>
      <p:sp>
        <p:nvSpPr>
          <p:cNvPr id="93" name="Up Arrow 92"/>
          <p:cNvSpPr/>
          <p:nvPr/>
        </p:nvSpPr>
        <p:spPr>
          <a:xfrm>
            <a:off x="5291385" y="3691819"/>
            <a:ext cx="285313" cy="231601"/>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4" name="Up Arrow 93"/>
          <p:cNvSpPr/>
          <p:nvPr/>
        </p:nvSpPr>
        <p:spPr>
          <a:xfrm>
            <a:off x="3467448" y="4557202"/>
            <a:ext cx="273993" cy="217442"/>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6" name="Up Arrow 95"/>
          <p:cNvSpPr/>
          <p:nvPr/>
        </p:nvSpPr>
        <p:spPr>
          <a:xfrm>
            <a:off x="5333053" y="5423558"/>
            <a:ext cx="248463" cy="227663"/>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7" name="Up Arrow 96"/>
          <p:cNvSpPr/>
          <p:nvPr/>
        </p:nvSpPr>
        <p:spPr>
          <a:xfrm>
            <a:off x="1700593" y="5424678"/>
            <a:ext cx="248463" cy="227662"/>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8" name="Up Arrow 97"/>
          <p:cNvSpPr/>
          <p:nvPr/>
        </p:nvSpPr>
        <p:spPr bwMode="auto">
          <a:xfrm>
            <a:off x="3440321" y="5424529"/>
            <a:ext cx="280755" cy="226693"/>
          </a:xfrm>
          <a:prstGeom prst="upArrow">
            <a:avLst/>
          </a:prstGeom>
          <a:solidFill>
            <a:schemeClr val="accent2"/>
          </a:solid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ts val="600"/>
              </a:spcAft>
            </a:pPr>
            <a:endParaRPr lang="en-US" sz="1000" smtClean="0">
              <a:solidFill>
                <a:srgbClr val="626469"/>
              </a:solidFill>
              <a:cs typeface="Arial" charset="0"/>
            </a:endParaRPr>
          </a:p>
        </p:txBody>
      </p:sp>
      <p:pic>
        <p:nvPicPr>
          <p:cNvPr id="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04428" y="6508069"/>
            <a:ext cx="1147147" cy="31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95571" y="3290747"/>
            <a:ext cx="5402373" cy="423193"/>
          </a:xfrm>
          <a:prstGeom prst="rect">
            <a:avLst/>
          </a:prstGeom>
          <a:solidFill>
            <a:srgbClr val="009ED6"/>
          </a:solidFill>
        </p:spPr>
        <p:txBody>
          <a:bodyPr wrap="square" lIns="22860" tIns="11430" rIns="22860" bIns="11430" rtlCol="0">
            <a:spAutoFit/>
          </a:bodyPr>
          <a:lstStyle/>
          <a:p>
            <a:pPr algn="ctr" defTabSz="941342"/>
            <a:r>
              <a:rPr lang="en-US" sz="1300" b="1" dirty="0" smtClean="0">
                <a:solidFill>
                  <a:prstClr val="white"/>
                </a:solidFill>
                <a:latin typeface="Calibri"/>
                <a:cs typeface="Arial" charset="0"/>
              </a:rPr>
              <a:t>Environmental </a:t>
            </a:r>
            <a:r>
              <a:rPr lang="en-US" sz="1300" b="1" dirty="0">
                <a:solidFill>
                  <a:prstClr val="white"/>
                </a:solidFill>
                <a:latin typeface="Calibri"/>
                <a:cs typeface="Arial" charset="0"/>
              </a:rPr>
              <a:t>Performance for Idaho Wheat Production (relative to benchmarks)</a:t>
            </a:r>
          </a:p>
        </p:txBody>
      </p:sp>
      <p:sp>
        <p:nvSpPr>
          <p:cNvPr id="48" name="Rectangular Callout 47"/>
          <p:cNvSpPr/>
          <p:nvPr/>
        </p:nvSpPr>
        <p:spPr>
          <a:xfrm>
            <a:off x="270642" y="3620442"/>
            <a:ext cx="1832479" cy="854404"/>
          </a:xfrm>
          <a:prstGeom prst="wedgeRectCallout">
            <a:avLst>
              <a:gd name="adj1" fmla="val -20833"/>
              <a:gd name="adj2" fmla="val 47282"/>
            </a:avLst>
          </a:prstGeom>
          <a:blipFill>
            <a:blip r:embed="rId1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95" name="Up Arrow 94"/>
          <p:cNvSpPr/>
          <p:nvPr/>
        </p:nvSpPr>
        <p:spPr>
          <a:xfrm>
            <a:off x="5144850" y="4611368"/>
            <a:ext cx="248463" cy="193899"/>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pic>
        <p:nvPicPr>
          <p:cNvPr id="51" name="Picture 7" descr="http://bestclipartblog.com/clipart-pics/cloud-clip-art-3.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73649" y="3791311"/>
            <a:ext cx="971377" cy="39052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464936" y="3608140"/>
            <a:ext cx="730181" cy="223138"/>
          </a:xfrm>
          <a:prstGeom prst="rect">
            <a:avLst/>
          </a:prstGeom>
          <a:noFill/>
        </p:spPr>
        <p:txBody>
          <a:bodyPr wrap="square" lIns="22860" tIns="11430" rIns="22860" bIns="11430" rtlCol="0">
            <a:spAutoFit/>
          </a:bodyPr>
          <a:lstStyle/>
          <a:p>
            <a:pPr defTabSz="941342"/>
            <a:r>
              <a:rPr lang="en-US" sz="1300" b="1" dirty="0">
                <a:solidFill>
                  <a:prstClr val="white"/>
                </a:solidFill>
                <a:latin typeface="Calibri"/>
                <a:cs typeface="Arial" charset="0"/>
              </a:rPr>
              <a:t>+18%</a:t>
            </a:r>
          </a:p>
        </p:txBody>
      </p:sp>
      <p:sp>
        <p:nvSpPr>
          <p:cNvPr id="53" name="TextBox 52"/>
          <p:cNvSpPr txBox="1"/>
          <p:nvPr/>
        </p:nvSpPr>
        <p:spPr>
          <a:xfrm>
            <a:off x="3871829" y="4194942"/>
            <a:ext cx="1860375"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GHG Emissions</a:t>
            </a:r>
          </a:p>
        </p:txBody>
      </p:sp>
      <p:sp>
        <p:nvSpPr>
          <p:cNvPr id="54" name="TextBox 53"/>
          <p:cNvSpPr txBox="1"/>
          <p:nvPr/>
        </p:nvSpPr>
        <p:spPr>
          <a:xfrm>
            <a:off x="4424973" y="3875004"/>
            <a:ext cx="569768" cy="223138"/>
          </a:xfrm>
          <a:prstGeom prst="rect">
            <a:avLst/>
          </a:prstGeom>
          <a:noFill/>
        </p:spPr>
        <p:txBody>
          <a:bodyPr wrap="square" lIns="22860" tIns="11430" rIns="22860" bIns="11430" rtlCol="0" anchor="ctr">
            <a:spAutoFit/>
          </a:bodyPr>
          <a:lstStyle/>
          <a:p>
            <a:pPr algn="ctr" defTabSz="941342"/>
            <a:r>
              <a:rPr lang="en-US" sz="1300" dirty="0">
                <a:solidFill>
                  <a:prstClr val="black"/>
                </a:solidFill>
                <a:latin typeface="Calibri"/>
                <a:cs typeface="Arial" charset="0"/>
              </a:rPr>
              <a:t>CO</a:t>
            </a:r>
            <a:r>
              <a:rPr lang="en-US" sz="1300" baseline="-25000" dirty="0">
                <a:solidFill>
                  <a:prstClr val="black"/>
                </a:solidFill>
                <a:latin typeface="Calibri"/>
                <a:cs typeface="Arial" charset="0"/>
              </a:rPr>
              <a:t>2</a:t>
            </a:r>
          </a:p>
        </p:txBody>
      </p:sp>
      <p:sp>
        <p:nvSpPr>
          <p:cNvPr id="55" name="TextBox 54"/>
          <p:cNvSpPr txBox="1"/>
          <p:nvPr/>
        </p:nvSpPr>
        <p:spPr>
          <a:xfrm>
            <a:off x="2265988" y="4181836"/>
            <a:ext cx="1323417"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Soil Carbon</a:t>
            </a:r>
          </a:p>
        </p:txBody>
      </p:sp>
      <p:pic>
        <p:nvPicPr>
          <p:cNvPr id="56" name="f8f80f8c-0b46-4490-9bf5-6c723887bd33" descr="2D1D62C8-7906-413F-886B-A13145A9A35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62848" y="3792675"/>
            <a:ext cx="960041" cy="3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2554695" y="3623956"/>
            <a:ext cx="670216" cy="223138"/>
          </a:xfrm>
          <a:prstGeom prst="rect">
            <a:avLst/>
          </a:prstGeom>
          <a:noFill/>
        </p:spPr>
        <p:txBody>
          <a:bodyPr wrap="square" lIns="22860" tIns="11430" rIns="22860" bIns="11430" rtlCol="0">
            <a:spAutoFit/>
          </a:bodyPr>
          <a:lstStyle/>
          <a:p>
            <a:pPr algn="ctr" defTabSz="941342"/>
            <a:r>
              <a:rPr lang="en-US" sz="1300" b="1" dirty="0">
                <a:solidFill>
                  <a:prstClr val="white"/>
                </a:solidFill>
                <a:latin typeface="Calibri"/>
                <a:cs typeface="Arial" charset="0"/>
              </a:rPr>
              <a:t>+11%</a:t>
            </a:r>
          </a:p>
        </p:txBody>
      </p:sp>
      <p:sp>
        <p:nvSpPr>
          <p:cNvPr id="58" name="Rectangle 57"/>
          <p:cNvSpPr/>
          <p:nvPr/>
        </p:nvSpPr>
        <p:spPr>
          <a:xfrm>
            <a:off x="3851920" y="4475093"/>
            <a:ext cx="1847840" cy="849322"/>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61" name="Isosceles Triangle 60"/>
          <p:cNvSpPr/>
          <p:nvPr/>
        </p:nvSpPr>
        <p:spPr>
          <a:xfrm rot="5400000">
            <a:off x="3716740" y="3823210"/>
            <a:ext cx="364610" cy="351309"/>
          </a:xfrm>
          <a:prstGeom prst="triangle">
            <a:avLst>
              <a:gd name="adj" fmla="val 508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74" name="Isosceles Triangle 73"/>
          <p:cNvSpPr/>
          <p:nvPr/>
        </p:nvSpPr>
        <p:spPr>
          <a:xfrm>
            <a:off x="4508941" y="4362297"/>
            <a:ext cx="523504" cy="120019"/>
          </a:xfrm>
          <a:prstGeom prst="triangle">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pic>
        <p:nvPicPr>
          <p:cNvPr id="76" name="Picture 2" descr="http://fc02.deviantart.net/fs70/f/2010/095/2/c/Electricity_Pictogram_by_DanysDesigns.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05038" y="4577663"/>
            <a:ext cx="1069199" cy="559013"/>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4395125" y="5094750"/>
            <a:ext cx="756939" cy="223138"/>
          </a:xfrm>
          <a:prstGeom prst="rect">
            <a:avLst/>
          </a:prstGeom>
          <a:noFill/>
        </p:spPr>
        <p:txBody>
          <a:bodyPr wrap="square" lIns="22860" tIns="11430" rIns="22860" bIns="11430" rtlCol="0">
            <a:spAutoFit/>
          </a:bodyPr>
          <a:lstStyle/>
          <a:p>
            <a:pPr defTabSz="941342"/>
            <a:r>
              <a:rPr lang="en-US" sz="1300" dirty="0">
                <a:solidFill>
                  <a:prstClr val="black"/>
                </a:solidFill>
                <a:latin typeface="Calibri"/>
                <a:cs typeface="Arial" charset="0"/>
              </a:rPr>
              <a:t>Energy</a:t>
            </a:r>
          </a:p>
        </p:txBody>
      </p:sp>
      <p:sp>
        <p:nvSpPr>
          <p:cNvPr id="78" name="TextBox 77"/>
          <p:cNvSpPr txBox="1"/>
          <p:nvPr/>
        </p:nvSpPr>
        <p:spPr>
          <a:xfrm>
            <a:off x="4366653" y="4502597"/>
            <a:ext cx="739003" cy="223138"/>
          </a:xfrm>
          <a:prstGeom prst="rect">
            <a:avLst/>
          </a:prstGeom>
          <a:noFill/>
        </p:spPr>
        <p:txBody>
          <a:bodyPr wrap="square" lIns="22860" tIns="11430" rIns="22860" bIns="11430" rtlCol="0">
            <a:spAutoFit/>
          </a:bodyPr>
          <a:lstStyle/>
          <a:p>
            <a:pPr algn="ctr" defTabSz="941342"/>
            <a:r>
              <a:rPr lang="en-US" sz="1300" b="1" dirty="0">
                <a:solidFill>
                  <a:prstClr val="white"/>
                </a:solidFill>
                <a:latin typeface="Calibri"/>
                <a:cs typeface="Arial" charset="0"/>
              </a:rPr>
              <a:t>+16%</a:t>
            </a:r>
          </a:p>
        </p:txBody>
      </p:sp>
      <p:sp>
        <p:nvSpPr>
          <p:cNvPr id="79" name="TextBox 78"/>
          <p:cNvSpPr txBox="1"/>
          <p:nvPr/>
        </p:nvSpPr>
        <p:spPr>
          <a:xfrm>
            <a:off x="828708" y="4505563"/>
            <a:ext cx="730181" cy="223138"/>
          </a:xfrm>
          <a:prstGeom prst="rect">
            <a:avLst/>
          </a:prstGeom>
          <a:noFill/>
        </p:spPr>
        <p:txBody>
          <a:bodyPr wrap="square" lIns="22860" tIns="11430" rIns="22860" bIns="11430" rtlCol="0">
            <a:spAutoFit/>
          </a:bodyPr>
          <a:lstStyle/>
          <a:p>
            <a:pPr defTabSz="941342"/>
            <a:r>
              <a:rPr lang="en-US" sz="1300" b="1" dirty="0">
                <a:solidFill>
                  <a:prstClr val="white"/>
                </a:solidFill>
                <a:latin typeface="Calibri"/>
                <a:cs typeface="Arial" charset="0"/>
              </a:rPr>
              <a:t>+10%</a:t>
            </a:r>
          </a:p>
        </p:txBody>
      </p:sp>
      <p:sp>
        <p:nvSpPr>
          <p:cNvPr id="80" name="TextBox 79"/>
          <p:cNvSpPr txBox="1"/>
          <p:nvPr/>
        </p:nvSpPr>
        <p:spPr>
          <a:xfrm>
            <a:off x="414497" y="5110747"/>
            <a:ext cx="1323417"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Land Use</a:t>
            </a:r>
          </a:p>
        </p:txBody>
      </p:sp>
      <p:pic>
        <p:nvPicPr>
          <p:cNvPr id="81" name="68e36baf-be79-47d1-b269-15f6a43e509c" descr="E11C4D34-F98F-4849-8826-46F226EDD58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9607" y="4681660"/>
            <a:ext cx="728789" cy="41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Up Arrow 81"/>
          <p:cNvSpPr/>
          <p:nvPr/>
        </p:nvSpPr>
        <p:spPr>
          <a:xfrm>
            <a:off x="5313875" y="4557203"/>
            <a:ext cx="286816" cy="229085"/>
          </a:xfrm>
          <a:prstGeom prst="up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1" name="Isosceles Triangle 100"/>
          <p:cNvSpPr/>
          <p:nvPr/>
        </p:nvSpPr>
        <p:spPr>
          <a:xfrm rot="5400000">
            <a:off x="3746427" y="5593501"/>
            <a:ext cx="383858" cy="341416"/>
          </a:xfrm>
          <a:prstGeom prst="triangle">
            <a:avLst/>
          </a:prstGeom>
          <a:solidFill>
            <a:srgbClr val="EEEC94"/>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102" name="Isosceles Triangle 101"/>
          <p:cNvSpPr/>
          <p:nvPr/>
        </p:nvSpPr>
        <p:spPr>
          <a:xfrm rot="5400000">
            <a:off x="1995791" y="5596914"/>
            <a:ext cx="351303" cy="341416"/>
          </a:xfrm>
          <a:prstGeom prst="triangle">
            <a:avLst/>
          </a:prstGeom>
          <a:solidFill>
            <a:srgbClr val="617834"/>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pic>
        <p:nvPicPr>
          <p:cNvPr id="104"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6185" y="5448798"/>
            <a:ext cx="924363" cy="60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TextBox 104"/>
          <p:cNvSpPr txBox="1"/>
          <p:nvPr/>
        </p:nvSpPr>
        <p:spPr>
          <a:xfrm>
            <a:off x="829056" y="5366514"/>
            <a:ext cx="730181" cy="223138"/>
          </a:xfrm>
          <a:prstGeom prst="rect">
            <a:avLst/>
          </a:prstGeom>
          <a:noFill/>
        </p:spPr>
        <p:txBody>
          <a:bodyPr wrap="square" lIns="22860" tIns="11430" rIns="22860" bIns="11430" rtlCol="0">
            <a:spAutoFit/>
          </a:bodyPr>
          <a:lstStyle/>
          <a:p>
            <a:pPr defTabSz="941342"/>
            <a:r>
              <a:rPr lang="en-US" sz="1300" b="1" dirty="0">
                <a:solidFill>
                  <a:prstClr val="white"/>
                </a:solidFill>
                <a:latin typeface="Calibri"/>
                <a:cs typeface="Arial" charset="0"/>
              </a:rPr>
              <a:t>+10%</a:t>
            </a:r>
          </a:p>
        </p:txBody>
      </p:sp>
      <p:sp>
        <p:nvSpPr>
          <p:cNvPr id="103" name="TextBox 102"/>
          <p:cNvSpPr txBox="1"/>
          <p:nvPr/>
        </p:nvSpPr>
        <p:spPr>
          <a:xfrm>
            <a:off x="385543" y="5982039"/>
            <a:ext cx="1549885"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Nitrogen Use</a:t>
            </a:r>
          </a:p>
        </p:txBody>
      </p:sp>
      <p:pic>
        <p:nvPicPr>
          <p:cNvPr id="106" name="Picture 9" descr="http://newjerseyurbanism.files.wordpress.com/2010/09/paramount-pictogram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79085" y="5501377"/>
            <a:ext cx="897219" cy="496465"/>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4225092" y="5968257"/>
            <a:ext cx="1013307"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Soil Loss</a:t>
            </a:r>
          </a:p>
        </p:txBody>
      </p:sp>
      <p:pic>
        <p:nvPicPr>
          <p:cNvPr id="109" name="6f94eeba-d27b-465c-abda-61c31bf18083" descr="0A5C4BB4-7B17-4E2A-A0B9-EC3271B030DB"/>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80927" y="5518130"/>
            <a:ext cx="1110456"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2524712" y="5355798"/>
            <a:ext cx="730181" cy="223138"/>
          </a:xfrm>
          <a:prstGeom prst="rect">
            <a:avLst/>
          </a:prstGeom>
          <a:noFill/>
        </p:spPr>
        <p:txBody>
          <a:bodyPr wrap="square" lIns="22860" tIns="11430" rIns="22860" bIns="11430" rtlCol="0">
            <a:spAutoFit/>
          </a:bodyPr>
          <a:lstStyle/>
          <a:p>
            <a:pPr algn="ctr" defTabSz="941342"/>
            <a:r>
              <a:rPr lang="en-US" sz="1300" b="1" dirty="0">
                <a:solidFill>
                  <a:prstClr val="white"/>
                </a:solidFill>
                <a:latin typeface="Calibri"/>
                <a:cs typeface="Arial" charset="0"/>
              </a:rPr>
              <a:t>+14%</a:t>
            </a:r>
          </a:p>
        </p:txBody>
      </p:sp>
      <p:sp>
        <p:nvSpPr>
          <p:cNvPr id="111" name="TextBox 110"/>
          <p:cNvSpPr txBox="1"/>
          <p:nvPr/>
        </p:nvSpPr>
        <p:spPr>
          <a:xfrm>
            <a:off x="4471080" y="5371155"/>
            <a:ext cx="730181" cy="223138"/>
          </a:xfrm>
          <a:prstGeom prst="rect">
            <a:avLst/>
          </a:prstGeom>
          <a:noFill/>
        </p:spPr>
        <p:txBody>
          <a:bodyPr wrap="square" lIns="22860" tIns="11430" rIns="22860" bIns="11430" rtlCol="0">
            <a:spAutoFit/>
          </a:bodyPr>
          <a:lstStyle/>
          <a:p>
            <a:pPr defTabSz="941342"/>
            <a:r>
              <a:rPr lang="en-US" sz="1300" b="1" dirty="0">
                <a:solidFill>
                  <a:prstClr val="white"/>
                </a:solidFill>
                <a:latin typeface="Calibri"/>
                <a:cs typeface="Arial" charset="0"/>
              </a:rPr>
              <a:t>+10%</a:t>
            </a:r>
          </a:p>
        </p:txBody>
      </p:sp>
      <p:sp>
        <p:nvSpPr>
          <p:cNvPr id="108" name="TextBox 107"/>
          <p:cNvSpPr txBox="1"/>
          <p:nvPr/>
        </p:nvSpPr>
        <p:spPr>
          <a:xfrm>
            <a:off x="2371061" y="5978675"/>
            <a:ext cx="1037483"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Yield</a:t>
            </a:r>
          </a:p>
        </p:txBody>
      </p:sp>
      <p:sp>
        <p:nvSpPr>
          <p:cNvPr id="114" name="Teardrop 113"/>
          <p:cNvSpPr>
            <a:spLocks noChangeAspect="1"/>
          </p:cNvSpPr>
          <p:nvPr/>
        </p:nvSpPr>
        <p:spPr bwMode="auto">
          <a:xfrm rot="19416833">
            <a:off x="2298686" y="4657346"/>
            <a:ext cx="200876" cy="95511"/>
          </a:xfrm>
          <a:prstGeom prst="teardrop">
            <a:avLst/>
          </a:prstGeom>
          <a:solidFill>
            <a:schemeClr val="bg1"/>
          </a:solidFill>
          <a:ln w="6350" cap="flat" cmpd="sng" algn="ctr">
            <a:noFill/>
            <a:prstDash val="solid"/>
            <a:round/>
            <a:headEnd type="none" w="sm" len="sm"/>
            <a:tailEnd type="none" w="sm" len="sm"/>
          </a:ln>
          <a:effectLst/>
        </p:spPr>
        <p:txBody>
          <a:bodyPr vert="horz" wrap="square" lIns="22860" tIns="11430" rIns="22860" bIns="11430" numCol="1" rtlCol="0" anchor="t" anchorCtr="0" compatLnSpc="1">
            <a:prstTxWarp prst="textNoShape">
              <a:avLst/>
            </a:prstTxWarp>
          </a:bodyPr>
          <a:lstStyle/>
          <a:p>
            <a:pPr eaLnBrk="0" fontAlgn="base" hangingPunct="0">
              <a:spcBef>
                <a:spcPct val="0"/>
              </a:spcBef>
              <a:spcAft>
                <a:spcPts val="150"/>
              </a:spcAft>
            </a:pPr>
            <a:endParaRPr lang="en-US" sz="300">
              <a:solidFill>
                <a:prstClr val="black"/>
              </a:solidFill>
              <a:cs typeface="Arial" charset="0"/>
            </a:endParaRPr>
          </a:p>
        </p:txBody>
      </p:sp>
      <p:sp>
        <p:nvSpPr>
          <p:cNvPr id="123" name="Teardrop 122"/>
          <p:cNvSpPr>
            <a:spLocks noChangeAspect="1"/>
          </p:cNvSpPr>
          <p:nvPr/>
        </p:nvSpPr>
        <p:spPr bwMode="auto">
          <a:xfrm rot="19416833">
            <a:off x="2561436" y="4712943"/>
            <a:ext cx="204192" cy="97088"/>
          </a:xfrm>
          <a:prstGeom prst="teardrop">
            <a:avLst/>
          </a:prstGeom>
          <a:solidFill>
            <a:schemeClr val="bg1"/>
          </a:solidFill>
          <a:ln w="6350" cap="flat" cmpd="sng" algn="ctr">
            <a:noFill/>
            <a:prstDash val="solid"/>
            <a:round/>
            <a:headEnd type="none" w="sm" len="sm"/>
            <a:tailEnd type="none" w="sm" len="sm"/>
          </a:ln>
          <a:effectLst/>
        </p:spPr>
        <p:txBody>
          <a:bodyPr vert="horz" wrap="square" lIns="22860" tIns="11430" rIns="22860" bIns="11430" numCol="1" rtlCol="0" anchor="t" anchorCtr="0" compatLnSpc="1">
            <a:prstTxWarp prst="textNoShape">
              <a:avLst/>
            </a:prstTxWarp>
          </a:bodyPr>
          <a:lstStyle/>
          <a:p>
            <a:pPr eaLnBrk="0" fontAlgn="base" hangingPunct="0">
              <a:spcBef>
                <a:spcPct val="0"/>
              </a:spcBef>
              <a:spcAft>
                <a:spcPts val="150"/>
              </a:spcAft>
            </a:pPr>
            <a:endParaRPr lang="en-US" sz="300">
              <a:solidFill>
                <a:prstClr val="black"/>
              </a:solidFill>
              <a:cs typeface="Arial" charset="0"/>
            </a:endParaRPr>
          </a:p>
        </p:txBody>
      </p:sp>
      <p:pic>
        <p:nvPicPr>
          <p:cNvPr id="125" name="adeafeb2-cf3a-4ef8-a120-13574d41f4cb" descr="0CC31DBC-1C8C-41EA-807F-D0841B6383CB"/>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24668" y="4653290"/>
            <a:ext cx="873728" cy="4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Isosceles Triangle 74"/>
          <p:cNvSpPr/>
          <p:nvPr/>
        </p:nvSpPr>
        <p:spPr>
          <a:xfrm rot="5400000">
            <a:off x="1985633" y="4780485"/>
            <a:ext cx="353931" cy="323727"/>
          </a:xfrm>
          <a:prstGeom prst="triangle">
            <a:avLst>
              <a:gd name="adj" fmla="val 4495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126" name="TextBox 125"/>
          <p:cNvSpPr txBox="1"/>
          <p:nvPr/>
        </p:nvSpPr>
        <p:spPr>
          <a:xfrm>
            <a:off x="2248566" y="5102427"/>
            <a:ext cx="1322209"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Water Use </a:t>
            </a:r>
          </a:p>
        </p:txBody>
      </p:sp>
      <p:sp>
        <p:nvSpPr>
          <p:cNvPr id="127" name="TextBox 126"/>
          <p:cNvSpPr txBox="1"/>
          <p:nvPr/>
        </p:nvSpPr>
        <p:spPr>
          <a:xfrm>
            <a:off x="2494731" y="4497751"/>
            <a:ext cx="730181" cy="223138"/>
          </a:xfrm>
          <a:prstGeom prst="rect">
            <a:avLst/>
          </a:prstGeom>
          <a:noFill/>
        </p:spPr>
        <p:txBody>
          <a:bodyPr wrap="square" lIns="22860" tIns="11430" rIns="22860" bIns="11430" rtlCol="0">
            <a:spAutoFit/>
          </a:bodyPr>
          <a:lstStyle/>
          <a:p>
            <a:pPr algn="ctr" defTabSz="941342"/>
            <a:r>
              <a:rPr lang="en-US" sz="1300" b="1" dirty="0">
                <a:solidFill>
                  <a:prstClr val="white"/>
                </a:solidFill>
                <a:latin typeface="Calibri"/>
                <a:cs typeface="Arial" charset="0"/>
              </a:rPr>
              <a:t>+14%</a:t>
            </a:r>
          </a:p>
        </p:txBody>
      </p:sp>
      <p:sp>
        <p:nvSpPr>
          <p:cNvPr id="128" name="Isosceles Triangle 127"/>
          <p:cNvSpPr/>
          <p:nvPr/>
        </p:nvSpPr>
        <p:spPr>
          <a:xfrm rot="5400000">
            <a:off x="3760263" y="4796313"/>
            <a:ext cx="358028" cy="270844"/>
          </a:xfrm>
          <a:prstGeom prst="triangle">
            <a:avLst>
              <a:gd name="adj" fmla="val 460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 tIns="11430" rIns="22860" bIns="11430" rtlCol="0" anchor="ctr"/>
          <a:lstStyle/>
          <a:p>
            <a:pPr algn="ctr" defTabSz="941342"/>
            <a:endParaRPr lang="en-US" sz="1900">
              <a:solidFill>
                <a:prstClr val="white"/>
              </a:solidFill>
            </a:endParaRPr>
          </a:p>
        </p:txBody>
      </p:sp>
      <p:sp>
        <p:nvSpPr>
          <p:cNvPr id="129" name="TextBox 128"/>
          <p:cNvSpPr txBox="1"/>
          <p:nvPr/>
        </p:nvSpPr>
        <p:spPr>
          <a:xfrm>
            <a:off x="295571" y="4181169"/>
            <a:ext cx="1817308" cy="223138"/>
          </a:xfrm>
          <a:prstGeom prst="rect">
            <a:avLst/>
          </a:prstGeom>
          <a:noFill/>
        </p:spPr>
        <p:txBody>
          <a:bodyPr wrap="square" lIns="22860" tIns="11430" rIns="22860" bIns="11430" rtlCol="0">
            <a:spAutoFit/>
          </a:bodyPr>
          <a:lstStyle/>
          <a:p>
            <a:pPr algn="ctr" defTabSz="941342"/>
            <a:r>
              <a:rPr lang="en-US" sz="1300" dirty="0">
                <a:solidFill>
                  <a:prstClr val="black"/>
                </a:solidFill>
                <a:latin typeface="Calibri"/>
                <a:cs typeface="Arial" charset="0"/>
              </a:rPr>
              <a:t>Human </a:t>
            </a:r>
            <a:r>
              <a:rPr lang="en-US" sz="1300" dirty="0" smtClean="0">
                <a:solidFill>
                  <a:prstClr val="black"/>
                </a:solidFill>
                <a:latin typeface="Calibri"/>
                <a:cs typeface="Arial" charset="0"/>
              </a:rPr>
              <a:t>Element</a:t>
            </a:r>
            <a:endParaRPr lang="en-US" sz="1300" dirty="0">
              <a:solidFill>
                <a:prstClr val="black"/>
              </a:solidFill>
              <a:latin typeface="Calibri"/>
              <a:cs typeface="Arial" charset="0"/>
            </a:endParaRPr>
          </a:p>
        </p:txBody>
      </p:sp>
    </p:spTree>
    <p:extLst>
      <p:ext uri="{BB962C8B-B14F-4D97-AF65-F5344CB8AC3E}">
        <p14:creationId xmlns:p14="http://schemas.microsoft.com/office/powerpoint/2010/main" val="330972065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 Producer Engagements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Snake River (SE Idaho):</a:t>
            </a:r>
          </a:p>
          <a:p>
            <a:pPr lvl="1"/>
            <a:r>
              <a:rPr lang="en-US" b="1" dirty="0" smtClean="0"/>
              <a:t>Wheat:</a:t>
            </a:r>
          </a:p>
          <a:p>
            <a:pPr lvl="2"/>
            <a:r>
              <a:rPr lang="en-US" dirty="0" smtClean="0"/>
              <a:t>115,000 acres</a:t>
            </a:r>
          </a:p>
          <a:p>
            <a:pPr lvl="1"/>
            <a:r>
              <a:rPr lang="en-US" dirty="0" smtClean="0"/>
              <a:t>Wheat, potatoes, sugar beets &amp; barley</a:t>
            </a:r>
          </a:p>
          <a:p>
            <a:pPr lvl="1"/>
            <a:r>
              <a:rPr lang="en-US" dirty="0" smtClean="0"/>
              <a:t>Partner:  Syngenta</a:t>
            </a:r>
          </a:p>
          <a:p>
            <a:r>
              <a:rPr lang="en-US" dirty="0" smtClean="0"/>
              <a:t>Western Canada: Manitoba &amp; Saskatchewan:</a:t>
            </a:r>
          </a:p>
          <a:p>
            <a:pPr lvl="1"/>
            <a:r>
              <a:rPr lang="en-US" dirty="0" smtClean="0"/>
              <a:t>Cereal grain:  </a:t>
            </a:r>
            <a:r>
              <a:rPr lang="en-US" b="1" dirty="0" smtClean="0"/>
              <a:t>Oats</a:t>
            </a:r>
            <a:r>
              <a:rPr lang="en-US" dirty="0" smtClean="0"/>
              <a:t> &amp; wheat</a:t>
            </a:r>
          </a:p>
          <a:p>
            <a:pPr lvl="1"/>
            <a:r>
              <a:rPr lang="en-US" dirty="0" smtClean="0"/>
              <a:t>Oil:  Canola</a:t>
            </a:r>
          </a:p>
          <a:p>
            <a:pPr lvl="1"/>
            <a:r>
              <a:rPr lang="en-US" dirty="0" smtClean="0"/>
              <a:t>Pulses: Peas &amp; Lentils</a:t>
            </a:r>
          </a:p>
          <a:p>
            <a:pPr lvl="1"/>
            <a:r>
              <a:rPr lang="en-US" dirty="0" smtClean="0"/>
              <a:t>Partners:  Pulse Canada, Canola Growers, POGA, Farmers Edge &amp; </a:t>
            </a:r>
            <a:r>
              <a:rPr lang="en-US" dirty="0" err="1" smtClean="0"/>
              <a:t>Agri</a:t>
            </a:r>
            <a:r>
              <a:rPr lang="en-US" dirty="0" smtClean="0"/>
              <a:t>-Trend</a:t>
            </a:r>
          </a:p>
          <a:p>
            <a:r>
              <a:rPr lang="en-US" dirty="0" smtClean="0"/>
              <a:t>Red River Valley:</a:t>
            </a:r>
          </a:p>
          <a:p>
            <a:pPr lvl="1"/>
            <a:r>
              <a:rPr lang="en-US" b="1" dirty="0" smtClean="0"/>
              <a:t>Sugar Beets, </a:t>
            </a:r>
          </a:p>
          <a:p>
            <a:pPr lvl="1"/>
            <a:r>
              <a:rPr lang="en-US" dirty="0" smtClean="0"/>
              <a:t>Partners: RRVSGA &amp; American Crystal Sugar</a:t>
            </a:r>
          </a:p>
          <a:p>
            <a:pPr marL="400050"/>
            <a:r>
              <a:rPr lang="en-US" dirty="0" smtClean="0"/>
              <a:t>N Plains:</a:t>
            </a:r>
          </a:p>
          <a:p>
            <a:pPr marL="800100" lvl="1"/>
            <a:r>
              <a:rPr lang="en-US" b="1" dirty="0" smtClean="0"/>
              <a:t>Wheat</a:t>
            </a:r>
            <a:r>
              <a:rPr lang="en-US" dirty="0" smtClean="0"/>
              <a:t> &amp; canola</a:t>
            </a:r>
          </a:p>
          <a:p>
            <a:pPr marL="800100" lvl="1"/>
            <a:r>
              <a:rPr lang="en-US" dirty="0" smtClean="0"/>
              <a:t>Partners:  ADM, </a:t>
            </a:r>
            <a:r>
              <a:rPr lang="en-US" b="1" dirty="0" smtClean="0"/>
              <a:t>CHS?</a:t>
            </a:r>
          </a:p>
          <a:p>
            <a:pPr marL="400050"/>
            <a:r>
              <a:rPr lang="en-US" dirty="0" smtClean="0"/>
              <a:t>Ohio:</a:t>
            </a:r>
          </a:p>
          <a:p>
            <a:pPr marL="800100" lvl="1"/>
            <a:r>
              <a:rPr lang="en-US" b="1" dirty="0" smtClean="0"/>
              <a:t>Wheat</a:t>
            </a:r>
            <a:r>
              <a:rPr lang="en-US" dirty="0" smtClean="0"/>
              <a:t>, corn &amp; soy</a:t>
            </a:r>
          </a:p>
          <a:p>
            <a:pPr marL="800100" lvl="1"/>
            <a:r>
              <a:rPr lang="en-US" dirty="0" smtClean="0"/>
              <a:t>Mennel Milling, EDF, Syngenta &amp; Farmers Edge</a:t>
            </a:r>
          </a:p>
          <a:p>
            <a:pPr marL="400050"/>
            <a:r>
              <a:rPr lang="en-US" dirty="0" smtClean="0">
                <a:solidFill>
                  <a:srgbClr val="FF0000"/>
                </a:solidFill>
              </a:rPr>
              <a:t>Reed City Michigan:</a:t>
            </a:r>
          </a:p>
          <a:p>
            <a:pPr marL="800100" lvl="1"/>
            <a:r>
              <a:rPr lang="en-US" b="1" dirty="0" smtClean="0">
                <a:solidFill>
                  <a:srgbClr val="FF0000"/>
                </a:solidFill>
              </a:rPr>
              <a:t>Fluid milk</a:t>
            </a:r>
          </a:p>
          <a:p>
            <a:pPr marL="800100" lvl="1"/>
            <a:r>
              <a:rPr lang="en-US" dirty="0" smtClean="0">
                <a:solidFill>
                  <a:srgbClr val="FF0000"/>
                </a:solidFill>
              </a:rPr>
              <a:t>Michigan Milk Producers Association &amp; DMI</a:t>
            </a:r>
            <a:endParaRPr lang="en-US" dirty="0">
              <a:solidFill>
                <a:srgbClr val="FF0000"/>
              </a:solidFill>
            </a:endParaRPr>
          </a:p>
        </p:txBody>
      </p:sp>
    </p:spTree>
    <p:extLst>
      <p:ext uri="{BB962C8B-B14F-4D97-AF65-F5344CB8AC3E}">
        <p14:creationId xmlns:p14="http://schemas.microsoft.com/office/powerpoint/2010/main" val="133768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Proposed Changes to Cereal KPIs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this prototype you will see changes described below.</a:t>
            </a:r>
            <a:endParaRPr lang="en-US" dirty="0"/>
          </a:p>
          <a:p>
            <a:pPr marL="0" indent="0">
              <a:buNone/>
            </a:pPr>
            <a:endParaRPr lang="en-US" dirty="0"/>
          </a:p>
          <a:p>
            <a:r>
              <a:rPr lang="en-US" b="1" dirty="0" smtClean="0"/>
              <a:t>No incremental response options- </a:t>
            </a:r>
            <a:r>
              <a:rPr lang="en-US" dirty="0" smtClean="0"/>
              <a:t>Focus</a:t>
            </a:r>
            <a:r>
              <a:rPr lang="en-US" b="1" dirty="0" smtClean="0"/>
              <a:t> </a:t>
            </a:r>
            <a:r>
              <a:rPr lang="en-US" dirty="0" smtClean="0"/>
              <a:t>on outcome-based metrics rather than practice-based programs, initiatives, etc.</a:t>
            </a:r>
            <a:endParaRPr lang="en-US" dirty="0"/>
          </a:p>
          <a:p>
            <a:r>
              <a:rPr lang="en-US" b="1" dirty="0"/>
              <a:t>Alignment </a:t>
            </a:r>
            <a:r>
              <a:rPr lang="en-US" b="1" dirty="0" smtClean="0"/>
              <a:t>of metrics with initiatives-  </a:t>
            </a:r>
            <a:r>
              <a:rPr lang="en-US" dirty="0" smtClean="0"/>
              <a:t>Metrics were added to </a:t>
            </a:r>
            <a:r>
              <a:rPr lang="en-US" dirty="0"/>
              <a:t>o</a:t>
            </a:r>
            <a:r>
              <a:rPr lang="en-US" dirty="0" smtClean="0"/>
              <a:t>n-farm KPIs and aligned with tools such as Field to Market </a:t>
            </a:r>
            <a:r>
              <a:rPr lang="en-US" dirty="0" err="1" smtClean="0"/>
              <a:t>Fieldprint</a:t>
            </a:r>
            <a:r>
              <a:rPr lang="en-US" dirty="0" smtClean="0"/>
              <a:t> Calculator, Cool Farm Tool, and Stewardship Index for Specialty Crops.  Initiatives will be added to Additional Guidance or Related Information as appropriate.</a:t>
            </a:r>
            <a:endParaRPr lang="en-US" dirty="0"/>
          </a:p>
          <a:p>
            <a:r>
              <a:rPr lang="en-US" b="1" dirty="0" smtClean="0"/>
              <a:t>Common </a:t>
            </a:r>
            <a:r>
              <a:rPr lang="en-US" b="1" dirty="0"/>
              <a:t>KPI </a:t>
            </a:r>
            <a:r>
              <a:rPr lang="en-US" b="1" dirty="0" smtClean="0"/>
              <a:t>format with metrics</a:t>
            </a:r>
          </a:p>
          <a:p>
            <a:pPr lvl="1"/>
            <a:r>
              <a:rPr lang="en-US" dirty="0" smtClean="0"/>
              <a:t>Used new on-farm KPIs with metrics across FBA products.  </a:t>
            </a:r>
          </a:p>
          <a:p>
            <a:pPr lvl="1"/>
            <a:r>
              <a:rPr lang="en-US" dirty="0" smtClean="0"/>
              <a:t>Used new manufacturing, transportation and packaging KPIs with metrics across sectors.</a:t>
            </a:r>
          </a:p>
          <a:p>
            <a:pPr lvl="2"/>
            <a:r>
              <a:rPr lang="en-US" dirty="0" smtClean="0"/>
              <a:t>Energy use, water use, GHG, worker health and safety</a:t>
            </a:r>
          </a:p>
          <a:p>
            <a:r>
              <a:rPr lang="en-US" b="1" dirty="0" err="1" smtClean="0"/>
              <a:t>Actionability</a:t>
            </a:r>
            <a:r>
              <a:rPr lang="en-US" b="1" dirty="0" smtClean="0"/>
              <a:t>-</a:t>
            </a:r>
            <a:r>
              <a:rPr lang="en-US" dirty="0" smtClean="0"/>
              <a:t> Remove all Consumer and Retail Hotspots and KPIs.  Remove all Hotspots and KPIs that have limited </a:t>
            </a:r>
            <a:r>
              <a:rPr lang="en-US" dirty="0" err="1" smtClean="0"/>
              <a:t>actionability</a:t>
            </a:r>
            <a:r>
              <a:rPr lang="en-US" dirty="0" smtClean="0"/>
              <a:t> or only occur in specific circumstances.</a:t>
            </a:r>
          </a:p>
          <a:p>
            <a:pPr lvl="1"/>
            <a:r>
              <a:rPr lang="en-US" dirty="0" smtClean="0"/>
              <a:t>Consumer and Retail Food Waste were removed based on limited </a:t>
            </a:r>
            <a:r>
              <a:rPr lang="en-US" dirty="0" err="1" smtClean="0"/>
              <a:t>actionability</a:t>
            </a:r>
            <a:r>
              <a:rPr lang="en-US" dirty="0" smtClean="0"/>
              <a:t> by a brand manufacturer. </a:t>
            </a:r>
          </a:p>
          <a:p>
            <a:pPr lvl="1"/>
            <a:r>
              <a:rPr lang="en-US" dirty="0" smtClean="0"/>
              <a:t>Methane </a:t>
            </a:r>
            <a:r>
              <a:rPr lang="en-US" dirty="0"/>
              <a:t>Emissions from </a:t>
            </a:r>
            <a:r>
              <a:rPr lang="en-US" dirty="0" smtClean="0"/>
              <a:t>Rice Production</a:t>
            </a:r>
            <a:r>
              <a:rPr lang="en-US" dirty="0"/>
              <a:t>, and </a:t>
            </a:r>
            <a:r>
              <a:rPr lang="en-US" dirty="0" err="1"/>
              <a:t>Mycotoxin</a:t>
            </a:r>
            <a:r>
              <a:rPr lang="en-US" dirty="0"/>
              <a:t> Contamination KPIs </a:t>
            </a:r>
            <a:r>
              <a:rPr lang="en-US" dirty="0" smtClean="0"/>
              <a:t>were removed due to limited scope of the KPI to the ingredients used.  </a:t>
            </a:r>
          </a:p>
          <a:p>
            <a:r>
              <a:rPr lang="en-US" b="1" dirty="0" smtClean="0"/>
              <a:t>Redundancy- </a:t>
            </a:r>
            <a:r>
              <a:rPr lang="en-US" dirty="0" smtClean="0"/>
              <a:t>Remove KPIs if the Hotspots is covered by other KPIs</a:t>
            </a:r>
          </a:p>
          <a:p>
            <a:pPr lvl="1"/>
            <a:r>
              <a:rPr lang="en-US" dirty="0" smtClean="0"/>
              <a:t>Biodiversity Management Plan KPI was removed as the hotspots covered by Crop Protection Chemicals and Deforestation and Land Conversion KPIs.</a:t>
            </a:r>
            <a:endParaRPr lang="en-US" dirty="0"/>
          </a:p>
          <a:p>
            <a:pPr lvl="1"/>
            <a:r>
              <a:rPr lang="en-US" dirty="0" smtClean="0"/>
              <a:t>Consolidated Human Toxicity and Crop Protection Chemicals KPIs into one.</a:t>
            </a:r>
          </a:p>
        </p:txBody>
      </p:sp>
      <p:sp>
        <p:nvSpPr>
          <p:cNvPr id="4" name="Title 3"/>
          <p:cNvSpPr>
            <a:spLocks noGrp="1"/>
          </p:cNvSpPr>
          <p:nvPr>
            <p:ph type="title"/>
          </p:nvPr>
        </p:nvSpPr>
        <p:spPr>
          <a:xfrm>
            <a:off x="457200" y="274638"/>
            <a:ext cx="8229600" cy="346249"/>
          </a:xfrm>
        </p:spPr>
        <p:txBody>
          <a:bodyPr/>
          <a:lstStyle/>
          <a:p>
            <a:r>
              <a:rPr lang="en-US" dirty="0" smtClean="0"/>
              <a:t> The Sustainability Consortium Alignment Efforts </a:t>
            </a:r>
            <a:endParaRPr lang="en-US" dirty="0"/>
          </a:p>
        </p:txBody>
      </p:sp>
    </p:spTree>
    <p:extLst>
      <p:ext uri="{BB962C8B-B14F-4D97-AF65-F5344CB8AC3E}">
        <p14:creationId xmlns:p14="http://schemas.microsoft.com/office/powerpoint/2010/main" val="256025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en-US" dirty="0" smtClean="0"/>
              <a:t>Thank You &amp; Contacts</a:t>
            </a:r>
            <a:endParaRPr lang="en-US" dirty="0"/>
          </a:p>
        </p:txBody>
      </p:sp>
      <p:sp>
        <p:nvSpPr>
          <p:cNvPr id="6" name="Content Placeholder 5"/>
          <p:cNvSpPr>
            <a:spLocks noGrp="1"/>
          </p:cNvSpPr>
          <p:nvPr>
            <p:ph idx="1"/>
          </p:nvPr>
        </p:nvSpPr>
        <p:spPr/>
        <p:txBody>
          <a:bodyPr/>
          <a:lstStyle/>
          <a:p>
            <a:r>
              <a:rPr lang="en-US" dirty="0" smtClean="0"/>
              <a:t>Global Responsibility Report</a:t>
            </a:r>
          </a:p>
          <a:p>
            <a:endParaRPr lang="en-US" dirty="0" smtClean="0"/>
          </a:p>
          <a:p>
            <a:pPr marL="0" lvl="1" indent="0">
              <a:buNone/>
            </a:pPr>
            <a:r>
              <a:rPr lang="en-US" sz="1400" dirty="0" smtClean="0">
                <a:hlinkClick r:id="rId2"/>
              </a:rPr>
              <a:t>http</a:t>
            </a:r>
            <a:r>
              <a:rPr lang="en-US" sz="1400" dirty="0">
                <a:hlinkClick r:id="rId2"/>
              </a:rPr>
              <a:t>://www.generalmills.com/~/media/Files/CSR/2013_global_respon_report.ashx</a:t>
            </a:r>
            <a:endParaRPr lang="en-US" sz="1400" dirty="0"/>
          </a:p>
          <a:p>
            <a:endParaRPr lang="en-US" dirty="0" smtClean="0"/>
          </a:p>
          <a:p>
            <a:r>
              <a:rPr lang="en-US" dirty="0" smtClean="0"/>
              <a:t>10 x 20 Press Release</a:t>
            </a:r>
          </a:p>
          <a:p>
            <a:pPr marL="0" indent="0">
              <a:buNone/>
            </a:pPr>
            <a:r>
              <a:rPr lang="en-US" sz="1400" dirty="0">
                <a:hlinkClick r:id="rId3"/>
              </a:rPr>
              <a:t>http://</a:t>
            </a:r>
            <a:r>
              <a:rPr lang="en-US" sz="1400" dirty="0" smtClean="0">
                <a:hlinkClick r:id="rId3"/>
              </a:rPr>
              <a:t>www.generalmills.com/Home/ChannelG/NewsReleases/Library/2013/September/sourcing_10</a:t>
            </a:r>
            <a:endParaRPr lang="en-US" sz="1400" dirty="0" smtClean="0"/>
          </a:p>
          <a:p>
            <a:r>
              <a:rPr lang="en-US" dirty="0" smtClean="0"/>
              <a:t>Steve.Peterson@genmills.com</a:t>
            </a:r>
            <a:endParaRPr lang="en-US" dirty="0"/>
          </a:p>
        </p:txBody>
      </p:sp>
    </p:spTree>
    <p:extLst>
      <p:ext uri="{BB962C8B-B14F-4D97-AF65-F5344CB8AC3E}">
        <p14:creationId xmlns:p14="http://schemas.microsoft.com/office/powerpoint/2010/main" val="186087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651456"/>
            <a:ext cx="8229600" cy="1143000"/>
          </a:xfrm>
        </p:spPr>
        <p:txBody>
          <a:bodyPr/>
          <a:lstStyle/>
          <a:p>
            <a:pPr eaLnBrk="1" hangingPunct="1"/>
            <a:r>
              <a:rPr lang="en-US" dirty="0" smtClean="0">
                <a:ea typeface="ＭＳ Ｐゴシック"/>
                <a:cs typeface="ＭＳ Ｐゴシック"/>
              </a:rPr>
              <a:t>For More Information</a:t>
            </a:r>
          </a:p>
        </p:txBody>
      </p:sp>
      <p:sp>
        <p:nvSpPr>
          <p:cNvPr id="64515" name="Rectangle 3"/>
          <p:cNvSpPr>
            <a:spLocks noGrp="1" noChangeArrowheads="1"/>
          </p:cNvSpPr>
          <p:nvPr>
            <p:ph idx="1"/>
          </p:nvPr>
        </p:nvSpPr>
        <p:spPr>
          <a:xfrm>
            <a:off x="457200" y="2011681"/>
            <a:ext cx="8229600" cy="2791968"/>
          </a:xfrm>
        </p:spPr>
        <p:txBody>
          <a:bodyPr/>
          <a:lstStyle/>
          <a:p>
            <a:pPr eaLnBrk="1" hangingPunct="1"/>
            <a:r>
              <a:rPr lang="en-US" sz="2800" dirty="0" smtClean="0">
                <a:solidFill>
                  <a:schemeClr val="tx1"/>
                </a:solidFill>
                <a:ea typeface="ＭＳ Ｐゴシック"/>
                <a:cs typeface="ＭＳ Ｐゴシック"/>
                <a:hlinkClick r:id="rId3"/>
              </a:rPr>
              <a:t>www.fieldtomarket.org</a:t>
            </a:r>
            <a:endParaRPr lang="en-US" sz="2800" dirty="0" smtClean="0">
              <a:solidFill>
                <a:schemeClr val="tx1"/>
              </a:solidFill>
              <a:ea typeface="ＭＳ Ｐゴシック"/>
              <a:cs typeface="ＭＳ Ｐゴシック"/>
            </a:endParaRPr>
          </a:p>
          <a:p>
            <a:pPr lvl="1" eaLnBrk="1" hangingPunct="1"/>
            <a:r>
              <a:rPr lang="en-US" sz="2400" dirty="0" smtClean="0">
                <a:solidFill>
                  <a:schemeClr val="tx1"/>
                </a:solidFill>
                <a:ea typeface="ＭＳ Ｐゴシック"/>
              </a:rPr>
              <a:t>National Report, Calculator, and </a:t>
            </a:r>
            <a:r>
              <a:rPr lang="en-US" dirty="0" smtClean="0">
                <a:solidFill>
                  <a:schemeClr val="tx1"/>
                </a:solidFill>
                <a:ea typeface="ＭＳ Ｐゴシック"/>
              </a:rPr>
              <a:t>other resources</a:t>
            </a:r>
            <a:endParaRPr lang="en-US" sz="2400" dirty="0" smtClean="0">
              <a:solidFill>
                <a:schemeClr val="tx1"/>
              </a:solidFill>
              <a:ea typeface="ＭＳ Ｐゴシック"/>
            </a:endParaRPr>
          </a:p>
          <a:p>
            <a:pPr marL="457200" lvl="1" indent="0" eaLnBrk="1" hangingPunct="1">
              <a:buNone/>
            </a:pPr>
            <a:endParaRPr lang="en-US" sz="1200" dirty="0" smtClean="0">
              <a:solidFill>
                <a:schemeClr val="tx1"/>
              </a:solidFill>
              <a:ea typeface="ＭＳ Ｐゴシック"/>
              <a:cs typeface="ＭＳ Ｐゴシック"/>
            </a:endParaRPr>
          </a:p>
          <a:p>
            <a:pPr eaLnBrk="1" hangingPunct="1"/>
            <a:r>
              <a:rPr lang="en-US" sz="2800" dirty="0" smtClean="0">
                <a:solidFill>
                  <a:schemeClr val="tx1"/>
                </a:solidFill>
                <a:ea typeface="ＭＳ Ｐゴシック"/>
                <a:cs typeface="ＭＳ Ｐゴシック"/>
              </a:rPr>
              <a:t>Rod Snyder, President</a:t>
            </a:r>
          </a:p>
          <a:p>
            <a:pPr lvl="1"/>
            <a:r>
              <a:rPr lang="en-US" sz="2400" dirty="0" smtClean="0">
                <a:ea typeface="ＭＳ Ｐゴシック"/>
                <a:hlinkClick r:id="rId4"/>
              </a:rPr>
              <a:t>rsnyder@fieldtomarket.org</a:t>
            </a:r>
            <a:r>
              <a:rPr lang="en-US" sz="2400" dirty="0" smtClean="0">
                <a:ea typeface="ＭＳ Ｐゴシック"/>
              </a:rPr>
              <a:t> </a:t>
            </a:r>
          </a:p>
          <a:p>
            <a:pPr marL="457200" lvl="1" indent="0">
              <a:buNone/>
            </a:pPr>
            <a:endParaRPr lang="en-US" sz="1200" dirty="0">
              <a:ea typeface="ＭＳ Ｐゴシック"/>
            </a:endParaRPr>
          </a:p>
          <a:p>
            <a:pPr lvl="1" eaLnBrk="1" hangingPunct="1">
              <a:buFont typeface="Arial" charset="0"/>
              <a:buNone/>
            </a:pPr>
            <a:endParaRPr lang="en-US" sz="2400" dirty="0" smtClean="0">
              <a:ea typeface="ＭＳ Ｐゴシック"/>
            </a:endParaRPr>
          </a:p>
        </p:txBody>
      </p:sp>
    </p:spTree>
    <p:extLst>
      <p:ext uri="{BB962C8B-B14F-4D97-AF65-F5344CB8AC3E}">
        <p14:creationId xmlns:p14="http://schemas.microsoft.com/office/powerpoint/2010/main" val="294353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chemeClr val="accent5"/>
                </a:solidFill>
              </a:rPr>
              <a:t>General Mills at-a-glance</a:t>
            </a:r>
            <a:endParaRPr lang="en-US" sz="3000" dirty="0">
              <a:solidFill>
                <a:schemeClr val="accent5"/>
              </a:solidFill>
            </a:endParaRPr>
          </a:p>
        </p:txBody>
      </p:sp>
      <p:pic>
        <p:nvPicPr>
          <p:cNvPr id="2051" name="Picture 3"/>
          <p:cNvPicPr>
            <a:picLocks noChangeAspect="1" noChangeArrowheads="1"/>
          </p:cNvPicPr>
          <p:nvPr/>
        </p:nvPicPr>
        <p:blipFill>
          <a:blip r:embed="rId3" cstate="email"/>
          <a:srcRect/>
          <a:stretch>
            <a:fillRect/>
          </a:stretch>
        </p:blipFill>
        <p:spPr bwMode="auto">
          <a:xfrm>
            <a:off x="703239" y="822960"/>
            <a:ext cx="7808559" cy="6035040"/>
          </a:xfrm>
          <a:prstGeom prst="rect">
            <a:avLst/>
          </a:prstGeom>
          <a:noFill/>
          <a:ln w="9525">
            <a:noFill/>
            <a:miter lim="800000"/>
            <a:headEnd/>
            <a:tailEnd/>
          </a:ln>
          <a:effectLst/>
        </p:spPr>
      </p:pic>
    </p:spTree>
    <p:extLst>
      <p:ext uri="{BB962C8B-B14F-4D97-AF65-F5344CB8AC3E}">
        <p14:creationId xmlns:p14="http://schemas.microsoft.com/office/powerpoint/2010/main" val="4009910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Farm</a:t>
            </a:r>
            <a:endParaRPr lang="en-US" dirty="0"/>
          </a:p>
        </p:txBody>
      </p:sp>
      <p:pic>
        <p:nvPicPr>
          <p:cNvPr id="5" name="Content Placeholder 4" descr="Peterson Farm 1.jpg"/>
          <p:cNvPicPr>
            <a:picLocks noGrp="1" noChangeAspect="1"/>
          </p:cNvPicPr>
          <p:nvPr>
            <p:ph idx="1"/>
          </p:nvPr>
        </p:nvPicPr>
        <p:blipFill>
          <a:blip r:embed="rId3" cstate="print"/>
          <a:stretch>
            <a:fillRect/>
          </a:stretch>
        </p:blipFill>
        <p:spPr>
          <a:xfrm>
            <a:off x="1277920" y="1559231"/>
            <a:ext cx="6342080" cy="4917769"/>
          </a:xfrm>
        </p:spPr>
      </p:pic>
    </p:spTree>
    <p:extLst>
      <p:ext uri="{BB962C8B-B14F-4D97-AF65-F5344CB8AC3E}">
        <p14:creationId xmlns:p14="http://schemas.microsoft.com/office/powerpoint/2010/main" val="2034211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73052" y="1125411"/>
            <a:ext cx="2353099" cy="1308045"/>
            <a:chOff x="2856578" y="1125411"/>
            <a:chExt cx="2353099" cy="1308045"/>
          </a:xfrm>
        </p:grpSpPr>
        <p:sp>
          <p:nvSpPr>
            <p:cNvPr id="23" name="Rectangle 22"/>
            <p:cNvSpPr/>
            <p:nvPr/>
          </p:nvSpPr>
          <p:spPr>
            <a:xfrm rot="16200000">
              <a:off x="3297894" y="684095"/>
              <a:ext cx="1308045" cy="2190677"/>
            </a:xfrm>
            <a:prstGeom prst="rect">
              <a:avLst/>
            </a:prstGeom>
            <a:gradFill flip="none" rotWithShape="1">
              <a:gsLst>
                <a:gs pos="23760">
                  <a:srgbClr val="F7FCFF"/>
                </a:gs>
                <a:gs pos="0">
                  <a:srgbClr val="E1F3FF"/>
                </a:gs>
                <a:gs pos="100000">
                  <a:schemeClr val="bg1"/>
                </a:gs>
                <a:gs pos="60000">
                  <a:schemeClr val="bg1"/>
                </a:gs>
              </a:gsLst>
              <a:lin ang="5400000" scaled="1"/>
              <a:tileRect/>
            </a:gradFill>
            <a:ln>
              <a:gradFill>
                <a:gsLst>
                  <a:gs pos="0">
                    <a:schemeClr val="tx2"/>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TextBox 5"/>
            <p:cNvSpPr txBox="1"/>
            <p:nvPr/>
          </p:nvSpPr>
          <p:spPr>
            <a:xfrm>
              <a:off x="2936529" y="1389176"/>
              <a:ext cx="2273148" cy="839113"/>
            </a:xfrm>
            <a:prstGeom prst="rect">
              <a:avLst/>
            </a:prstGeom>
          </p:spPr>
          <p:txBody>
            <a:bodyPr vert="horz" lIns="91440" tIns="45720" rIns="91440" bIns="45720" rtlCol="0">
              <a:noAutofit/>
            </a:bodyPr>
            <a:lstStyle>
              <a:lvl1pPr marL="231775" indent="-231775">
                <a:lnSpc>
                  <a:spcPct val="85000"/>
                </a:lnSpc>
                <a:spcBef>
                  <a:spcPts val="2400"/>
                </a:spcBef>
                <a:spcAft>
                  <a:spcPts val="1800"/>
                </a:spcAft>
                <a:buClr>
                  <a:schemeClr val="accent2"/>
                </a:buClr>
                <a:buFont typeface="Arial" pitchFamily="34" charset="0"/>
                <a:buChar char="•"/>
                <a:defRPr sz="2800" spc="-100">
                  <a:solidFill>
                    <a:srgbClr val="0093D0"/>
                  </a:solidFill>
                  <a:latin typeface="Arial" pitchFamily="34" charset="0"/>
                  <a:cs typeface="Arial" pitchFamily="34" charset="0"/>
                </a:defRPr>
              </a:lvl1pPr>
              <a:lvl2pPr marL="742950" indent="-285750">
                <a:lnSpc>
                  <a:spcPct val="85000"/>
                </a:lnSpc>
                <a:spcBef>
                  <a:spcPts val="0"/>
                </a:spcBef>
                <a:spcAft>
                  <a:spcPts val="1200"/>
                </a:spcAft>
                <a:buClr>
                  <a:schemeClr val="accent2"/>
                </a:buClr>
                <a:buFont typeface="Arial" pitchFamily="34" charset="0"/>
                <a:buChar char="–"/>
                <a:defRPr sz="2200">
                  <a:latin typeface="Arial" pitchFamily="34" charset="0"/>
                  <a:cs typeface="Arial" pitchFamily="34" charset="0"/>
                </a:defRPr>
              </a:lvl2pPr>
              <a:lvl3pPr marL="1143000" indent="-228600">
                <a:lnSpc>
                  <a:spcPct val="85000"/>
                </a:lnSpc>
                <a:spcBef>
                  <a:spcPts val="300"/>
                </a:spcBef>
                <a:spcAft>
                  <a:spcPts val="600"/>
                </a:spcAft>
                <a:buClr>
                  <a:schemeClr val="accent2"/>
                </a:buClr>
                <a:buFont typeface="Arial" pitchFamily="34" charset="0"/>
                <a:buChar char="•"/>
                <a:defRPr sz="2000">
                  <a:latin typeface="Arial" pitchFamily="34" charset="0"/>
                  <a:cs typeface="Arial" pitchFamily="34" charset="0"/>
                </a:defRPr>
              </a:lvl3pPr>
              <a:lvl4pPr marL="1600200" indent="-228600">
                <a:lnSpc>
                  <a:spcPct val="85000"/>
                </a:lnSpc>
                <a:spcBef>
                  <a:spcPts val="0"/>
                </a:spcBef>
                <a:spcAft>
                  <a:spcPts val="300"/>
                </a:spcAft>
                <a:buClr>
                  <a:schemeClr val="accent2"/>
                </a:buClr>
                <a:buFont typeface="Arial" pitchFamily="34" charset="0"/>
                <a:buChar char="–"/>
                <a:defRPr>
                  <a:latin typeface="Arial" pitchFamily="34" charset="0"/>
                  <a:cs typeface="Arial" pitchFamily="34" charset="0"/>
                </a:defRPr>
              </a:lvl4pPr>
              <a:lvl5pPr marL="2057400" indent="-228600">
                <a:lnSpc>
                  <a:spcPct val="85000"/>
                </a:lnSpc>
                <a:spcBef>
                  <a:spcPts val="0"/>
                </a:spcBef>
                <a:buClr>
                  <a:schemeClr val="accent2"/>
                </a:buClr>
                <a:buFont typeface="Arial" pitchFamily="34" charset="0"/>
                <a:buChar char="»"/>
                <a:defRPr sz="16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Bef>
                  <a:spcPts val="0"/>
                </a:spcBef>
                <a:spcAft>
                  <a:spcPts val="0"/>
                </a:spcAft>
                <a:buClr>
                  <a:srgbClr val="BDDF13"/>
                </a:buClr>
                <a:buFont typeface="Arial" pitchFamily="34" charset="0"/>
                <a:buNone/>
              </a:pPr>
              <a:r>
                <a:rPr lang="en-US" sz="3400" b="1" spc="0" dirty="0" smtClean="0">
                  <a:solidFill>
                    <a:srgbClr val="174E8C"/>
                  </a:solidFill>
                </a:rPr>
                <a:t>40%</a:t>
              </a:r>
            </a:p>
            <a:p>
              <a:pPr marL="0" indent="0">
                <a:spcBef>
                  <a:spcPts val="0"/>
                </a:spcBef>
                <a:spcAft>
                  <a:spcPts val="0"/>
                </a:spcAft>
                <a:buClr>
                  <a:srgbClr val="BDDF13"/>
                </a:buClr>
                <a:buFont typeface="Arial" pitchFamily="34" charset="0"/>
                <a:buNone/>
              </a:pPr>
              <a:r>
                <a:rPr lang="en-US" sz="2200" spc="0" dirty="0" smtClean="0"/>
                <a:t>World’s Land</a:t>
              </a:r>
              <a:endParaRPr lang="en-US" sz="2200" spc="0" dirty="0"/>
            </a:p>
          </p:txBody>
        </p:sp>
      </p:grpSp>
      <p:grpSp>
        <p:nvGrpSpPr>
          <p:cNvPr id="7" name="Group 8"/>
          <p:cNvGrpSpPr/>
          <p:nvPr/>
        </p:nvGrpSpPr>
        <p:grpSpPr>
          <a:xfrm>
            <a:off x="3231338" y="4952371"/>
            <a:ext cx="5183465" cy="1307592"/>
            <a:chOff x="3801055" y="4926593"/>
            <a:chExt cx="3561450" cy="1307592"/>
          </a:xfrm>
        </p:grpSpPr>
        <p:sp>
          <p:nvSpPr>
            <p:cNvPr id="26" name="Rectangle 25"/>
            <p:cNvSpPr/>
            <p:nvPr/>
          </p:nvSpPr>
          <p:spPr>
            <a:xfrm rot="16200000">
              <a:off x="4242598" y="4485050"/>
              <a:ext cx="1307592" cy="2190677"/>
            </a:xfrm>
            <a:prstGeom prst="rect">
              <a:avLst/>
            </a:prstGeom>
            <a:gradFill flip="none" rotWithShape="1">
              <a:gsLst>
                <a:gs pos="23760">
                  <a:srgbClr val="F7FCFF"/>
                </a:gs>
                <a:gs pos="0">
                  <a:srgbClr val="E1F3FF"/>
                </a:gs>
                <a:gs pos="100000">
                  <a:schemeClr val="bg1"/>
                </a:gs>
                <a:gs pos="60000">
                  <a:schemeClr val="bg1"/>
                </a:gs>
              </a:gsLst>
              <a:lin ang="5400000" scaled="1"/>
              <a:tileRect/>
            </a:gradFill>
            <a:ln>
              <a:gradFill>
                <a:gsLst>
                  <a:gs pos="0">
                    <a:schemeClr val="tx2"/>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0" name="TextBox 19"/>
            <p:cNvSpPr txBox="1"/>
            <p:nvPr/>
          </p:nvSpPr>
          <p:spPr>
            <a:xfrm>
              <a:off x="3910263" y="5251315"/>
              <a:ext cx="3452242" cy="839113"/>
            </a:xfrm>
            <a:prstGeom prst="rect">
              <a:avLst/>
            </a:prstGeom>
          </p:spPr>
          <p:txBody>
            <a:bodyPr vert="horz" lIns="91440" tIns="45720" rIns="91440" bIns="45720" rtlCol="0">
              <a:noAutofit/>
            </a:bodyPr>
            <a:lstStyle>
              <a:lvl1pPr marL="231775" indent="-231775">
                <a:lnSpc>
                  <a:spcPct val="85000"/>
                </a:lnSpc>
                <a:spcBef>
                  <a:spcPts val="2400"/>
                </a:spcBef>
                <a:spcAft>
                  <a:spcPts val="1800"/>
                </a:spcAft>
                <a:buClr>
                  <a:schemeClr val="accent2"/>
                </a:buClr>
                <a:buFont typeface="Arial" pitchFamily="34" charset="0"/>
                <a:buChar char="•"/>
                <a:defRPr sz="2800" spc="-100">
                  <a:solidFill>
                    <a:srgbClr val="0093D0"/>
                  </a:solidFill>
                  <a:latin typeface="Arial" pitchFamily="34" charset="0"/>
                  <a:cs typeface="Arial" pitchFamily="34" charset="0"/>
                </a:defRPr>
              </a:lvl1pPr>
              <a:lvl2pPr marL="742950" indent="-285750">
                <a:lnSpc>
                  <a:spcPct val="85000"/>
                </a:lnSpc>
                <a:spcBef>
                  <a:spcPts val="0"/>
                </a:spcBef>
                <a:spcAft>
                  <a:spcPts val="1200"/>
                </a:spcAft>
                <a:buClr>
                  <a:schemeClr val="accent2"/>
                </a:buClr>
                <a:buFont typeface="Arial" pitchFamily="34" charset="0"/>
                <a:buChar char="–"/>
                <a:defRPr sz="2200">
                  <a:latin typeface="Arial" pitchFamily="34" charset="0"/>
                  <a:cs typeface="Arial" pitchFamily="34" charset="0"/>
                </a:defRPr>
              </a:lvl2pPr>
              <a:lvl3pPr marL="1143000" indent="-228600">
                <a:lnSpc>
                  <a:spcPct val="85000"/>
                </a:lnSpc>
                <a:spcBef>
                  <a:spcPts val="300"/>
                </a:spcBef>
                <a:spcAft>
                  <a:spcPts val="600"/>
                </a:spcAft>
                <a:buClr>
                  <a:schemeClr val="accent2"/>
                </a:buClr>
                <a:buFont typeface="Arial" pitchFamily="34" charset="0"/>
                <a:buChar char="•"/>
                <a:defRPr sz="2000">
                  <a:latin typeface="Arial" pitchFamily="34" charset="0"/>
                  <a:cs typeface="Arial" pitchFamily="34" charset="0"/>
                </a:defRPr>
              </a:lvl3pPr>
              <a:lvl4pPr marL="1600200" indent="-228600">
                <a:lnSpc>
                  <a:spcPct val="85000"/>
                </a:lnSpc>
                <a:spcBef>
                  <a:spcPts val="0"/>
                </a:spcBef>
                <a:spcAft>
                  <a:spcPts val="300"/>
                </a:spcAft>
                <a:buClr>
                  <a:schemeClr val="accent2"/>
                </a:buClr>
                <a:buFont typeface="Arial" pitchFamily="34" charset="0"/>
                <a:buChar char="–"/>
                <a:defRPr>
                  <a:latin typeface="Arial" pitchFamily="34" charset="0"/>
                  <a:cs typeface="Arial" pitchFamily="34" charset="0"/>
                </a:defRPr>
              </a:lvl4pPr>
              <a:lvl5pPr marL="2057400" indent="-228600">
                <a:lnSpc>
                  <a:spcPct val="85000"/>
                </a:lnSpc>
                <a:spcBef>
                  <a:spcPts val="0"/>
                </a:spcBef>
                <a:buClr>
                  <a:schemeClr val="accent2"/>
                </a:buClr>
                <a:buFont typeface="Arial" pitchFamily="34" charset="0"/>
                <a:buChar char="»"/>
                <a:defRPr sz="16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Bef>
                  <a:spcPts val="0"/>
                </a:spcBef>
                <a:spcAft>
                  <a:spcPts val="0"/>
                </a:spcAft>
                <a:buClr>
                  <a:srgbClr val="BDDF13"/>
                </a:buClr>
                <a:buFont typeface="Arial" pitchFamily="34" charset="0"/>
                <a:buNone/>
              </a:pPr>
              <a:r>
                <a:rPr lang="en-US" sz="3400" b="1" spc="0" dirty="0" smtClean="0">
                  <a:solidFill>
                    <a:srgbClr val="174E8C"/>
                  </a:solidFill>
                </a:rPr>
                <a:t>120 Billion Pounds</a:t>
              </a:r>
            </a:p>
            <a:p>
              <a:pPr marL="0" indent="0">
                <a:spcBef>
                  <a:spcPts val="0"/>
                </a:spcBef>
                <a:spcAft>
                  <a:spcPts val="0"/>
                </a:spcAft>
                <a:buClr>
                  <a:srgbClr val="BDDF13"/>
                </a:buClr>
                <a:buFont typeface="Arial" pitchFamily="34" charset="0"/>
                <a:buNone/>
              </a:pPr>
              <a:r>
                <a:rPr lang="en-US" sz="2200" spc="0" dirty="0" smtClean="0"/>
                <a:t>Food Waste</a:t>
              </a:r>
              <a:endParaRPr lang="en-US" sz="2200" spc="0" dirty="0"/>
            </a:p>
          </p:txBody>
        </p:sp>
      </p:grpSp>
      <p:grpSp>
        <p:nvGrpSpPr>
          <p:cNvPr id="8" name="Group 28"/>
          <p:cNvGrpSpPr/>
          <p:nvPr/>
        </p:nvGrpSpPr>
        <p:grpSpPr>
          <a:xfrm>
            <a:off x="445398" y="3163388"/>
            <a:ext cx="3188373" cy="1307592"/>
            <a:chOff x="3368842" y="3643879"/>
            <a:chExt cx="3188373" cy="1307592"/>
          </a:xfrm>
        </p:grpSpPr>
        <p:sp>
          <p:nvSpPr>
            <p:cNvPr id="25" name="Rectangle 24"/>
            <p:cNvSpPr/>
            <p:nvPr/>
          </p:nvSpPr>
          <p:spPr>
            <a:xfrm rot="5400000" flipH="1">
              <a:off x="5061206" y="3455462"/>
              <a:ext cx="1307592" cy="1684426"/>
            </a:xfrm>
            <a:prstGeom prst="rect">
              <a:avLst/>
            </a:prstGeom>
            <a:gradFill flip="none" rotWithShape="1">
              <a:gsLst>
                <a:gs pos="23760">
                  <a:srgbClr val="F7FCFF"/>
                </a:gs>
                <a:gs pos="0">
                  <a:srgbClr val="E1F3FF"/>
                </a:gs>
                <a:gs pos="100000">
                  <a:schemeClr val="bg1"/>
                </a:gs>
                <a:gs pos="60000">
                  <a:schemeClr val="bg1"/>
                </a:gs>
              </a:gsLst>
              <a:lin ang="5400000" scaled="1"/>
              <a:tileRect/>
            </a:gradFill>
            <a:ln>
              <a:gradFill>
                <a:gsLst>
                  <a:gs pos="0">
                    <a:schemeClr val="tx2"/>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7" name="TextBox 16"/>
            <p:cNvSpPr txBox="1"/>
            <p:nvPr/>
          </p:nvSpPr>
          <p:spPr>
            <a:xfrm>
              <a:off x="3368842" y="3918400"/>
              <a:ext cx="3055199" cy="840183"/>
            </a:xfrm>
            <a:prstGeom prst="rect">
              <a:avLst/>
            </a:prstGeom>
          </p:spPr>
          <p:txBody>
            <a:bodyPr vert="horz" lIns="91440" tIns="45720" rIns="91440" bIns="45720" rtlCol="0">
              <a:noAutofit/>
            </a:bodyPr>
            <a:lstStyle>
              <a:lvl1pPr marL="231775" indent="-231775">
                <a:lnSpc>
                  <a:spcPct val="85000"/>
                </a:lnSpc>
                <a:spcBef>
                  <a:spcPts val="2400"/>
                </a:spcBef>
                <a:spcAft>
                  <a:spcPts val="1800"/>
                </a:spcAft>
                <a:buClr>
                  <a:schemeClr val="accent2"/>
                </a:buClr>
                <a:buFont typeface="Arial" pitchFamily="34" charset="0"/>
                <a:buChar char="•"/>
                <a:defRPr sz="2800" spc="-100">
                  <a:solidFill>
                    <a:srgbClr val="0093D0"/>
                  </a:solidFill>
                  <a:latin typeface="Arial" pitchFamily="34" charset="0"/>
                  <a:cs typeface="Arial" pitchFamily="34" charset="0"/>
                </a:defRPr>
              </a:lvl1pPr>
              <a:lvl2pPr marL="742950" indent="-285750">
                <a:lnSpc>
                  <a:spcPct val="85000"/>
                </a:lnSpc>
                <a:spcBef>
                  <a:spcPts val="0"/>
                </a:spcBef>
                <a:spcAft>
                  <a:spcPts val="1200"/>
                </a:spcAft>
                <a:buClr>
                  <a:schemeClr val="accent2"/>
                </a:buClr>
                <a:buFont typeface="Arial" pitchFamily="34" charset="0"/>
                <a:buChar char="–"/>
                <a:defRPr sz="2200">
                  <a:latin typeface="Arial" pitchFamily="34" charset="0"/>
                  <a:cs typeface="Arial" pitchFamily="34" charset="0"/>
                </a:defRPr>
              </a:lvl2pPr>
              <a:lvl3pPr marL="1143000" indent="-228600">
                <a:lnSpc>
                  <a:spcPct val="85000"/>
                </a:lnSpc>
                <a:spcBef>
                  <a:spcPts val="300"/>
                </a:spcBef>
                <a:spcAft>
                  <a:spcPts val="600"/>
                </a:spcAft>
                <a:buClr>
                  <a:schemeClr val="accent2"/>
                </a:buClr>
                <a:buFont typeface="Arial" pitchFamily="34" charset="0"/>
                <a:buChar char="•"/>
                <a:defRPr sz="2000">
                  <a:latin typeface="Arial" pitchFamily="34" charset="0"/>
                  <a:cs typeface="Arial" pitchFamily="34" charset="0"/>
                </a:defRPr>
              </a:lvl3pPr>
              <a:lvl4pPr marL="1600200" indent="-228600">
                <a:lnSpc>
                  <a:spcPct val="85000"/>
                </a:lnSpc>
                <a:spcBef>
                  <a:spcPts val="0"/>
                </a:spcBef>
                <a:spcAft>
                  <a:spcPts val="300"/>
                </a:spcAft>
                <a:buClr>
                  <a:schemeClr val="accent2"/>
                </a:buClr>
                <a:buFont typeface="Arial" pitchFamily="34" charset="0"/>
                <a:buChar char="–"/>
                <a:defRPr>
                  <a:latin typeface="Arial" pitchFamily="34" charset="0"/>
                  <a:cs typeface="Arial" pitchFamily="34" charset="0"/>
                </a:defRPr>
              </a:lvl4pPr>
              <a:lvl5pPr marL="2057400" indent="-228600">
                <a:lnSpc>
                  <a:spcPct val="85000"/>
                </a:lnSpc>
                <a:spcBef>
                  <a:spcPts val="0"/>
                </a:spcBef>
                <a:buClr>
                  <a:schemeClr val="accent2"/>
                </a:buClr>
                <a:buFont typeface="Arial" pitchFamily="34" charset="0"/>
                <a:buChar char="»"/>
                <a:defRPr sz="16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r">
                <a:spcBef>
                  <a:spcPts val="0"/>
                </a:spcBef>
                <a:spcAft>
                  <a:spcPts val="0"/>
                </a:spcAft>
                <a:buClr>
                  <a:srgbClr val="BDDF13"/>
                </a:buClr>
                <a:buFont typeface="Arial" pitchFamily="34" charset="0"/>
                <a:buNone/>
              </a:pPr>
              <a:r>
                <a:rPr lang="en-US" sz="3400" b="1" spc="0" dirty="0" smtClean="0">
                  <a:solidFill>
                    <a:srgbClr val="174E8C"/>
                  </a:solidFill>
                </a:rPr>
                <a:t>1/3</a:t>
              </a:r>
            </a:p>
            <a:p>
              <a:pPr marL="0" indent="0" algn="r">
                <a:spcBef>
                  <a:spcPts val="0"/>
                </a:spcBef>
                <a:spcAft>
                  <a:spcPts val="0"/>
                </a:spcAft>
                <a:buClr>
                  <a:srgbClr val="BDDF13"/>
                </a:buClr>
                <a:buFont typeface="Arial" pitchFamily="34" charset="0"/>
                <a:buNone/>
              </a:pPr>
              <a:r>
                <a:rPr lang="en-US" sz="2200" spc="0" dirty="0" smtClean="0"/>
                <a:t>Greenhouse Gases</a:t>
              </a:r>
              <a:endParaRPr lang="en-US" sz="2200" spc="0" dirty="0"/>
            </a:p>
          </p:txBody>
        </p:sp>
      </p:grpSp>
      <p:grpSp>
        <p:nvGrpSpPr>
          <p:cNvPr id="9" name="Group 7"/>
          <p:cNvGrpSpPr/>
          <p:nvPr/>
        </p:nvGrpSpPr>
        <p:grpSpPr>
          <a:xfrm>
            <a:off x="4291008" y="1506206"/>
            <a:ext cx="2701095" cy="1307592"/>
            <a:chOff x="4241130" y="1815079"/>
            <a:chExt cx="2701095" cy="1307592"/>
          </a:xfrm>
        </p:grpSpPr>
        <p:sp>
          <p:nvSpPr>
            <p:cNvPr id="22" name="Rectangle 21"/>
            <p:cNvSpPr/>
            <p:nvPr/>
          </p:nvSpPr>
          <p:spPr>
            <a:xfrm rot="5400000" flipH="1">
              <a:off x="5298829" y="1479275"/>
              <a:ext cx="1307592" cy="1979200"/>
            </a:xfrm>
            <a:prstGeom prst="rect">
              <a:avLst/>
            </a:prstGeom>
            <a:gradFill flip="none" rotWithShape="1">
              <a:gsLst>
                <a:gs pos="23760">
                  <a:srgbClr val="F7FCFF"/>
                </a:gs>
                <a:gs pos="0">
                  <a:srgbClr val="E1F3FF"/>
                </a:gs>
                <a:gs pos="100000">
                  <a:schemeClr val="bg1"/>
                </a:gs>
                <a:gs pos="60000">
                  <a:schemeClr val="bg1"/>
                </a:gs>
              </a:gsLst>
              <a:lin ang="5400000" scaled="1"/>
              <a:tileRect/>
            </a:gradFill>
            <a:ln>
              <a:gradFill>
                <a:gsLst>
                  <a:gs pos="0">
                    <a:schemeClr val="tx2"/>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TextBox 10"/>
            <p:cNvSpPr txBox="1"/>
            <p:nvPr/>
          </p:nvSpPr>
          <p:spPr>
            <a:xfrm>
              <a:off x="4241130" y="2013366"/>
              <a:ext cx="2555889" cy="840183"/>
            </a:xfrm>
            <a:prstGeom prst="rect">
              <a:avLst/>
            </a:prstGeom>
          </p:spPr>
          <p:txBody>
            <a:bodyPr vert="horz" lIns="91440" tIns="45720" rIns="91440" bIns="45720" rtlCol="0">
              <a:noAutofit/>
            </a:bodyPr>
            <a:lstStyle>
              <a:lvl1pPr marL="231775" indent="-231775">
                <a:lnSpc>
                  <a:spcPct val="85000"/>
                </a:lnSpc>
                <a:spcBef>
                  <a:spcPts val="2400"/>
                </a:spcBef>
                <a:spcAft>
                  <a:spcPts val="1800"/>
                </a:spcAft>
                <a:buClr>
                  <a:schemeClr val="accent2"/>
                </a:buClr>
                <a:buFont typeface="Arial" pitchFamily="34" charset="0"/>
                <a:buChar char="•"/>
                <a:defRPr sz="2800" spc="-100">
                  <a:solidFill>
                    <a:srgbClr val="0093D0"/>
                  </a:solidFill>
                  <a:latin typeface="Arial" pitchFamily="34" charset="0"/>
                  <a:cs typeface="Arial" pitchFamily="34" charset="0"/>
                </a:defRPr>
              </a:lvl1pPr>
              <a:lvl2pPr marL="742950" indent="-285750">
                <a:lnSpc>
                  <a:spcPct val="85000"/>
                </a:lnSpc>
                <a:spcBef>
                  <a:spcPts val="0"/>
                </a:spcBef>
                <a:spcAft>
                  <a:spcPts val="1200"/>
                </a:spcAft>
                <a:buClr>
                  <a:schemeClr val="accent2"/>
                </a:buClr>
                <a:buFont typeface="Arial" pitchFamily="34" charset="0"/>
                <a:buChar char="–"/>
                <a:defRPr sz="2200">
                  <a:latin typeface="Arial" pitchFamily="34" charset="0"/>
                  <a:cs typeface="Arial" pitchFamily="34" charset="0"/>
                </a:defRPr>
              </a:lvl2pPr>
              <a:lvl3pPr marL="1143000" indent="-228600">
                <a:lnSpc>
                  <a:spcPct val="85000"/>
                </a:lnSpc>
                <a:spcBef>
                  <a:spcPts val="300"/>
                </a:spcBef>
                <a:spcAft>
                  <a:spcPts val="600"/>
                </a:spcAft>
                <a:buClr>
                  <a:schemeClr val="accent2"/>
                </a:buClr>
                <a:buFont typeface="Arial" pitchFamily="34" charset="0"/>
                <a:buChar char="•"/>
                <a:defRPr sz="2000">
                  <a:latin typeface="Arial" pitchFamily="34" charset="0"/>
                  <a:cs typeface="Arial" pitchFamily="34" charset="0"/>
                </a:defRPr>
              </a:lvl3pPr>
              <a:lvl4pPr marL="1600200" indent="-228600">
                <a:lnSpc>
                  <a:spcPct val="85000"/>
                </a:lnSpc>
                <a:spcBef>
                  <a:spcPts val="0"/>
                </a:spcBef>
                <a:spcAft>
                  <a:spcPts val="300"/>
                </a:spcAft>
                <a:buClr>
                  <a:schemeClr val="accent2"/>
                </a:buClr>
                <a:buFont typeface="Arial" pitchFamily="34" charset="0"/>
                <a:buChar char="–"/>
                <a:defRPr>
                  <a:latin typeface="Arial" pitchFamily="34" charset="0"/>
                  <a:cs typeface="Arial" pitchFamily="34" charset="0"/>
                </a:defRPr>
              </a:lvl4pPr>
              <a:lvl5pPr marL="2057400" indent="-228600">
                <a:lnSpc>
                  <a:spcPct val="85000"/>
                </a:lnSpc>
                <a:spcBef>
                  <a:spcPts val="0"/>
                </a:spcBef>
                <a:buClr>
                  <a:schemeClr val="accent2"/>
                </a:buClr>
                <a:buFont typeface="Arial" pitchFamily="34" charset="0"/>
                <a:buChar char="»"/>
                <a:defRPr sz="16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r">
                <a:spcBef>
                  <a:spcPts val="0"/>
                </a:spcBef>
                <a:spcAft>
                  <a:spcPts val="0"/>
                </a:spcAft>
                <a:buClr>
                  <a:srgbClr val="BDDF13"/>
                </a:buClr>
                <a:buFont typeface="Arial" pitchFamily="34" charset="0"/>
                <a:buNone/>
              </a:pPr>
              <a:r>
                <a:rPr lang="en-US" sz="3400" b="1" spc="0" dirty="0" smtClean="0">
                  <a:solidFill>
                    <a:srgbClr val="174E8C"/>
                  </a:solidFill>
                </a:rPr>
                <a:t>70%</a:t>
              </a:r>
            </a:p>
            <a:p>
              <a:pPr marL="0" indent="0" algn="r">
                <a:spcBef>
                  <a:spcPts val="0"/>
                </a:spcBef>
                <a:spcAft>
                  <a:spcPts val="0"/>
                </a:spcAft>
                <a:buClr>
                  <a:srgbClr val="BDDF13"/>
                </a:buClr>
                <a:buFont typeface="Arial" pitchFamily="34" charset="0"/>
                <a:buNone/>
              </a:pPr>
              <a:r>
                <a:rPr lang="en-US" sz="2200" spc="0" dirty="0" smtClean="0"/>
                <a:t>World’s Water</a:t>
              </a:r>
              <a:endParaRPr lang="en-US" sz="2200" spc="0" dirty="0"/>
            </a:p>
          </p:txBody>
        </p:sp>
      </p:grpSp>
      <p:sp>
        <p:nvSpPr>
          <p:cNvPr id="2" name="Title 1"/>
          <p:cNvSpPr>
            <a:spLocks noGrp="1"/>
          </p:cNvSpPr>
          <p:nvPr>
            <p:ph type="title"/>
          </p:nvPr>
        </p:nvSpPr>
        <p:spPr/>
        <p:txBody>
          <a:bodyPr/>
          <a:lstStyle/>
          <a:p>
            <a:r>
              <a:rPr lang="en-US" dirty="0" smtClean="0"/>
              <a:t>Food’s Big Impact</a:t>
            </a:r>
            <a:endParaRPr lang="en-US" dirty="0"/>
          </a:p>
        </p:txBody>
      </p:sp>
      <p:sp>
        <p:nvSpPr>
          <p:cNvPr id="3" name="Slide Number Placeholder 2"/>
          <p:cNvSpPr>
            <a:spLocks noGrp="1"/>
          </p:cNvSpPr>
          <p:nvPr>
            <p:ph type="sldNum" sz="quarter" idx="10"/>
          </p:nvPr>
        </p:nvSpPr>
        <p:spPr>
          <a:xfrm>
            <a:off x="939369" y="6739206"/>
            <a:ext cx="2133600" cy="118794"/>
          </a:xfrm>
        </p:spPr>
        <p:txBody>
          <a:bodyPr/>
          <a:lstStyle/>
          <a:p>
            <a:pPr>
              <a:defRPr/>
            </a:pPr>
            <a:r>
              <a:rPr lang="en-US" smtClean="0">
                <a:solidFill>
                  <a:prstClr val="black">
                    <a:tint val="75000"/>
                  </a:prstClr>
                </a:solidFill>
              </a:rPr>
              <a:t>4100-</a:t>
            </a:r>
            <a:fld id="{28435731-8AE1-4746-995F-1A76C91A82D0}" type="slidenum">
              <a:rPr lang="en-US" smtClean="0">
                <a:solidFill>
                  <a:prstClr val="black">
                    <a:tint val="75000"/>
                  </a:prstClr>
                </a:solidFill>
              </a:rPr>
              <a:pPr>
                <a:defRPr/>
              </a:pPr>
              <a:t>5</a:t>
            </a:fld>
            <a:endParaRPr lang="en-US" dirty="0">
              <a:solidFill>
                <a:prstClr val="black">
                  <a:tint val="75000"/>
                </a:prstClr>
              </a:solidFill>
            </a:endParaRPr>
          </a:p>
        </p:txBody>
      </p:sp>
      <p:pic>
        <p:nvPicPr>
          <p:cNvPr id="5" name="Picture 4" descr="servic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4363" y="1062765"/>
            <a:ext cx="1964816" cy="1503966"/>
          </a:xfrm>
          <a:prstGeom prst="roundRect">
            <a:avLst>
              <a:gd name="adj" fmla="val 7885"/>
            </a:avLst>
          </a:prstGeom>
          <a:ln w="19050">
            <a:solidFill>
              <a:srgbClr val="216BBD"/>
            </a:solidFill>
          </a:ln>
          <a:effectLst>
            <a:outerShdw blurRad="38100" dist="12700" dir="8100000" algn="tr" rotWithShape="0">
              <a:prstClr val="black">
                <a:alpha val="40000"/>
              </a:prstClr>
            </a:outerShdw>
          </a:effectLst>
        </p:spPr>
      </p:pic>
      <p:pic>
        <p:nvPicPr>
          <p:cNvPr id="10" name="Picture 9" descr="Irrigation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8132" y="1407381"/>
            <a:ext cx="1969274" cy="1505242"/>
          </a:xfrm>
          <a:prstGeom prst="roundRect">
            <a:avLst>
              <a:gd name="adj" fmla="val 7885"/>
            </a:avLst>
          </a:prstGeom>
          <a:ln w="19050">
            <a:solidFill>
              <a:srgbClr val="216BBD"/>
            </a:solidFill>
          </a:ln>
          <a:effectLst>
            <a:outerShdw blurRad="38100" dist="12700" dir="8100000" algn="tr" rotWithShape="0">
              <a:prstClr val="black">
                <a:alpha val="40000"/>
              </a:prstClr>
            </a:outerShdw>
          </a:effectLst>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53226" y="3063188"/>
            <a:ext cx="1965848" cy="1507992"/>
          </a:xfrm>
          <a:prstGeom prst="roundRect">
            <a:avLst>
              <a:gd name="adj" fmla="val 7885"/>
            </a:avLst>
          </a:prstGeom>
          <a:ln w="19050">
            <a:solidFill>
              <a:srgbClr val="216BBD"/>
            </a:solidFill>
          </a:ln>
          <a:effectLst>
            <a:outerShdw blurRad="38100" dist="12700" dir="8100000" algn="tr" rotWithShape="0">
              <a:prstClr val="black">
                <a:alpha val="40000"/>
              </a:prstClr>
            </a:outerShdw>
          </a:effectLst>
        </p:spPr>
      </p:pic>
      <p:pic>
        <p:nvPicPr>
          <p:cNvPr id="19" name="Pictur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2651" y="4852591"/>
            <a:ext cx="1964822" cy="1507152"/>
          </a:xfrm>
          <a:prstGeom prst="roundRect">
            <a:avLst>
              <a:gd name="adj" fmla="val 7885"/>
            </a:avLst>
          </a:prstGeom>
          <a:ln w="19050">
            <a:solidFill>
              <a:srgbClr val="216BBD"/>
            </a:solidFill>
          </a:ln>
          <a:effectLst>
            <a:outerShdw blurRad="38100" dist="12700" dir="8100000" algn="tr" rotWithShape="0">
              <a:prstClr val="black">
                <a:alpha val="40000"/>
              </a:prstClr>
            </a:outerShdw>
          </a:effectLst>
        </p:spPr>
      </p:pic>
    </p:spTree>
    <p:extLst>
      <p:ext uri="{BB962C8B-B14F-4D97-AF65-F5344CB8AC3E}">
        <p14:creationId xmlns:p14="http://schemas.microsoft.com/office/powerpoint/2010/main" val="2099633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Crunch Ahead!</a:t>
            </a:r>
            <a:endParaRPr lang="en-US" dirty="0"/>
          </a:p>
        </p:txBody>
      </p:sp>
      <p:sp>
        <p:nvSpPr>
          <p:cNvPr id="5" name="Rounded Rectangle 4"/>
          <p:cNvSpPr/>
          <p:nvPr/>
        </p:nvSpPr>
        <p:spPr bwMode="blackWhite">
          <a:xfrm>
            <a:off x="761869" y="1662080"/>
            <a:ext cx="7604568" cy="3933968"/>
          </a:xfrm>
          <a:prstGeom prst="roundRect">
            <a:avLst>
              <a:gd name="adj" fmla="val 3305"/>
            </a:avLst>
          </a:prstGeom>
          <a:gradFill flip="none" rotWithShape="1">
            <a:gsLst>
              <a:gs pos="0">
                <a:srgbClr val="C9E5FF"/>
              </a:gs>
              <a:gs pos="15000">
                <a:srgbClr val="EBF7FF"/>
              </a:gs>
              <a:gs pos="100000">
                <a:schemeClr val="bg1"/>
              </a:gs>
            </a:gsLst>
            <a:lin ang="5400000" scaled="1"/>
            <a:tileRect/>
          </a:gradFill>
          <a:ln>
            <a:solidFill>
              <a:schemeClr val="tx2"/>
            </a:solidFill>
          </a:ln>
          <a:effectLst>
            <a:outerShdw blurRad="38100" dist="25400" algn="l" rotWithShape="0">
              <a:prstClr val="black">
                <a:alpha val="25000"/>
              </a:prstClr>
            </a:outerShdw>
          </a:effectLst>
          <a:scene3d>
            <a:camera prst="orthographicFront">
              <a:rot lat="0" lon="0" rev="0"/>
            </a:camera>
            <a:lightRig rig="threePt" dir="t">
              <a:rot lat="0" lon="0" rev="3600000"/>
            </a:lightRig>
          </a:scene3d>
          <a:sp3d prstMaterial="matte">
            <a:bevelT w="1143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smtClean="0">
              <a:solidFill>
                <a:prstClr val="white"/>
              </a:solidFill>
            </a:endParaRPr>
          </a:p>
        </p:txBody>
      </p:sp>
      <p:grpSp>
        <p:nvGrpSpPr>
          <p:cNvPr id="3" name="Group 18"/>
          <p:cNvGrpSpPr/>
          <p:nvPr/>
        </p:nvGrpSpPr>
        <p:grpSpPr>
          <a:xfrm>
            <a:off x="1208712" y="1885718"/>
            <a:ext cx="7059695" cy="1832814"/>
            <a:chOff x="1156271" y="2146749"/>
            <a:chExt cx="6945806" cy="2020961"/>
          </a:xfrm>
        </p:grpSpPr>
        <p:sp>
          <p:nvSpPr>
            <p:cNvPr id="7" name="Freeform 6"/>
            <p:cNvSpPr/>
            <p:nvPr/>
          </p:nvSpPr>
          <p:spPr>
            <a:xfrm>
              <a:off x="1156271" y="2190547"/>
              <a:ext cx="6945806" cy="1977163"/>
            </a:xfrm>
            <a:custGeom>
              <a:avLst/>
              <a:gdLst>
                <a:gd name="connsiteX0" fmla="*/ 0 w 6612747"/>
                <a:gd name="connsiteY0" fmla="*/ 0 h 1713743"/>
                <a:gd name="connsiteX1" fmla="*/ 944678 w 6612747"/>
                <a:gd name="connsiteY1" fmla="*/ 205891 h 1713743"/>
                <a:gd name="connsiteX2" fmla="*/ 999179 w 6612747"/>
                <a:gd name="connsiteY2" fmla="*/ 224058 h 1713743"/>
                <a:gd name="connsiteX3" fmla="*/ 1120291 w 6612747"/>
                <a:gd name="connsiteY3" fmla="*/ 230114 h 1713743"/>
                <a:gd name="connsiteX4" fmla="*/ 1998357 w 6612747"/>
                <a:gd name="connsiteY4" fmla="*/ 333060 h 1713743"/>
                <a:gd name="connsiteX5" fmla="*/ 2876424 w 6612747"/>
                <a:gd name="connsiteY5" fmla="*/ 526840 h 1713743"/>
                <a:gd name="connsiteX6" fmla="*/ 2943036 w 6612747"/>
                <a:gd name="connsiteY6" fmla="*/ 551062 h 1713743"/>
                <a:gd name="connsiteX7" fmla="*/ 3500153 w 6612747"/>
                <a:gd name="connsiteY7" fmla="*/ 623730 h 1713743"/>
                <a:gd name="connsiteX8" fmla="*/ 4063327 w 6612747"/>
                <a:gd name="connsiteY8" fmla="*/ 732731 h 1713743"/>
                <a:gd name="connsiteX9" fmla="*/ 4408498 w 6612747"/>
                <a:gd name="connsiteY9" fmla="*/ 823566 h 1713743"/>
                <a:gd name="connsiteX10" fmla="*/ 4771836 w 6612747"/>
                <a:gd name="connsiteY10" fmla="*/ 962845 h 1713743"/>
                <a:gd name="connsiteX11" fmla="*/ 4971671 w 6612747"/>
                <a:gd name="connsiteY11" fmla="*/ 1035513 h 1713743"/>
                <a:gd name="connsiteX12" fmla="*/ 5498511 w 6612747"/>
                <a:gd name="connsiteY12" fmla="*/ 1283793 h 1713743"/>
                <a:gd name="connsiteX13" fmla="*/ 5855793 w 6612747"/>
                <a:gd name="connsiteY13" fmla="*/ 1417017 h 1713743"/>
                <a:gd name="connsiteX14" fmla="*/ 5916349 w 6612747"/>
                <a:gd name="connsiteY14" fmla="*/ 1441240 h 1713743"/>
                <a:gd name="connsiteX15" fmla="*/ 6116185 w 6612747"/>
                <a:gd name="connsiteY15" fmla="*/ 1526019 h 1713743"/>
                <a:gd name="connsiteX16" fmla="*/ 6497690 w 6612747"/>
                <a:gd name="connsiteY16" fmla="*/ 1659242 h 1713743"/>
                <a:gd name="connsiteX17" fmla="*/ 6612747 w 6612747"/>
                <a:gd name="connsiteY17" fmla="*/ 1713743 h 1713743"/>
                <a:gd name="connsiteX0" fmla="*/ 0 w 6612747"/>
                <a:gd name="connsiteY0" fmla="*/ 0 h 1713743"/>
                <a:gd name="connsiteX1" fmla="*/ 944678 w 6612747"/>
                <a:gd name="connsiteY1" fmla="*/ 205891 h 1713743"/>
                <a:gd name="connsiteX2" fmla="*/ 999179 w 6612747"/>
                <a:gd name="connsiteY2" fmla="*/ 224058 h 1713743"/>
                <a:gd name="connsiteX3" fmla="*/ 1120291 w 6612747"/>
                <a:gd name="connsiteY3" fmla="*/ 230114 h 1713743"/>
                <a:gd name="connsiteX4" fmla="*/ 1998357 w 6612747"/>
                <a:gd name="connsiteY4" fmla="*/ 333060 h 1713743"/>
                <a:gd name="connsiteX5" fmla="*/ 2876424 w 6612747"/>
                <a:gd name="connsiteY5" fmla="*/ 526840 h 1713743"/>
                <a:gd name="connsiteX6" fmla="*/ 3500153 w 6612747"/>
                <a:gd name="connsiteY6" fmla="*/ 623730 h 1713743"/>
                <a:gd name="connsiteX7" fmla="*/ 4063327 w 6612747"/>
                <a:gd name="connsiteY7" fmla="*/ 732731 h 1713743"/>
                <a:gd name="connsiteX8" fmla="*/ 4408498 w 6612747"/>
                <a:gd name="connsiteY8" fmla="*/ 823566 h 1713743"/>
                <a:gd name="connsiteX9" fmla="*/ 4771836 w 6612747"/>
                <a:gd name="connsiteY9" fmla="*/ 962845 h 1713743"/>
                <a:gd name="connsiteX10" fmla="*/ 4971671 w 6612747"/>
                <a:gd name="connsiteY10" fmla="*/ 1035513 h 1713743"/>
                <a:gd name="connsiteX11" fmla="*/ 5498511 w 6612747"/>
                <a:gd name="connsiteY11" fmla="*/ 1283793 h 1713743"/>
                <a:gd name="connsiteX12" fmla="*/ 5855793 w 6612747"/>
                <a:gd name="connsiteY12" fmla="*/ 1417017 h 1713743"/>
                <a:gd name="connsiteX13" fmla="*/ 5916349 w 6612747"/>
                <a:gd name="connsiteY13" fmla="*/ 1441240 h 1713743"/>
                <a:gd name="connsiteX14" fmla="*/ 6116185 w 6612747"/>
                <a:gd name="connsiteY14" fmla="*/ 1526019 h 1713743"/>
                <a:gd name="connsiteX15" fmla="*/ 6497690 w 6612747"/>
                <a:gd name="connsiteY15" fmla="*/ 1659242 h 1713743"/>
                <a:gd name="connsiteX16" fmla="*/ 6612747 w 6612747"/>
                <a:gd name="connsiteY16" fmla="*/ 1713743 h 1713743"/>
                <a:gd name="connsiteX0" fmla="*/ 0 w 6612747"/>
                <a:gd name="connsiteY0" fmla="*/ 0 h 1713743"/>
                <a:gd name="connsiteX1" fmla="*/ 944678 w 6612747"/>
                <a:gd name="connsiteY1" fmla="*/ 205891 h 1713743"/>
                <a:gd name="connsiteX2" fmla="*/ 1120291 w 6612747"/>
                <a:gd name="connsiteY2" fmla="*/ 230114 h 1713743"/>
                <a:gd name="connsiteX3" fmla="*/ 1998357 w 6612747"/>
                <a:gd name="connsiteY3" fmla="*/ 333060 h 1713743"/>
                <a:gd name="connsiteX4" fmla="*/ 2876424 w 6612747"/>
                <a:gd name="connsiteY4" fmla="*/ 526840 h 1713743"/>
                <a:gd name="connsiteX5" fmla="*/ 3500153 w 6612747"/>
                <a:gd name="connsiteY5" fmla="*/ 623730 h 1713743"/>
                <a:gd name="connsiteX6" fmla="*/ 4063327 w 6612747"/>
                <a:gd name="connsiteY6" fmla="*/ 732731 h 1713743"/>
                <a:gd name="connsiteX7" fmla="*/ 4408498 w 6612747"/>
                <a:gd name="connsiteY7" fmla="*/ 823566 h 1713743"/>
                <a:gd name="connsiteX8" fmla="*/ 4771836 w 6612747"/>
                <a:gd name="connsiteY8" fmla="*/ 962845 h 1713743"/>
                <a:gd name="connsiteX9" fmla="*/ 4971671 w 6612747"/>
                <a:gd name="connsiteY9" fmla="*/ 1035513 h 1713743"/>
                <a:gd name="connsiteX10" fmla="*/ 5498511 w 6612747"/>
                <a:gd name="connsiteY10" fmla="*/ 1283793 h 1713743"/>
                <a:gd name="connsiteX11" fmla="*/ 5855793 w 6612747"/>
                <a:gd name="connsiteY11" fmla="*/ 1417017 h 1713743"/>
                <a:gd name="connsiteX12" fmla="*/ 5916349 w 6612747"/>
                <a:gd name="connsiteY12" fmla="*/ 1441240 h 1713743"/>
                <a:gd name="connsiteX13" fmla="*/ 6116185 w 6612747"/>
                <a:gd name="connsiteY13" fmla="*/ 1526019 h 1713743"/>
                <a:gd name="connsiteX14" fmla="*/ 6497690 w 6612747"/>
                <a:gd name="connsiteY14" fmla="*/ 1659242 h 1713743"/>
                <a:gd name="connsiteX15" fmla="*/ 6612747 w 6612747"/>
                <a:gd name="connsiteY15"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063327 w 6612747"/>
                <a:gd name="connsiteY5" fmla="*/ 732731 h 1713743"/>
                <a:gd name="connsiteX6" fmla="*/ 4408498 w 6612747"/>
                <a:gd name="connsiteY6" fmla="*/ 823566 h 1713743"/>
                <a:gd name="connsiteX7" fmla="*/ 4771836 w 6612747"/>
                <a:gd name="connsiteY7" fmla="*/ 962845 h 1713743"/>
                <a:gd name="connsiteX8" fmla="*/ 4971671 w 6612747"/>
                <a:gd name="connsiteY8" fmla="*/ 1035513 h 1713743"/>
                <a:gd name="connsiteX9" fmla="*/ 5498511 w 6612747"/>
                <a:gd name="connsiteY9" fmla="*/ 1283793 h 1713743"/>
                <a:gd name="connsiteX10" fmla="*/ 5855793 w 6612747"/>
                <a:gd name="connsiteY10" fmla="*/ 1417017 h 1713743"/>
                <a:gd name="connsiteX11" fmla="*/ 5916349 w 6612747"/>
                <a:gd name="connsiteY11" fmla="*/ 1441240 h 1713743"/>
                <a:gd name="connsiteX12" fmla="*/ 6116185 w 6612747"/>
                <a:gd name="connsiteY12" fmla="*/ 1526019 h 1713743"/>
                <a:gd name="connsiteX13" fmla="*/ 6497690 w 6612747"/>
                <a:gd name="connsiteY13" fmla="*/ 1659242 h 1713743"/>
                <a:gd name="connsiteX14" fmla="*/ 6612747 w 6612747"/>
                <a:gd name="connsiteY14"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408498 w 6612747"/>
                <a:gd name="connsiteY5" fmla="*/ 823566 h 1713743"/>
                <a:gd name="connsiteX6" fmla="*/ 4771836 w 6612747"/>
                <a:gd name="connsiteY6" fmla="*/ 962845 h 1713743"/>
                <a:gd name="connsiteX7" fmla="*/ 4971671 w 6612747"/>
                <a:gd name="connsiteY7" fmla="*/ 1035513 h 1713743"/>
                <a:gd name="connsiteX8" fmla="*/ 5498511 w 6612747"/>
                <a:gd name="connsiteY8" fmla="*/ 1283793 h 1713743"/>
                <a:gd name="connsiteX9" fmla="*/ 5855793 w 6612747"/>
                <a:gd name="connsiteY9" fmla="*/ 1417017 h 1713743"/>
                <a:gd name="connsiteX10" fmla="*/ 5916349 w 6612747"/>
                <a:gd name="connsiteY10" fmla="*/ 1441240 h 1713743"/>
                <a:gd name="connsiteX11" fmla="*/ 6116185 w 6612747"/>
                <a:gd name="connsiteY11" fmla="*/ 1526019 h 1713743"/>
                <a:gd name="connsiteX12" fmla="*/ 6497690 w 6612747"/>
                <a:gd name="connsiteY12" fmla="*/ 1659242 h 1713743"/>
                <a:gd name="connsiteX13" fmla="*/ 6612747 w 6612747"/>
                <a:gd name="connsiteY13"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228520 w 6612747"/>
                <a:gd name="connsiteY5" fmla="*/ 914160 h 1713743"/>
                <a:gd name="connsiteX6" fmla="*/ 4771836 w 6612747"/>
                <a:gd name="connsiteY6" fmla="*/ 962845 h 1713743"/>
                <a:gd name="connsiteX7" fmla="*/ 4971671 w 6612747"/>
                <a:gd name="connsiteY7" fmla="*/ 1035513 h 1713743"/>
                <a:gd name="connsiteX8" fmla="*/ 5498511 w 6612747"/>
                <a:gd name="connsiteY8" fmla="*/ 1283793 h 1713743"/>
                <a:gd name="connsiteX9" fmla="*/ 5855793 w 6612747"/>
                <a:gd name="connsiteY9" fmla="*/ 1417017 h 1713743"/>
                <a:gd name="connsiteX10" fmla="*/ 5916349 w 6612747"/>
                <a:gd name="connsiteY10" fmla="*/ 1441240 h 1713743"/>
                <a:gd name="connsiteX11" fmla="*/ 6116185 w 6612747"/>
                <a:gd name="connsiteY11" fmla="*/ 1526019 h 1713743"/>
                <a:gd name="connsiteX12" fmla="*/ 6497690 w 6612747"/>
                <a:gd name="connsiteY12" fmla="*/ 1659242 h 1713743"/>
                <a:gd name="connsiteX13" fmla="*/ 6612747 w 6612747"/>
                <a:gd name="connsiteY13"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228520 w 6612747"/>
                <a:gd name="connsiteY5" fmla="*/ 914160 h 1713743"/>
                <a:gd name="connsiteX6" fmla="*/ 4971671 w 6612747"/>
                <a:gd name="connsiteY6" fmla="*/ 1035513 h 1713743"/>
                <a:gd name="connsiteX7" fmla="*/ 5498511 w 6612747"/>
                <a:gd name="connsiteY7" fmla="*/ 1283793 h 1713743"/>
                <a:gd name="connsiteX8" fmla="*/ 5855793 w 6612747"/>
                <a:gd name="connsiteY8" fmla="*/ 1417017 h 1713743"/>
                <a:gd name="connsiteX9" fmla="*/ 5916349 w 6612747"/>
                <a:gd name="connsiteY9" fmla="*/ 1441240 h 1713743"/>
                <a:gd name="connsiteX10" fmla="*/ 6116185 w 6612747"/>
                <a:gd name="connsiteY10" fmla="*/ 1526019 h 1713743"/>
                <a:gd name="connsiteX11" fmla="*/ 6497690 w 6612747"/>
                <a:gd name="connsiteY11" fmla="*/ 1659242 h 1713743"/>
                <a:gd name="connsiteX12" fmla="*/ 6612747 w 6612747"/>
                <a:gd name="connsiteY12"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228520 w 6612747"/>
                <a:gd name="connsiteY5" fmla="*/ 914160 h 1713743"/>
                <a:gd name="connsiteX6" fmla="*/ 4983282 w 6612747"/>
                <a:gd name="connsiteY6" fmla="*/ 1100942 h 1713743"/>
                <a:gd name="connsiteX7" fmla="*/ 5498511 w 6612747"/>
                <a:gd name="connsiteY7" fmla="*/ 1283793 h 1713743"/>
                <a:gd name="connsiteX8" fmla="*/ 5855793 w 6612747"/>
                <a:gd name="connsiteY8" fmla="*/ 1417017 h 1713743"/>
                <a:gd name="connsiteX9" fmla="*/ 5916349 w 6612747"/>
                <a:gd name="connsiteY9" fmla="*/ 1441240 h 1713743"/>
                <a:gd name="connsiteX10" fmla="*/ 6116185 w 6612747"/>
                <a:gd name="connsiteY10" fmla="*/ 1526019 h 1713743"/>
                <a:gd name="connsiteX11" fmla="*/ 6497690 w 6612747"/>
                <a:gd name="connsiteY11" fmla="*/ 1659242 h 1713743"/>
                <a:gd name="connsiteX12" fmla="*/ 6612747 w 6612747"/>
                <a:gd name="connsiteY12"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228520 w 6612747"/>
                <a:gd name="connsiteY5" fmla="*/ 914160 h 1713743"/>
                <a:gd name="connsiteX6" fmla="*/ 4983282 w 6612747"/>
                <a:gd name="connsiteY6" fmla="*/ 1100942 h 1713743"/>
                <a:gd name="connsiteX7" fmla="*/ 5498511 w 6612747"/>
                <a:gd name="connsiteY7" fmla="*/ 1283793 h 1713743"/>
                <a:gd name="connsiteX8" fmla="*/ 5916349 w 6612747"/>
                <a:gd name="connsiteY8" fmla="*/ 1441240 h 1713743"/>
                <a:gd name="connsiteX9" fmla="*/ 6116185 w 6612747"/>
                <a:gd name="connsiteY9" fmla="*/ 1526019 h 1713743"/>
                <a:gd name="connsiteX10" fmla="*/ 6497690 w 6612747"/>
                <a:gd name="connsiteY10" fmla="*/ 1659242 h 1713743"/>
                <a:gd name="connsiteX11" fmla="*/ 6612747 w 6612747"/>
                <a:gd name="connsiteY11"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228520 w 6612747"/>
                <a:gd name="connsiteY5" fmla="*/ 914160 h 1713743"/>
                <a:gd name="connsiteX6" fmla="*/ 4983282 w 6612747"/>
                <a:gd name="connsiteY6" fmla="*/ 1100942 h 1713743"/>
                <a:gd name="connsiteX7" fmla="*/ 5498511 w 6612747"/>
                <a:gd name="connsiteY7" fmla="*/ 1283793 h 1713743"/>
                <a:gd name="connsiteX8" fmla="*/ 6116185 w 6612747"/>
                <a:gd name="connsiteY8" fmla="*/ 1526019 h 1713743"/>
                <a:gd name="connsiteX9" fmla="*/ 6497690 w 6612747"/>
                <a:gd name="connsiteY9" fmla="*/ 1659242 h 1713743"/>
                <a:gd name="connsiteX10" fmla="*/ 6612747 w 6612747"/>
                <a:gd name="connsiteY10" fmla="*/ 1713743 h 1713743"/>
                <a:gd name="connsiteX0" fmla="*/ 0 w 6612747"/>
                <a:gd name="connsiteY0" fmla="*/ 0 h 1713743"/>
                <a:gd name="connsiteX1" fmla="*/ 944678 w 6612747"/>
                <a:gd name="connsiteY1" fmla="*/ 205891 h 1713743"/>
                <a:gd name="connsiteX2" fmla="*/ 1998357 w 6612747"/>
                <a:gd name="connsiteY2" fmla="*/ 333060 h 1713743"/>
                <a:gd name="connsiteX3" fmla="*/ 2876424 w 6612747"/>
                <a:gd name="connsiteY3" fmla="*/ 526840 h 1713743"/>
                <a:gd name="connsiteX4" fmla="*/ 3500153 w 6612747"/>
                <a:gd name="connsiteY4" fmla="*/ 623730 h 1713743"/>
                <a:gd name="connsiteX5" fmla="*/ 4228520 w 6612747"/>
                <a:gd name="connsiteY5" fmla="*/ 914160 h 1713743"/>
                <a:gd name="connsiteX6" fmla="*/ 4983282 w 6612747"/>
                <a:gd name="connsiteY6" fmla="*/ 1100942 h 1713743"/>
                <a:gd name="connsiteX7" fmla="*/ 5498511 w 6612747"/>
                <a:gd name="connsiteY7" fmla="*/ 1283793 h 1713743"/>
                <a:gd name="connsiteX8" fmla="*/ 6116185 w 6612747"/>
                <a:gd name="connsiteY8" fmla="*/ 1526019 h 1713743"/>
                <a:gd name="connsiteX9" fmla="*/ 6612747 w 6612747"/>
                <a:gd name="connsiteY9" fmla="*/ 1713743 h 1713743"/>
                <a:gd name="connsiteX0" fmla="*/ 0 w 6659193"/>
                <a:gd name="connsiteY0" fmla="*/ 0 h 1643281"/>
                <a:gd name="connsiteX1" fmla="*/ 944678 w 6659193"/>
                <a:gd name="connsiteY1" fmla="*/ 205891 h 1643281"/>
                <a:gd name="connsiteX2" fmla="*/ 1998357 w 6659193"/>
                <a:gd name="connsiteY2" fmla="*/ 333060 h 1643281"/>
                <a:gd name="connsiteX3" fmla="*/ 2876424 w 6659193"/>
                <a:gd name="connsiteY3" fmla="*/ 526840 h 1643281"/>
                <a:gd name="connsiteX4" fmla="*/ 3500153 w 6659193"/>
                <a:gd name="connsiteY4" fmla="*/ 623730 h 1643281"/>
                <a:gd name="connsiteX5" fmla="*/ 4228520 w 6659193"/>
                <a:gd name="connsiteY5" fmla="*/ 914160 h 1643281"/>
                <a:gd name="connsiteX6" fmla="*/ 4983282 w 6659193"/>
                <a:gd name="connsiteY6" fmla="*/ 1100942 h 1643281"/>
                <a:gd name="connsiteX7" fmla="*/ 5498511 w 6659193"/>
                <a:gd name="connsiteY7" fmla="*/ 1283793 h 1643281"/>
                <a:gd name="connsiteX8" fmla="*/ 6116185 w 6659193"/>
                <a:gd name="connsiteY8" fmla="*/ 1526019 h 1643281"/>
                <a:gd name="connsiteX9" fmla="*/ 6659193 w 6659193"/>
                <a:gd name="connsiteY9" fmla="*/ 1643281 h 1643281"/>
                <a:gd name="connsiteX0" fmla="*/ 0 w 6659193"/>
                <a:gd name="connsiteY0" fmla="*/ 0 h 1643281"/>
                <a:gd name="connsiteX1" fmla="*/ 944678 w 6659193"/>
                <a:gd name="connsiteY1" fmla="*/ 205891 h 1643281"/>
                <a:gd name="connsiteX2" fmla="*/ 1998357 w 6659193"/>
                <a:gd name="connsiteY2" fmla="*/ 333060 h 1643281"/>
                <a:gd name="connsiteX3" fmla="*/ 2876424 w 6659193"/>
                <a:gd name="connsiteY3" fmla="*/ 526840 h 1643281"/>
                <a:gd name="connsiteX4" fmla="*/ 3500153 w 6659193"/>
                <a:gd name="connsiteY4" fmla="*/ 623730 h 1643281"/>
                <a:gd name="connsiteX5" fmla="*/ 4228520 w 6659193"/>
                <a:gd name="connsiteY5" fmla="*/ 914160 h 1643281"/>
                <a:gd name="connsiteX6" fmla="*/ 4983282 w 6659193"/>
                <a:gd name="connsiteY6" fmla="*/ 1100942 h 1643281"/>
                <a:gd name="connsiteX7" fmla="*/ 5498511 w 6659193"/>
                <a:gd name="connsiteY7" fmla="*/ 1283793 h 1643281"/>
                <a:gd name="connsiteX8" fmla="*/ 6029098 w 6659193"/>
                <a:gd name="connsiteY8" fmla="*/ 1460590 h 1643281"/>
                <a:gd name="connsiteX9" fmla="*/ 6659193 w 6659193"/>
                <a:gd name="connsiteY9" fmla="*/ 1643281 h 16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9193" h="1643281">
                  <a:moveTo>
                    <a:pt x="0" y="0"/>
                  </a:moveTo>
                  <a:lnTo>
                    <a:pt x="944678" y="205891"/>
                  </a:lnTo>
                  <a:cubicBezTo>
                    <a:pt x="1277737" y="261401"/>
                    <a:pt x="1676399" y="279569"/>
                    <a:pt x="1998357" y="333060"/>
                  </a:cubicBezTo>
                  <a:lnTo>
                    <a:pt x="2876424" y="526840"/>
                  </a:lnTo>
                  <a:cubicBezTo>
                    <a:pt x="3126723" y="575285"/>
                    <a:pt x="3302336" y="589415"/>
                    <a:pt x="3500153" y="623730"/>
                  </a:cubicBezTo>
                  <a:lnTo>
                    <a:pt x="4228520" y="914160"/>
                  </a:lnTo>
                  <a:lnTo>
                    <a:pt x="4983282" y="1100942"/>
                  </a:lnTo>
                  <a:lnTo>
                    <a:pt x="5498511" y="1283793"/>
                  </a:lnTo>
                  <a:lnTo>
                    <a:pt x="6029098" y="1460590"/>
                  </a:lnTo>
                  <a:lnTo>
                    <a:pt x="6659193" y="1643281"/>
                  </a:lnTo>
                </a:path>
              </a:pathLst>
            </a:custGeom>
            <a:noFill/>
            <a:ln w="57150">
              <a:solidFill>
                <a:srgbClr val="76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3821974" y="2146749"/>
              <a:ext cx="1957587" cy="523220"/>
            </a:xfrm>
            <a:prstGeom prst="rect">
              <a:avLst/>
            </a:prstGeom>
            <a:noFill/>
          </p:spPr>
          <p:txBody>
            <a:bodyPr wrap="none" rtlCol="0">
              <a:spAutoFit/>
            </a:bodyPr>
            <a:lstStyle/>
            <a:p>
              <a:pPr algn="ctr"/>
              <a:r>
                <a:rPr lang="en-US" sz="2800" b="1" dirty="0" smtClean="0">
                  <a:solidFill>
                    <a:srgbClr val="56953D"/>
                  </a:solidFill>
                  <a:effectLst>
                    <a:outerShdw blurRad="25400" dist="12700" dir="8100000" algn="tr" rotWithShape="0">
                      <a:prstClr val="white">
                        <a:alpha val="40000"/>
                      </a:prstClr>
                    </a:outerShdw>
                  </a:effectLst>
                  <a:latin typeface="Century Gothic" pitchFamily="34" charset="0"/>
                </a:rPr>
                <a:t>Resources</a:t>
              </a:r>
              <a:endParaRPr lang="en-US" sz="1600" dirty="0">
                <a:solidFill>
                  <a:srgbClr val="56953D"/>
                </a:solidFill>
                <a:effectLst>
                  <a:outerShdw blurRad="25400" dist="12700" dir="8100000" algn="tr" rotWithShape="0">
                    <a:prstClr val="white">
                      <a:alpha val="40000"/>
                    </a:prstClr>
                  </a:outerShdw>
                </a:effectLst>
                <a:latin typeface="Century Gothic" pitchFamily="34" charset="0"/>
              </a:endParaRPr>
            </a:p>
          </p:txBody>
        </p:sp>
      </p:grpSp>
      <p:grpSp>
        <p:nvGrpSpPr>
          <p:cNvPr id="4" name="Group 9"/>
          <p:cNvGrpSpPr/>
          <p:nvPr/>
        </p:nvGrpSpPr>
        <p:grpSpPr>
          <a:xfrm>
            <a:off x="1351949" y="3909726"/>
            <a:ext cx="6916457" cy="1358130"/>
            <a:chOff x="1351949" y="3909726"/>
            <a:chExt cx="6916457" cy="1358130"/>
          </a:xfrm>
        </p:grpSpPr>
        <p:sp>
          <p:nvSpPr>
            <p:cNvPr id="6" name="Freeform 5"/>
            <p:cNvSpPr/>
            <p:nvPr/>
          </p:nvSpPr>
          <p:spPr>
            <a:xfrm>
              <a:off x="1351949" y="3909726"/>
              <a:ext cx="6916457" cy="1358130"/>
            </a:xfrm>
            <a:custGeom>
              <a:avLst/>
              <a:gdLst>
                <a:gd name="connsiteX0" fmla="*/ 0 w 6636969"/>
                <a:gd name="connsiteY0" fmla="*/ 2870369 h 2870369"/>
                <a:gd name="connsiteX1" fmla="*/ 817510 w 6636969"/>
                <a:gd name="connsiteY1" fmla="*/ 2622088 h 2870369"/>
                <a:gd name="connsiteX2" fmla="*/ 1544185 w 6636969"/>
                <a:gd name="connsiteY2" fmla="*/ 2470697 h 2870369"/>
                <a:gd name="connsiteX3" fmla="*/ 2264805 w 6636969"/>
                <a:gd name="connsiteY3" fmla="*/ 2204249 h 2870369"/>
                <a:gd name="connsiteX4" fmla="*/ 2834034 w 6636969"/>
                <a:gd name="connsiteY4" fmla="*/ 2064970 h 2870369"/>
                <a:gd name="connsiteX5" fmla="*/ 3542543 w 6636969"/>
                <a:gd name="connsiteY5" fmla="*/ 1810634 h 2870369"/>
                <a:gd name="connsiteX6" fmla="*/ 3603099 w 6636969"/>
                <a:gd name="connsiteY6" fmla="*/ 1786411 h 2870369"/>
                <a:gd name="connsiteX7" fmla="*/ 4075438 w 6636969"/>
                <a:gd name="connsiteY7" fmla="*/ 1635020 h 2870369"/>
                <a:gd name="connsiteX8" fmla="*/ 4687057 w 6636969"/>
                <a:gd name="connsiteY8" fmla="*/ 1229293 h 2870369"/>
                <a:gd name="connsiteX9" fmla="*/ 5322898 w 6636969"/>
                <a:gd name="connsiteY9" fmla="*/ 926512 h 2870369"/>
                <a:gd name="connsiteX10" fmla="*/ 5843682 w 6636969"/>
                <a:gd name="connsiteY10" fmla="*/ 460228 h 2870369"/>
                <a:gd name="connsiteX11" fmla="*/ 5886071 w 6636969"/>
                <a:gd name="connsiteY11" fmla="*/ 423894 h 2870369"/>
                <a:gd name="connsiteX12" fmla="*/ 5910294 w 6636969"/>
                <a:gd name="connsiteY12" fmla="*/ 411783 h 2870369"/>
                <a:gd name="connsiteX13" fmla="*/ 6636969 w 6636969"/>
                <a:gd name="connsiteY13" fmla="*/ 0 h 2870369"/>
                <a:gd name="connsiteX0" fmla="*/ 0 w 6636969"/>
                <a:gd name="connsiteY0" fmla="*/ 2870369 h 2870369"/>
                <a:gd name="connsiteX1" fmla="*/ 817510 w 6636969"/>
                <a:gd name="connsiteY1" fmla="*/ 2622088 h 2870369"/>
                <a:gd name="connsiteX2" fmla="*/ 1544185 w 6636969"/>
                <a:gd name="connsiteY2" fmla="*/ 2470697 h 2870369"/>
                <a:gd name="connsiteX3" fmla="*/ 2264805 w 6636969"/>
                <a:gd name="connsiteY3" fmla="*/ 2204249 h 2870369"/>
                <a:gd name="connsiteX4" fmla="*/ 2834034 w 6636969"/>
                <a:gd name="connsiteY4" fmla="*/ 2064970 h 2870369"/>
                <a:gd name="connsiteX5" fmla="*/ 3542543 w 6636969"/>
                <a:gd name="connsiteY5" fmla="*/ 1810634 h 2870369"/>
                <a:gd name="connsiteX6" fmla="*/ 3603099 w 6636969"/>
                <a:gd name="connsiteY6" fmla="*/ 1786411 h 2870369"/>
                <a:gd name="connsiteX7" fmla="*/ 4075438 w 6636969"/>
                <a:gd name="connsiteY7" fmla="*/ 1635020 h 2870369"/>
                <a:gd name="connsiteX8" fmla="*/ 4687057 w 6636969"/>
                <a:gd name="connsiteY8" fmla="*/ 1229293 h 2870369"/>
                <a:gd name="connsiteX9" fmla="*/ 5322898 w 6636969"/>
                <a:gd name="connsiteY9" fmla="*/ 926512 h 2870369"/>
                <a:gd name="connsiteX10" fmla="*/ 5886071 w 6636969"/>
                <a:gd name="connsiteY10" fmla="*/ 423894 h 2870369"/>
                <a:gd name="connsiteX11" fmla="*/ 5910294 w 6636969"/>
                <a:gd name="connsiteY11" fmla="*/ 411783 h 2870369"/>
                <a:gd name="connsiteX12" fmla="*/ 6636969 w 6636969"/>
                <a:gd name="connsiteY12" fmla="*/ 0 h 2870369"/>
                <a:gd name="connsiteX0" fmla="*/ 0 w 6636969"/>
                <a:gd name="connsiteY0" fmla="*/ 2870369 h 2870369"/>
                <a:gd name="connsiteX1" fmla="*/ 817510 w 6636969"/>
                <a:gd name="connsiteY1" fmla="*/ 2622088 h 2870369"/>
                <a:gd name="connsiteX2" fmla="*/ 1544185 w 6636969"/>
                <a:gd name="connsiteY2" fmla="*/ 2470697 h 2870369"/>
                <a:gd name="connsiteX3" fmla="*/ 2264805 w 6636969"/>
                <a:gd name="connsiteY3" fmla="*/ 2204249 h 2870369"/>
                <a:gd name="connsiteX4" fmla="*/ 2834034 w 6636969"/>
                <a:gd name="connsiteY4" fmla="*/ 2064970 h 2870369"/>
                <a:gd name="connsiteX5" fmla="*/ 3542543 w 6636969"/>
                <a:gd name="connsiteY5" fmla="*/ 1810634 h 2870369"/>
                <a:gd name="connsiteX6" fmla="*/ 3603099 w 6636969"/>
                <a:gd name="connsiteY6" fmla="*/ 1786411 h 2870369"/>
                <a:gd name="connsiteX7" fmla="*/ 4075438 w 6636969"/>
                <a:gd name="connsiteY7" fmla="*/ 1635020 h 2870369"/>
                <a:gd name="connsiteX8" fmla="*/ 4687057 w 6636969"/>
                <a:gd name="connsiteY8" fmla="*/ 1229293 h 2870369"/>
                <a:gd name="connsiteX9" fmla="*/ 5322898 w 6636969"/>
                <a:gd name="connsiteY9" fmla="*/ 926512 h 2870369"/>
                <a:gd name="connsiteX10" fmla="*/ 5910294 w 6636969"/>
                <a:gd name="connsiteY10" fmla="*/ 411783 h 2870369"/>
                <a:gd name="connsiteX11" fmla="*/ 6636969 w 6636969"/>
                <a:gd name="connsiteY11" fmla="*/ 0 h 2870369"/>
                <a:gd name="connsiteX0" fmla="*/ 0 w 6636969"/>
                <a:gd name="connsiteY0" fmla="*/ 2870369 h 2870369"/>
                <a:gd name="connsiteX1" fmla="*/ 817510 w 6636969"/>
                <a:gd name="connsiteY1" fmla="*/ 2622088 h 2870369"/>
                <a:gd name="connsiteX2" fmla="*/ 1544185 w 6636969"/>
                <a:gd name="connsiteY2" fmla="*/ 2470697 h 2870369"/>
                <a:gd name="connsiteX3" fmla="*/ 2264805 w 6636969"/>
                <a:gd name="connsiteY3" fmla="*/ 2204249 h 2870369"/>
                <a:gd name="connsiteX4" fmla="*/ 2834034 w 6636969"/>
                <a:gd name="connsiteY4" fmla="*/ 2064970 h 2870369"/>
                <a:gd name="connsiteX5" fmla="*/ 3542543 w 6636969"/>
                <a:gd name="connsiteY5" fmla="*/ 1810634 h 2870369"/>
                <a:gd name="connsiteX6" fmla="*/ 3603099 w 6636969"/>
                <a:gd name="connsiteY6" fmla="*/ 1786411 h 2870369"/>
                <a:gd name="connsiteX7" fmla="*/ 4075438 w 6636969"/>
                <a:gd name="connsiteY7" fmla="*/ 1635020 h 2870369"/>
                <a:gd name="connsiteX8" fmla="*/ 4687057 w 6636969"/>
                <a:gd name="connsiteY8" fmla="*/ 1229293 h 2870369"/>
                <a:gd name="connsiteX9" fmla="*/ 5322898 w 6636969"/>
                <a:gd name="connsiteY9" fmla="*/ 926512 h 2870369"/>
                <a:gd name="connsiteX10" fmla="*/ 5979964 w 6636969"/>
                <a:gd name="connsiteY10" fmla="*/ 641897 h 2870369"/>
                <a:gd name="connsiteX11" fmla="*/ 6636969 w 6636969"/>
                <a:gd name="connsiteY11" fmla="*/ 0 h 2870369"/>
                <a:gd name="connsiteX0" fmla="*/ 0 w 6706637"/>
                <a:gd name="connsiteY0" fmla="*/ 2464641 h 2464641"/>
                <a:gd name="connsiteX1" fmla="*/ 817510 w 6706637"/>
                <a:gd name="connsiteY1" fmla="*/ 2216360 h 2464641"/>
                <a:gd name="connsiteX2" fmla="*/ 1544185 w 6706637"/>
                <a:gd name="connsiteY2" fmla="*/ 2064969 h 2464641"/>
                <a:gd name="connsiteX3" fmla="*/ 2264805 w 6706637"/>
                <a:gd name="connsiteY3" fmla="*/ 1798521 h 2464641"/>
                <a:gd name="connsiteX4" fmla="*/ 2834034 w 6706637"/>
                <a:gd name="connsiteY4" fmla="*/ 1659242 h 2464641"/>
                <a:gd name="connsiteX5" fmla="*/ 3542543 w 6706637"/>
                <a:gd name="connsiteY5" fmla="*/ 1404906 h 2464641"/>
                <a:gd name="connsiteX6" fmla="*/ 3603099 w 6706637"/>
                <a:gd name="connsiteY6" fmla="*/ 1380683 h 2464641"/>
                <a:gd name="connsiteX7" fmla="*/ 4075438 w 6706637"/>
                <a:gd name="connsiteY7" fmla="*/ 1229292 h 2464641"/>
                <a:gd name="connsiteX8" fmla="*/ 4687057 w 6706637"/>
                <a:gd name="connsiteY8" fmla="*/ 823565 h 2464641"/>
                <a:gd name="connsiteX9" fmla="*/ 5322898 w 6706637"/>
                <a:gd name="connsiteY9" fmla="*/ 520784 h 2464641"/>
                <a:gd name="connsiteX10" fmla="*/ 5979964 w 6706637"/>
                <a:gd name="connsiteY10" fmla="*/ 236169 h 2464641"/>
                <a:gd name="connsiteX11" fmla="*/ 6706637 w 6706637"/>
                <a:gd name="connsiteY11" fmla="*/ 0 h 2464641"/>
                <a:gd name="connsiteX0" fmla="*/ 0 w 6619552"/>
                <a:gd name="connsiteY0" fmla="*/ 2452530 h 2452530"/>
                <a:gd name="connsiteX1" fmla="*/ 817510 w 6619552"/>
                <a:gd name="connsiteY1" fmla="*/ 2204249 h 2452530"/>
                <a:gd name="connsiteX2" fmla="*/ 1544185 w 6619552"/>
                <a:gd name="connsiteY2" fmla="*/ 2052858 h 2452530"/>
                <a:gd name="connsiteX3" fmla="*/ 2264805 w 6619552"/>
                <a:gd name="connsiteY3" fmla="*/ 1786410 h 2452530"/>
                <a:gd name="connsiteX4" fmla="*/ 2834034 w 6619552"/>
                <a:gd name="connsiteY4" fmla="*/ 1647131 h 2452530"/>
                <a:gd name="connsiteX5" fmla="*/ 3542543 w 6619552"/>
                <a:gd name="connsiteY5" fmla="*/ 1392795 h 2452530"/>
                <a:gd name="connsiteX6" fmla="*/ 3603099 w 6619552"/>
                <a:gd name="connsiteY6" fmla="*/ 1368572 h 2452530"/>
                <a:gd name="connsiteX7" fmla="*/ 4075438 w 6619552"/>
                <a:gd name="connsiteY7" fmla="*/ 1217181 h 2452530"/>
                <a:gd name="connsiteX8" fmla="*/ 4687057 w 6619552"/>
                <a:gd name="connsiteY8" fmla="*/ 811454 h 2452530"/>
                <a:gd name="connsiteX9" fmla="*/ 5322898 w 6619552"/>
                <a:gd name="connsiteY9" fmla="*/ 508673 h 2452530"/>
                <a:gd name="connsiteX10" fmla="*/ 5979964 w 6619552"/>
                <a:gd name="connsiteY10" fmla="*/ 224058 h 2452530"/>
                <a:gd name="connsiteX11" fmla="*/ 6619552 w 6619552"/>
                <a:gd name="connsiteY11" fmla="*/ 0 h 2452530"/>
                <a:gd name="connsiteX0" fmla="*/ 0 w 6619552"/>
                <a:gd name="connsiteY0" fmla="*/ 2452530 h 2452530"/>
                <a:gd name="connsiteX1" fmla="*/ 817510 w 6619552"/>
                <a:gd name="connsiteY1" fmla="*/ 2204249 h 2452530"/>
                <a:gd name="connsiteX2" fmla="*/ 1544185 w 6619552"/>
                <a:gd name="connsiteY2" fmla="*/ 2052858 h 2452530"/>
                <a:gd name="connsiteX3" fmla="*/ 2264805 w 6619552"/>
                <a:gd name="connsiteY3" fmla="*/ 1786410 h 2452530"/>
                <a:gd name="connsiteX4" fmla="*/ 2834034 w 6619552"/>
                <a:gd name="connsiteY4" fmla="*/ 1647131 h 2452530"/>
                <a:gd name="connsiteX5" fmla="*/ 3542543 w 6619552"/>
                <a:gd name="connsiteY5" fmla="*/ 1392795 h 2452530"/>
                <a:gd name="connsiteX6" fmla="*/ 4075438 w 6619552"/>
                <a:gd name="connsiteY6" fmla="*/ 1217181 h 2452530"/>
                <a:gd name="connsiteX7" fmla="*/ 4687057 w 6619552"/>
                <a:gd name="connsiteY7" fmla="*/ 811454 h 2452530"/>
                <a:gd name="connsiteX8" fmla="*/ 5322898 w 6619552"/>
                <a:gd name="connsiteY8" fmla="*/ 508673 h 2452530"/>
                <a:gd name="connsiteX9" fmla="*/ 5979964 w 6619552"/>
                <a:gd name="connsiteY9" fmla="*/ 224058 h 2452530"/>
                <a:gd name="connsiteX10" fmla="*/ 6619552 w 6619552"/>
                <a:gd name="connsiteY10" fmla="*/ 0 h 245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9552" h="2452530">
                  <a:moveTo>
                    <a:pt x="0" y="2452530"/>
                  </a:moveTo>
                  <a:lnTo>
                    <a:pt x="817510" y="2204249"/>
                  </a:lnTo>
                  <a:lnTo>
                    <a:pt x="1544185" y="2052858"/>
                  </a:lnTo>
                  <a:lnTo>
                    <a:pt x="2264805" y="1786410"/>
                  </a:lnTo>
                  <a:lnTo>
                    <a:pt x="2834034" y="1647131"/>
                  </a:lnTo>
                  <a:lnTo>
                    <a:pt x="3542543" y="1392795"/>
                  </a:lnTo>
                  <a:lnTo>
                    <a:pt x="4075438" y="1217181"/>
                  </a:lnTo>
                  <a:lnTo>
                    <a:pt x="4687057" y="811454"/>
                  </a:lnTo>
                  <a:lnTo>
                    <a:pt x="5322898" y="508673"/>
                  </a:lnTo>
                  <a:cubicBezTo>
                    <a:pt x="5541920" y="413801"/>
                    <a:pt x="5763855" y="308837"/>
                    <a:pt x="5979964" y="224058"/>
                  </a:cubicBezTo>
                  <a:cubicBezTo>
                    <a:pt x="6196073" y="139279"/>
                    <a:pt x="6377328" y="78723"/>
                    <a:pt x="6619552" y="0"/>
                  </a:cubicBezTo>
                </a:path>
              </a:pathLst>
            </a:custGeom>
            <a:no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725455" y="3909726"/>
              <a:ext cx="1693091" cy="523220"/>
            </a:xfrm>
            <a:prstGeom prst="rect">
              <a:avLst/>
            </a:prstGeom>
            <a:noFill/>
          </p:spPr>
          <p:txBody>
            <a:bodyPr wrap="none" rtlCol="0">
              <a:spAutoFit/>
            </a:bodyPr>
            <a:lstStyle/>
            <a:p>
              <a:pPr algn="ctr"/>
              <a:r>
                <a:rPr lang="en-US" sz="2800" b="1" dirty="0" smtClean="0">
                  <a:solidFill>
                    <a:srgbClr val="C00000"/>
                  </a:solidFill>
                  <a:effectLst>
                    <a:outerShdw blurRad="25400" dist="12700" dir="8100000" algn="tr" rotWithShape="0">
                      <a:prstClr val="white">
                        <a:alpha val="40000"/>
                      </a:prstClr>
                    </a:outerShdw>
                  </a:effectLst>
                  <a:latin typeface="Century Gothic" pitchFamily="34" charset="0"/>
                </a:rPr>
                <a:t>Demand</a:t>
              </a:r>
              <a:endParaRPr lang="en-US" sz="1600" dirty="0">
                <a:solidFill>
                  <a:srgbClr val="C00000"/>
                </a:solidFill>
                <a:effectLst>
                  <a:outerShdw blurRad="25400" dist="12700" dir="8100000" algn="tr" rotWithShape="0">
                    <a:prstClr val="white">
                      <a:alpha val="40000"/>
                    </a:prstClr>
                  </a:outerShdw>
                </a:effectLst>
                <a:latin typeface="Century Gothic" pitchFamily="34" charset="0"/>
              </a:endParaRPr>
            </a:p>
          </p:txBody>
        </p:sp>
      </p:grpSp>
    </p:spTree>
    <p:extLst>
      <p:ext uri="{BB962C8B-B14F-4D97-AF65-F5344CB8AC3E}">
        <p14:creationId xmlns:p14="http://schemas.microsoft.com/office/powerpoint/2010/main" val="3925497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6139" y="221053"/>
            <a:ext cx="8745360" cy="657226"/>
          </a:xfrm>
          <a:noFill/>
          <a:ln w="28575">
            <a:noFill/>
          </a:ln>
        </p:spPr>
        <p:txBody>
          <a:bodyPr vert="horz" lIns="91440" tIns="91440" rIns="91440" bIns="45720" rtlCol="0" anchor="ctr">
            <a:noAutofit/>
          </a:bodyPr>
          <a:lstStyle/>
          <a:p>
            <a:r>
              <a:rPr lang="en-US" i="1" dirty="0" smtClean="0"/>
              <a:t>Our Mission: Nourishing Lives</a:t>
            </a:r>
            <a:endParaRPr lang="en-US" i="1" dirty="0"/>
          </a:p>
        </p:txBody>
      </p:sp>
      <p:grpSp>
        <p:nvGrpSpPr>
          <p:cNvPr id="2" name="Group 5"/>
          <p:cNvGrpSpPr/>
          <p:nvPr/>
        </p:nvGrpSpPr>
        <p:grpSpPr>
          <a:xfrm>
            <a:off x="-173703" y="2210937"/>
            <a:ext cx="3581400" cy="3044518"/>
            <a:chOff x="152400" y="1194706"/>
            <a:chExt cx="3124200" cy="2473792"/>
          </a:xfrm>
        </p:grpSpPr>
        <p:pic>
          <p:nvPicPr>
            <p:cNvPr id="7" name="Picture 5"/>
            <p:cNvPicPr>
              <a:picLocks noChangeAspect="1" noChangeArrowheads="1"/>
            </p:cNvPicPr>
            <p:nvPr/>
          </p:nvPicPr>
          <p:blipFill>
            <a:blip r:embed="rId3" cstate="print"/>
            <a:srcRect l="51112" t="39951" r="33333" b="43778"/>
            <a:stretch>
              <a:fillRect/>
            </a:stretch>
          </p:blipFill>
          <p:spPr bwMode="auto">
            <a:xfrm>
              <a:off x="542039" y="1194706"/>
              <a:ext cx="2201161" cy="1472295"/>
            </a:xfrm>
            <a:prstGeom prst="rect">
              <a:avLst/>
            </a:prstGeom>
            <a:noFill/>
            <a:ln w="28575">
              <a:solidFill>
                <a:srgbClr val="0070C0"/>
              </a:solidFill>
              <a:miter lim="800000"/>
              <a:headEnd/>
              <a:tailEnd/>
            </a:ln>
          </p:spPr>
        </p:pic>
        <p:sp>
          <p:nvSpPr>
            <p:cNvPr id="9" name="TextBox 8"/>
            <p:cNvSpPr txBox="1"/>
            <p:nvPr/>
          </p:nvSpPr>
          <p:spPr>
            <a:xfrm>
              <a:off x="152400" y="2743200"/>
              <a:ext cx="3124200" cy="925298"/>
            </a:xfrm>
            <a:prstGeom prst="rect">
              <a:avLst/>
            </a:prstGeom>
            <a:noFill/>
          </p:spPr>
          <p:txBody>
            <a:bodyPr wrap="square" rtlCol="0">
              <a:spAutoFit/>
            </a:bodyPr>
            <a:lstStyle/>
            <a:p>
              <a:pPr algn="ctr"/>
              <a:r>
                <a:rPr lang="en-US" sz="2000" b="1" dirty="0" smtClean="0">
                  <a:solidFill>
                    <a:srgbClr val="0070C0"/>
                  </a:solidFill>
                </a:rPr>
                <a:t>HEALTH</a:t>
              </a:r>
            </a:p>
            <a:p>
              <a:pPr algn="ctr"/>
              <a:r>
                <a:rPr lang="en-US" sz="2000" b="1" dirty="0" smtClean="0">
                  <a:solidFill>
                    <a:srgbClr val="0070C0"/>
                  </a:solidFill>
                </a:rPr>
                <a:t>Nourishment </a:t>
              </a:r>
              <a:r>
                <a:rPr lang="en-US" sz="2000" dirty="0" smtClean="0">
                  <a:solidFill>
                    <a:srgbClr val="0070C0"/>
                  </a:solidFill>
                </a:rPr>
                <a:t>we provide</a:t>
              </a:r>
            </a:p>
            <a:p>
              <a:pPr algn="ctr"/>
              <a:r>
                <a:rPr lang="en-US" sz="1400" dirty="0" smtClean="0">
                  <a:solidFill>
                    <a:srgbClr val="0070C0"/>
                  </a:solidFill>
                </a:rPr>
                <a:t/>
              </a:r>
              <a:br>
                <a:rPr lang="en-US" sz="1400" dirty="0" smtClean="0">
                  <a:solidFill>
                    <a:srgbClr val="0070C0"/>
                  </a:solidFill>
                </a:rPr>
              </a:br>
              <a:endParaRPr lang="en-US" sz="1400" dirty="0">
                <a:solidFill>
                  <a:srgbClr val="0070C0"/>
                </a:solidFill>
              </a:endParaRPr>
            </a:p>
          </p:txBody>
        </p:sp>
      </p:grpSp>
      <p:grpSp>
        <p:nvGrpSpPr>
          <p:cNvPr id="3" name="Group 10"/>
          <p:cNvGrpSpPr/>
          <p:nvPr/>
        </p:nvGrpSpPr>
        <p:grpSpPr>
          <a:xfrm>
            <a:off x="2492992" y="2209800"/>
            <a:ext cx="3810000" cy="3340915"/>
            <a:chOff x="3048000" y="1295400"/>
            <a:chExt cx="3124200" cy="2553349"/>
          </a:xfrm>
        </p:grpSpPr>
        <p:sp>
          <p:nvSpPr>
            <p:cNvPr id="12" name="TextBox 11"/>
            <p:cNvSpPr txBox="1"/>
            <p:nvPr/>
          </p:nvSpPr>
          <p:spPr>
            <a:xfrm>
              <a:off x="3048000" y="2743200"/>
              <a:ext cx="3124200" cy="1105549"/>
            </a:xfrm>
            <a:prstGeom prst="rect">
              <a:avLst/>
            </a:prstGeom>
            <a:noFill/>
          </p:spPr>
          <p:txBody>
            <a:bodyPr wrap="square" rtlCol="0">
              <a:spAutoFit/>
            </a:bodyPr>
            <a:lstStyle/>
            <a:p>
              <a:pPr algn="ctr"/>
              <a:r>
                <a:rPr lang="en-US" sz="2000" b="1" dirty="0" smtClean="0">
                  <a:solidFill>
                    <a:srgbClr val="FA7406"/>
                  </a:solidFill>
                </a:rPr>
                <a:t>COMMUNITIES</a:t>
              </a:r>
              <a:br>
                <a:rPr lang="en-US" sz="2000" b="1" dirty="0" smtClean="0">
                  <a:solidFill>
                    <a:srgbClr val="FA7406"/>
                  </a:solidFill>
                </a:rPr>
              </a:br>
              <a:r>
                <a:rPr lang="en-US" sz="2000" b="1" dirty="0" smtClean="0">
                  <a:solidFill>
                    <a:srgbClr val="FA7406"/>
                  </a:solidFill>
                </a:rPr>
                <a:t>People</a:t>
              </a:r>
              <a:r>
                <a:rPr lang="en-US" sz="2000" dirty="0" smtClean="0">
                  <a:solidFill>
                    <a:srgbClr val="FA7406"/>
                  </a:solidFill>
                </a:rPr>
                <a:t> we serve</a:t>
              </a:r>
              <a:br>
                <a:rPr lang="en-US" sz="2000" dirty="0" smtClean="0">
                  <a:solidFill>
                    <a:srgbClr val="FA7406"/>
                  </a:solidFill>
                </a:rPr>
              </a:br>
              <a:endParaRPr lang="en-US" sz="2000" dirty="0">
                <a:solidFill>
                  <a:srgbClr val="FA7406"/>
                </a:solidFill>
              </a:endParaRPr>
            </a:p>
            <a:p>
              <a:pPr algn="ctr"/>
              <a:r>
                <a:rPr lang="en-US" sz="1400" dirty="0" smtClean="0">
                  <a:solidFill>
                    <a:srgbClr val="FA7406"/>
                  </a:solidFill>
                </a:rPr>
                <a:t/>
              </a:r>
              <a:br>
                <a:rPr lang="en-US" sz="1400" dirty="0" smtClean="0">
                  <a:solidFill>
                    <a:srgbClr val="FA7406"/>
                  </a:solidFill>
                </a:rPr>
              </a:br>
              <a:endParaRPr lang="en-US" sz="1400" dirty="0">
                <a:solidFill>
                  <a:srgbClr val="FA7406"/>
                </a:solidFill>
              </a:endParaRPr>
            </a:p>
          </p:txBody>
        </p:sp>
        <p:pic>
          <p:nvPicPr>
            <p:cNvPr id="13" name="Picture 2"/>
            <p:cNvPicPr>
              <a:picLocks noChangeAspect="1" noChangeArrowheads="1"/>
            </p:cNvPicPr>
            <p:nvPr/>
          </p:nvPicPr>
          <p:blipFill>
            <a:blip r:embed="rId4" cstate="print">
              <a:lum bright="20000"/>
            </a:blip>
            <a:srcRect l="67186" t="40558" r="17888" b="43562"/>
            <a:stretch>
              <a:fillRect/>
            </a:stretch>
          </p:blipFill>
          <p:spPr bwMode="auto">
            <a:xfrm>
              <a:off x="3581400" y="1295400"/>
              <a:ext cx="2133600" cy="1395046"/>
            </a:xfrm>
            <a:prstGeom prst="rect">
              <a:avLst/>
            </a:prstGeom>
            <a:noFill/>
            <a:ln w="28575">
              <a:solidFill>
                <a:srgbClr val="0070C0"/>
              </a:solidFill>
              <a:miter lim="800000"/>
              <a:headEnd/>
              <a:tailEnd/>
            </a:ln>
          </p:spPr>
        </p:pic>
      </p:grpSp>
      <p:grpSp>
        <p:nvGrpSpPr>
          <p:cNvPr id="4" name="Group 13"/>
          <p:cNvGrpSpPr/>
          <p:nvPr/>
        </p:nvGrpSpPr>
        <p:grpSpPr>
          <a:xfrm>
            <a:off x="5540992" y="2202020"/>
            <a:ext cx="3872552" cy="3712293"/>
            <a:chOff x="6082057" y="1278742"/>
            <a:chExt cx="3124200" cy="2737213"/>
          </a:xfrm>
        </p:grpSpPr>
        <p:sp>
          <p:nvSpPr>
            <p:cNvPr id="15" name="TextBox 14"/>
            <p:cNvSpPr txBox="1"/>
            <p:nvPr/>
          </p:nvSpPr>
          <p:spPr>
            <a:xfrm>
              <a:off x="6082057" y="2660499"/>
              <a:ext cx="3124200" cy="1355456"/>
            </a:xfrm>
            <a:prstGeom prst="rect">
              <a:avLst/>
            </a:prstGeom>
            <a:noFill/>
            <a:ln>
              <a:noFill/>
            </a:ln>
          </p:spPr>
          <p:txBody>
            <a:bodyPr wrap="square" rtlCol="0">
              <a:spAutoFit/>
            </a:bodyPr>
            <a:lstStyle/>
            <a:p>
              <a:pPr algn="ctr"/>
              <a:r>
                <a:rPr lang="en-US" sz="2000" b="1" dirty="0" smtClean="0">
                  <a:solidFill>
                    <a:srgbClr val="00B050"/>
                  </a:solidFill>
                </a:rPr>
                <a:t>ENVIRONMENT </a:t>
              </a:r>
              <a:br>
                <a:rPr lang="en-US" sz="2000" b="1" dirty="0" smtClean="0">
                  <a:solidFill>
                    <a:srgbClr val="00B050"/>
                  </a:solidFill>
                </a:rPr>
              </a:br>
              <a:r>
                <a:rPr lang="en-US" sz="2000" b="1" dirty="0" smtClean="0">
                  <a:solidFill>
                    <a:srgbClr val="00B050"/>
                  </a:solidFill>
                </a:rPr>
                <a:t>Planet </a:t>
              </a:r>
              <a:r>
                <a:rPr lang="en-US" sz="2000" dirty="0" smtClean="0">
                  <a:solidFill>
                    <a:srgbClr val="00B050"/>
                  </a:solidFill>
                </a:rPr>
                <a:t>we share</a:t>
              </a:r>
            </a:p>
            <a:p>
              <a:pPr algn="ctr"/>
              <a:endParaRPr lang="en-US" sz="1600" dirty="0">
                <a:solidFill>
                  <a:srgbClr val="00B050"/>
                </a:solidFill>
              </a:endParaRPr>
            </a:p>
            <a:p>
              <a:pPr algn="ctr"/>
              <a:endParaRPr lang="en-US" sz="1400" dirty="0">
                <a:solidFill>
                  <a:srgbClr val="00B050"/>
                </a:solidFill>
              </a:endParaRPr>
            </a:p>
            <a:p>
              <a:pPr algn="ctr"/>
              <a:r>
                <a:rPr lang="en-US" sz="1400" dirty="0" smtClean="0">
                  <a:solidFill>
                    <a:srgbClr val="00B050"/>
                  </a:solidFill>
                </a:rPr>
                <a:t/>
              </a:r>
              <a:br>
                <a:rPr lang="en-US" sz="1400" dirty="0" smtClean="0">
                  <a:solidFill>
                    <a:srgbClr val="00B050"/>
                  </a:solidFill>
                </a:rPr>
              </a:br>
              <a:r>
                <a:rPr lang="en-US" sz="1400" dirty="0" smtClean="0">
                  <a:solidFill>
                    <a:srgbClr val="00B050"/>
                  </a:solidFill>
                </a:rPr>
                <a:t/>
              </a:r>
              <a:br>
                <a:rPr lang="en-US" sz="1400" dirty="0" smtClean="0">
                  <a:solidFill>
                    <a:srgbClr val="00B050"/>
                  </a:solidFill>
                </a:rPr>
              </a:br>
              <a:endParaRPr lang="en-US" sz="1400" dirty="0">
                <a:solidFill>
                  <a:srgbClr val="00B050"/>
                </a:solidFill>
              </a:endParaRPr>
            </a:p>
          </p:txBody>
        </p:sp>
        <p:pic>
          <p:nvPicPr>
            <p:cNvPr id="16" name="Picture 2"/>
            <p:cNvPicPr>
              <a:picLocks noChangeAspect="1" noChangeArrowheads="1"/>
            </p:cNvPicPr>
            <p:nvPr/>
          </p:nvPicPr>
          <p:blipFill>
            <a:blip r:embed="rId4" cstate="print"/>
            <a:srcRect l="34959" t="40516" r="49619" b="44270"/>
            <a:stretch>
              <a:fillRect/>
            </a:stretch>
          </p:blipFill>
          <p:spPr bwMode="auto">
            <a:xfrm>
              <a:off x="6511462" y="1278742"/>
              <a:ext cx="2251539" cy="1365082"/>
            </a:xfrm>
            <a:prstGeom prst="rect">
              <a:avLst/>
            </a:prstGeom>
            <a:noFill/>
            <a:ln w="28575">
              <a:solidFill>
                <a:srgbClr val="0070C0"/>
              </a:solidFill>
              <a:miter lim="800000"/>
              <a:headEnd/>
              <a:tailEnd/>
            </a:ln>
          </p:spPr>
        </p:pic>
      </p:grpSp>
      <p:sp>
        <p:nvSpPr>
          <p:cNvPr id="17" name="TextBox 16"/>
          <p:cNvSpPr txBox="1"/>
          <p:nvPr/>
        </p:nvSpPr>
        <p:spPr>
          <a:xfrm>
            <a:off x="3370993" y="6264319"/>
            <a:ext cx="2415653" cy="369332"/>
          </a:xfrm>
          <a:prstGeom prst="rect">
            <a:avLst/>
          </a:prstGeom>
          <a:noFill/>
        </p:spPr>
        <p:txBody>
          <a:bodyPr wrap="square" rtlCol="0">
            <a:spAutoFit/>
          </a:bodyPr>
          <a:lstStyle/>
          <a:p>
            <a:pPr algn="ctr"/>
            <a:r>
              <a:rPr lang="en-US" dirty="0" smtClean="0">
                <a:solidFill>
                  <a:srgbClr val="0070C0"/>
                </a:solidFill>
              </a:rPr>
              <a:t>www.csr.genmills.com</a:t>
            </a:r>
            <a:endParaRPr lang="en-US" dirty="0">
              <a:solidFill>
                <a:srgbClr val="0070C0"/>
              </a:solidFill>
            </a:endParaRPr>
          </a:p>
        </p:txBody>
      </p:sp>
    </p:spTree>
    <p:extLst>
      <p:ext uri="{BB962C8B-B14F-4D97-AF65-F5344CB8AC3E}">
        <p14:creationId xmlns:p14="http://schemas.microsoft.com/office/powerpoint/2010/main" val="360233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850" y="76200"/>
            <a:ext cx="9144000" cy="942975"/>
          </a:xfrm>
          <a:prstGeom prst="rect">
            <a:avLst/>
          </a:prstGeom>
        </p:spPr>
        <p:txBody>
          <a:bodyPr/>
          <a:lstStyle>
            <a:lvl1pPr algn="ctr" defTabSz="914400" rtl="0" eaLnBrk="1" latinLnBrk="0" hangingPunct="1">
              <a:lnSpc>
                <a:spcPct val="80000"/>
              </a:lnSpc>
              <a:spcBef>
                <a:spcPct val="0"/>
              </a:spcBef>
              <a:buNone/>
              <a:defRPr lang="en-US" sz="3200" b="1" kern="1200" baseline="0">
                <a:ln w="9525">
                  <a:noFill/>
                </a:ln>
                <a:solidFill>
                  <a:schemeClr val="tx1"/>
                </a:solidFill>
                <a:effectLst>
                  <a:outerShdw dir="8100000" algn="tr" rotWithShape="0">
                    <a:schemeClr val="bg1">
                      <a:alpha val="70000"/>
                    </a:schemeClr>
                  </a:outerShdw>
                </a:effectLst>
                <a:latin typeface="Century Gothic" pitchFamily="34" charset="0"/>
                <a:ea typeface="+mj-ea"/>
                <a:cs typeface="Arial" pitchFamily="34" charset="0"/>
              </a:defRPr>
            </a:lvl1pPr>
          </a:lstStyle>
          <a:p>
            <a:pPr algn="l"/>
            <a:r>
              <a:rPr lang="en-US" sz="2400" b="0" dirty="0" smtClean="0">
                <a:effectLst/>
                <a:latin typeface="Euphemia" panose="020B0503040102020104" pitchFamily="34" charset="0"/>
              </a:rPr>
              <a:t>Conserve Resources and Strengthen </a:t>
            </a:r>
          </a:p>
          <a:p>
            <a:pPr algn="l"/>
            <a:r>
              <a:rPr lang="en-US" sz="2400" b="0" dirty="0" smtClean="0">
                <a:effectLst/>
                <a:latin typeface="Euphemia" panose="020B0503040102020104" pitchFamily="34" charset="0"/>
              </a:rPr>
              <a:t>Communities Upon Which our Business Depends</a:t>
            </a:r>
            <a:endParaRPr lang="en-US" sz="2400" b="0" dirty="0">
              <a:effectLst/>
              <a:latin typeface="Euphemia" panose="020B0503040102020104" pitchFamily="34" charset="0"/>
            </a:endParaRPr>
          </a:p>
        </p:txBody>
      </p:sp>
      <p:sp>
        <p:nvSpPr>
          <p:cNvPr id="7" name="Slide Number Placeholder 12"/>
          <p:cNvSpPr>
            <a:spLocks noGrp="1"/>
          </p:cNvSpPr>
          <p:nvPr>
            <p:ph type="sldNum" sz="quarter" idx="4294967295"/>
          </p:nvPr>
        </p:nvSpPr>
        <p:spPr>
          <a:xfrm>
            <a:off x="7756525" y="6492875"/>
            <a:ext cx="1387475" cy="365125"/>
          </a:xfrm>
          <a:prstGeom prst="rect">
            <a:avLst/>
          </a:prstGeom>
        </p:spPr>
        <p:txBody>
          <a:bodyPr/>
          <a:lstStyle/>
          <a:p>
            <a:fld id="{2EDD2077-C681-4D46-9C4C-F9DF55ECC278}" type="slidenum">
              <a:rPr lang="en-US" sz="1400" smtClean="0"/>
              <a:pPr/>
              <a:t>8</a:t>
            </a:fld>
            <a:endParaRPr lang="en-US" sz="1400" dirty="0"/>
          </a:p>
        </p:txBody>
      </p:sp>
      <p:graphicFrame>
        <p:nvGraphicFramePr>
          <p:cNvPr id="8" name="Diagram 7"/>
          <p:cNvGraphicFramePr/>
          <p:nvPr>
            <p:extLst>
              <p:ext uri="{D42A27DB-BD31-4B8C-83A1-F6EECF244321}">
                <p14:modId xmlns:p14="http://schemas.microsoft.com/office/powerpoint/2010/main" val="3234530095"/>
              </p:ext>
            </p:extLst>
          </p:nvPr>
        </p:nvGraphicFramePr>
        <p:xfrm>
          <a:off x="1600200" y="1295400"/>
          <a:ext cx="6781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7200" y="3352800"/>
            <a:ext cx="1676400" cy="954107"/>
          </a:xfrm>
          <a:prstGeom prst="rect">
            <a:avLst/>
          </a:prstGeom>
          <a:noFill/>
        </p:spPr>
        <p:txBody>
          <a:bodyPr wrap="square" rtlCol="0">
            <a:spAutoFit/>
          </a:bodyPr>
          <a:lstStyle/>
          <a:p>
            <a:r>
              <a:rPr lang="en-US" sz="2800" dirty="0" smtClean="0"/>
              <a:t>Value Levers</a:t>
            </a:r>
            <a:endParaRPr lang="en-US" sz="2800" dirty="0"/>
          </a:p>
        </p:txBody>
      </p:sp>
    </p:spTree>
    <p:extLst>
      <p:ext uri="{BB962C8B-B14F-4D97-AF65-F5344CB8AC3E}">
        <p14:creationId xmlns:p14="http://schemas.microsoft.com/office/powerpoint/2010/main" val="339147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Supply Chain Metrics</a:t>
            </a:r>
            <a:br>
              <a:rPr lang="en-US" dirty="0" smtClean="0"/>
            </a:br>
            <a:r>
              <a:rPr lang="en-US" sz="2400" dirty="0" smtClean="0"/>
              <a:t>F12 Results v F15 Goals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56221946"/>
              </p:ext>
            </p:extLst>
          </p:nvPr>
        </p:nvGraphicFramePr>
        <p:xfrm>
          <a:off x="356260" y="1848250"/>
          <a:ext cx="8467110" cy="2164080"/>
        </p:xfrm>
        <a:graphic>
          <a:graphicData uri="http://schemas.openxmlformats.org/drawingml/2006/table">
            <a:tbl>
              <a:tblPr firstRow="1" bandRow="1">
                <a:tableStyleId>{5C22544A-7EE6-4342-B048-85BDC9FD1C3A}</a:tableStyleId>
              </a:tblPr>
              <a:tblGrid>
                <a:gridCol w="1163782"/>
                <a:gridCol w="1147948"/>
                <a:gridCol w="1231076"/>
                <a:gridCol w="1231076"/>
                <a:gridCol w="1231076"/>
                <a:gridCol w="1231076"/>
                <a:gridCol w="1231076"/>
              </a:tblGrid>
              <a:tr h="370840">
                <a:tc>
                  <a:txBody>
                    <a:bodyPr/>
                    <a:lstStyle/>
                    <a:p>
                      <a:endParaRPr lang="en-US" sz="1800" dirty="0"/>
                    </a:p>
                  </a:txBody>
                  <a:tcPr>
                    <a:noFill/>
                  </a:tcPr>
                </a:tc>
                <a:tc>
                  <a:txBody>
                    <a:bodyPr/>
                    <a:lstStyle/>
                    <a:p>
                      <a:pPr algn="ctr"/>
                      <a:r>
                        <a:rPr lang="en-US" sz="1400" dirty="0" smtClean="0"/>
                        <a:t>Waste</a:t>
                      </a:r>
                      <a:br>
                        <a:rPr lang="en-US" sz="1400" dirty="0" smtClean="0"/>
                      </a:br>
                      <a:r>
                        <a:rPr lang="en-US" sz="1200" b="0" dirty="0" smtClean="0"/>
                        <a:t>(</a:t>
                      </a:r>
                      <a:r>
                        <a:rPr lang="en-US" sz="1200" b="0" dirty="0" err="1" smtClean="0"/>
                        <a:t>lbs</a:t>
                      </a:r>
                      <a:r>
                        <a:rPr lang="en-US" sz="1200" b="0" dirty="0" smtClean="0"/>
                        <a:t> waste/</a:t>
                      </a:r>
                      <a:r>
                        <a:rPr lang="en-US" sz="1200" b="0" dirty="0" err="1" smtClean="0"/>
                        <a:t>lbs</a:t>
                      </a:r>
                      <a:r>
                        <a:rPr lang="en-US" sz="1200" b="0" dirty="0" smtClean="0"/>
                        <a:t> produced)</a:t>
                      </a:r>
                      <a:endParaRPr lang="en-US" sz="1200" b="0" dirty="0"/>
                    </a:p>
                  </a:txBody>
                  <a:tcPr anchor="ctr"/>
                </a:tc>
                <a:tc>
                  <a:txBody>
                    <a:bodyPr/>
                    <a:lstStyle/>
                    <a:p>
                      <a:pPr algn="ctr"/>
                      <a:r>
                        <a:rPr lang="en-US" sz="1400" dirty="0" smtClean="0"/>
                        <a:t>Water</a:t>
                      </a:r>
                      <a:br>
                        <a:rPr lang="en-US" sz="1400" dirty="0" smtClean="0"/>
                      </a:br>
                      <a:r>
                        <a:rPr lang="en-US" sz="1200" b="0" dirty="0" smtClean="0"/>
                        <a:t>(gallons/</a:t>
                      </a:r>
                      <a:r>
                        <a:rPr lang="en-US" sz="1200" b="0" dirty="0" err="1" smtClean="0"/>
                        <a:t>lbs</a:t>
                      </a:r>
                      <a:r>
                        <a:rPr lang="en-US" sz="1200" b="0" dirty="0" smtClean="0"/>
                        <a:t> produced)</a:t>
                      </a:r>
                      <a:endParaRPr lang="en-US" sz="1200" b="0" dirty="0"/>
                    </a:p>
                  </a:txBody>
                  <a:tcPr anchor="ctr"/>
                </a:tc>
                <a:tc>
                  <a:txBody>
                    <a:bodyPr/>
                    <a:lstStyle/>
                    <a:p>
                      <a:pPr algn="ctr"/>
                      <a:r>
                        <a:rPr lang="en-US" sz="1400" dirty="0" smtClean="0"/>
                        <a:t>Energy</a:t>
                      </a:r>
                      <a:br>
                        <a:rPr lang="en-US" sz="1400" dirty="0" smtClean="0"/>
                      </a:br>
                      <a:r>
                        <a:rPr lang="en-US" sz="1200" b="0" dirty="0" smtClean="0"/>
                        <a:t>(Kwh/</a:t>
                      </a:r>
                      <a:r>
                        <a:rPr lang="en-US" sz="1200" b="0" dirty="0" err="1" smtClean="0"/>
                        <a:t>lbs</a:t>
                      </a:r>
                      <a:r>
                        <a:rPr lang="en-US" sz="1200" b="0" dirty="0" smtClean="0"/>
                        <a:t> produced)</a:t>
                      </a:r>
                      <a:endParaRPr lang="en-US" sz="1200" b="0" dirty="0"/>
                    </a:p>
                  </a:txBody>
                  <a:tcPr anchor="ctr"/>
                </a:tc>
                <a:tc>
                  <a:txBody>
                    <a:bodyPr/>
                    <a:lstStyle/>
                    <a:p>
                      <a:pPr algn="ctr"/>
                      <a:r>
                        <a:rPr lang="en-US" sz="1400" dirty="0" smtClean="0"/>
                        <a:t>Greenhouse Gas</a:t>
                      </a:r>
                      <a:br>
                        <a:rPr lang="en-US" sz="1400" dirty="0" smtClean="0"/>
                      </a:br>
                      <a:r>
                        <a:rPr lang="en-US" sz="1200" b="0" dirty="0" smtClean="0"/>
                        <a:t>(m-Tons/</a:t>
                      </a:r>
                      <a:r>
                        <a:rPr lang="en-US" sz="1200" b="0" dirty="0" err="1" smtClean="0"/>
                        <a:t>lbs</a:t>
                      </a:r>
                      <a:r>
                        <a:rPr lang="en-US" sz="1200" b="0" dirty="0" smtClean="0"/>
                        <a:t> produced)</a:t>
                      </a:r>
                      <a:endParaRPr lang="en-US" sz="1200" b="0" dirty="0"/>
                    </a:p>
                  </a:txBody>
                  <a:tcPr anchor="ctr"/>
                </a:tc>
                <a:tc>
                  <a:txBody>
                    <a:bodyPr/>
                    <a:lstStyle/>
                    <a:p>
                      <a:pPr algn="ctr"/>
                      <a:r>
                        <a:rPr lang="en-US" sz="1400" dirty="0" smtClean="0"/>
                        <a:t>Packaging</a:t>
                      </a:r>
                      <a:br>
                        <a:rPr lang="en-US" sz="1400" dirty="0" smtClean="0"/>
                      </a:br>
                      <a:r>
                        <a:rPr lang="en-US" sz="1200" b="0" dirty="0" smtClean="0"/>
                        <a:t>(% Improved)</a:t>
                      </a:r>
                      <a:endParaRPr lang="en-US" sz="1200" b="0" dirty="0"/>
                    </a:p>
                  </a:txBody>
                  <a:tcPr anchor="ctr"/>
                </a:tc>
                <a:tc>
                  <a:txBody>
                    <a:bodyPr/>
                    <a:lstStyle/>
                    <a:p>
                      <a:pPr algn="ctr"/>
                      <a:r>
                        <a:rPr lang="en-US" sz="1400" dirty="0" smtClean="0"/>
                        <a:t>Logistics</a:t>
                      </a:r>
                      <a:br>
                        <a:rPr lang="en-US" sz="1400" dirty="0" smtClean="0"/>
                      </a:br>
                      <a:r>
                        <a:rPr lang="en-US" sz="1200" b="0" dirty="0" smtClean="0"/>
                        <a:t>(gallons/ton shipped)</a:t>
                      </a:r>
                      <a:endParaRPr lang="en-US" sz="1200" b="0" dirty="0"/>
                    </a:p>
                  </a:txBody>
                  <a:tcPr anchor="ctr"/>
                </a:tc>
              </a:tr>
              <a:tr h="370840">
                <a:tc>
                  <a:txBody>
                    <a:bodyPr/>
                    <a:lstStyle/>
                    <a:p>
                      <a:r>
                        <a:rPr lang="en-US" sz="1800" b="1" dirty="0" smtClean="0"/>
                        <a:t>2015</a:t>
                      </a:r>
                      <a:br>
                        <a:rPr lang="en-US" sz="1800" b="1" dirty="0" smtClean="0"/>
                      </a:br>
                      <a:r>
                        <a:rPr lang="en-US" sz="1800" b="1" dirty="0" smtClean="0"/>
                        <a:t>Goals</a:t>
                      </a:r>
                      <a:endParaRPr lang="en-US" sz="1800" b="1" dirty="0"/>
                    </a:p>
                  </a:txBody>
                  <a:tcPr anchor="ctr"/>
                </a:tc>
                <a:tc>
                  <a:txBody>
                    <a:bodyPr/>
                    <a:lstStyle/>
                    <a:p>
                      <a:pPr algn="ctr"/>
                      <a:r>
                        <a:rPr lang="en-US" b="1" dirty="0" smtClean="0"/>
                        <a:t>-50%</a:t>
                      </a:r>
                      <a:endParaRPr lang="en-US" b="1" dirty="0"/>
                    </a:p>
                  </a:txBody>
                  <a:tcPr anchor="ctr"/>
                </a:tc>
                <a:tc>
                  <a:txBody>
                    <a:bodyPr/>
                    <a:lstStyle/>
                    <a:p>
                      <a:pPr algn="ctr"/>
                      <a:r>
                        <a:rPr lang="en-US" b="1" dirty="0" smtClean="0"/>
                        <a:t>-20%</a:t>
                      </a:r>
                      <a:endParaRPr lang="en-US" b="1" dirty="0"/>
                    </a:p>
                  </a:txBody>
                  <a:tcPr anchor="ctr"/>
                </a:tc>
                <a:tc>
                  <a:txBody>
                    <a:bodyPr/>
                    <a:lstStyle/>
                    <a:p>
                      <a:pPr algn="ctr"/>
                      <a:r>
                        <a:rPr lang="en-US" b="1" dirty="0" smtClean="0"/>
                        <a:t>-20%</a:t>
                      </a:r>
                      <a:endParaRPr lang="en-US" b="1" dirty="0"/>
                    </a:p>
                  </a:txBody>
                  <a:tcPr anchor="ctr"/>
                </a:tc>
                <a:tc>
                  <a:txBody>
                    <a:bodyPr/>
                    <a:lstStyle/>
                    <a:p>
                      <a:pPr algn="ctr"/>
                      <a:r>
                        <a:rPr lang="en-US" b="1" dirty="0" smtClean="0"/>
                        <a:t>-20%</a:t>
                      </a:r>
                      <a:endParaRPr lang="en-US" b="1" dirty="0"/>
                    </a:p>
                  </a:txBody>
                  <a:tcPr anchor="ctr"/>
                </a:tc>
                <a:tc>
                  <a:txBody>
                    <a:bodyPr/>
                    <a:lstStyle/>
                    <a:p>
                      <a:pPr algn="ctr"/>
                      <a:r>
                        <a:rPr lang="en-US" b="1" dirty="0" smtClean="0"/>
                        <a:t>40%</a:t>
                      </a:r>
                      <a:endParaRPr lang="en-US" b="1" dirty="0"/>
                    </a:p>
                  </a:txBody>
                  <a:tcPr anchor="ctr"/>
                </a:tc>
                <a:tc>
                  <a:txBody>
                    <a:bodyPr/>
                    <a:lstStyle/>
                    <a:p>
                      <a:pPr algn="ctr"/>
                      <a:r>
                        <a:rPr lang="en-US" b="1" dirty="0" smtClean="0"/>
                        <a:t>-35%</a:t>
                      </a:r>
                      <a:endParaRPr lang="en-US" b="1" dirty="0"/>
                    </a:p>
                  </a:txBody>
                  <a:tcPr anchor="ctr"/>
                </a:tc>
              </a:tr>
              <a:tr h="370840">
                <a:tc>
                  <a:txBody>
                    <a:bodyPr/>
                    <a:lstStyle/>
                    <a:p>
                      <a:r>
                        <a:rPr lang="en-US" sz="1800" b="1" dirty="0" smtClean="0"/>
                        <a:t>F12</a:t>
                      </a:r>
                      <a:br>
                        <a:rPr lang="en-US" sz="1800" b="1" dirty="0" smtClean="0"/>
                      </a:br>
                      <a:r>
                        <a:rPr lang="en-US" sz="1800" b="1" dirty="0" smtClean="0"/>
                        <a:t>Total Co</a:t>
                      </a:r>
                      <a:endParaRPr lang="en-US" sz="1800" b="1" dirty="0"/>
                    </a:p>
                  </a:txBody>
                  <a:tcPr anchor="ctr"/>
                </a:tc>
                <a:tc>
                  <a:txBody>
                    <a:bodyPr/>
                    <a:lstStyle/>
                    <a:p>
                      <a:pPr algn="ctr"/>
                      <a:r>
                        <a:rPr lang="en-US" b="1" dirty="0" smtClean="0"/>
                        <a:t>-40%</a:t>
                      </a:r>
                      <a:endParaRPr lang="en-US" b="1" dirty="0"/>
                    </a:p>
                  </a:txBody>
                  <a:tcPr anchor="ctr">
                    <a:solidFill>
                      <a:srgbClr val="E2EAF6"/>
                    </a:solidFill>
                  </a:tcPr>
                </a:tc>
                <a:tc>
                  <a:txBody>
                    <a:bodyPr/>
                    <a:lstStyle/>
                    <a:p>
                      <a:pPr algn="ctr"/>
                      <a:r>
                        <a:rPr lang="en-US" b="1" dirty="0" smtClean="0"/>
                        <a:t>-10%</a:t>
                      </a:r>
                      <a:endParaRPr lang="en-US" b="1" dirty="0"/>
                    </a:p>
                  </a:txBody>
                  <a:tcPr anchor="ctr"/>
                </a:tc>
                <a:tc>
                  <a:txBody>
                    <a:bodyPr/>
                    <a:lstStyle/>
                    <a:p>
                      <a:pPr algn="ctr"/>
                      <a:r>
                        <a:rPr lang="en-US" b="1" dirty="0" smtClean="0"/>
                        <a:t>-10%</a:t>
                      </a:r>
                      <a:endParaRPr lang="en-US" b="1" dirty="0"/>
                    </a:p>
                  </a:txBody>
                  <a:tcPr anchor="ctr">
                    <a:solidFill>
                      <a:srgbClr val="E2EAF6"/>
                    </a:solidFill>
                  </a:tcPr>
                </a:tc>
                <a:tc>
                  <a:txBody>
                    <a:bodyPr/>
                    <a:lstStyle/>
                    <a:p>
                      <a:pPr algn="ctr"/>
                      <a:r>
                        <a:rPr lang="en-US" b="1" dirty="0" smtClean="0"/>
                        <a:t>-11%</a:t>
                      </a:r>
                      <a:endParaRPr lang="en-US" b="1" dirty="0"/>
                    </a:p>
                  </a:txBody>
                  <a:tcPr anchor="ctr">
                    <a:solidFill>
                      <a:srgbClr val="E2EAF6"/>
                    </a:solidFill>
                  </a:tcPr>
                </a:tc>
                <a:tc>
                  <a:txBody>
                    <a:bodyPr/>
                    <a:lstStyle/>
                    <a:p>
                      <a:pPr algn="ctr"/>
                      <a:r>
                        <a:rPr lang="en-US" b="1" dirty="0" smtClean="0"/>
                        <a:t>52%</a:t>
                      </a:r>
                      <a:endParaRPr lang="en-US" b="1" dirty="0"/>
                    </a:p>
                  </a:txBody>
                  <a:tcPr anchor="ctr">
                    <a:solidFill>
                      <a:schemeClr val="accent3">
                        <a:lumMod val="75000"/>
                      </a:schemeClr>
                    </a:solidFill>
                  </a:tcPr>
                </a:tc>
                <a:tc>
                  <a:txBody>
                    <a:bodyPr/>
                    <a:lstStyle/>
                    <a:p>
                      <a:pPr algn="ctr"/>
                      <a:r>
                        <a:rPr lang="en-US" b="1" dirty="0" smtClean="0"/>
                        <a:t>-17%</a:t>
                      </a:r>
                      <a:endParaRPr lang="en-US" b="1" dirty="0"/>
                    </a:p>
                  </a:txBody>
                  <a:tcPr anchor="ctr"/>
                </a:tc>
              </a:tr>
            </a:tbl>
          </a:graphicData>
        </a:graphic>
      </p:graphicFrame>
      <p:sp>
        <p:nvSpPr>
          <p:cNvPr id="4" name="Text Placeholder 3"/>
          <p:cNvSpPr>
            <a:spLocks noGrp="1"/>
          </p:cNvSpPr>
          <p:nvPr>
            <p:ph type="body" idx="4294967295"/>
          </p:nvPr>
        </p:nvSpPr>
        <p:spPr>
          <a:xfrm>
            <a:off x="902526" y="4524512"/>
            <a:ext cx="7885216" cy="1353787"/>
          </a:xfrm>
        </p:spPr>
        <p:txBody>
          <a:bodyPr/>
          <a:lstStyle/>
          <a:p>
            <a:pPr>
              <a:buFont typeface="Wingdings" pitchFamily="2" charset="2"/>
              <a:buChar char="ü"/>
            </a:pPr>
            <a:r>
              <a:rPr lang="en-US" dirty="0"/>
              <a:t>Extend Packaging Metric </a:t>
            </a:r>
            <a:r>
              <a:rPr lang="en-US" dirty="0" smtClean="0"/>
              <a:t>to 60</a:t>
            </a:r>
            <a:r>
              <a:rPr lang="en-US" dirty="0"/>
              <a:t>% by 2015</a:t>
            </a:r>
          </a:p>
          <a:p>
            <a:pPr>
              <a:buFont typeface="Wingdings" pitchFamily="2" charset="2"/>
              <a:buChar char="ü"/>
            </a:pPr>
            <a:r>
              <a:rPr lang="en-US" dirty="0" smtClean="0"/>
              <a:t>Volume deleverage -7% F12 v F10</a:t>
            </a:r>
          </a:p>
          <a:p>
            <a:pPr>
              <a:buFont typeface="Wingdings" pitchFamily="2" charset="2"/>
              <a:buChar char="ü"/>
            </a:pPr>
            <a:r>
              <a:rPr lang="en-US" dirty="0" smtClean="0"/>
              <a:t>Energy team Big G</a:t>
            </a:r>
          </a:p>
        </p:txBody>
      </p:sp>
    </p:spTree>
    <p:extLst>
      <p:ext uri="{BB962C8B-B14F-4D97-AF65-F5344CB8AC3E}">
        <p14:creationId xmlns:p14="http://schemas.microsoft.com/office/powerpoint/2010/main" val="3432804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mpany Meeting">
      <a:dk1>
        <a:sysClr val="windowText" lastClr="000000"/>
      </a:dk1>
      <a:lt1>
        <a:sysClr val="window" lastClr="FFFFFF"/>
      </a:lt1>
      <a:dk2>
        <a:srgbClr val="1F497D"/>
      </a:dk2>
      <a:lt2>
        <a:srgbClr val="EEECE1"/>
      </a:lt2>
      <a:accent1>
        <a:srgbClr val="0070C0"/>
      </a:accent1>
      <a:accent2>
        <a:srgbClr val="F79646"/>
      </a:accent2>
      <a:accent3>
        <a:srgbClr val="92D050"/>
      </a:accent3>
      <a:accent4>
        <a:srgbClr val="00B0F0"/>
      </a:accent4>
      <a:accent5>
        <a:srgbClr val="FFFFF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1 NSM">
  <a:themeElements>
    <a:clrScheme name="NSM11">
      <a:dk1>
        <a:sysClr val="windowText" lastClr="000000"/>
      </a:dk1>
      <a:lt1>
        <a:sysClr val="window" lastClr="FFFFFF"/>
      </a:lt1>
      <a:dk2>
        <a:srgbClr val="174E8C"/>
      </a:dk2>
      <a:lt2>
        <a:srgbClr val="E8E8E8"/>
      </a:lt2>
      <a:accent1>
        <a:srgbClr val="247BDA"/>
      </a:accent1>
      <a:accent2>
        <a:srgbClr val="BDDF13"/>
      </a:accent2>
      <a:accent3>
        <a:srgbClr val="F5C701"/>
      </a:accent3>
      <a:accent4>
        <a:srgbClr val="7DCAFF"/>
      </a:accent4>
      <a:accent5>
        <a:srgbClr val="FE8F00"/>
      </a:accent5>
      <a:accent6>
        <a:srgbClr val="C40C0C"/>
      </a:accent6>
      <a:hlink>
        <a:srgbClr val="008000"/>
      </a:hlink>
      <a:folHlink>
        <a:srgbClr val="5138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0">
  <a:themeElements>
    <a:clrScheme name="Company Meeting">
      <a:dk1>
        <a:sysClr val="windowText" lastClr="000000"/>
      </a:dk1>
      <a:lt1>
        <a:sysClr val="window" lastClr="FFFFFF"/>
      </a:lt1>
      <a:dk2>
        <a:srgbClr val="1F497D"/>
      </a:dk2>
      <a:lt2>
        <a:srgbClr val="EEECE1"/>
      </a:lt2>
      <a:accent1>
        <a:srgbClr val="0070C0"/>
      </a:accent1>
      <a:accent2>
        <a:srgbClr val="F79646"/>
      </a:accent2>
      <a:accent3>
        <a:srgbClr val="92D050"/>
      </a:accent3>
      <a:accent4>
        <a:srgbClr val="00B0F0"/>
      </a:accent4>
      <a:accent5>
        <a:srgbClr val="FFFFF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7.xml><?xml version="1.0" encoding="utf-8"?>
<a:theme xmlns:a="http://schemas.openxmlformats.org/drawingml/2006/main" name="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8.xml><?xml version="1.0" encoding="utf-8"?>
<a:theme xmlns:a="http://schemas.openxmlformats.org/drawingml/2006/main" name="Syngenta: For internal us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2507</Words>
  <Application>Microsoft Office PowerPoint</Application>
  <PresentationFormat>On-screen Show (4:3)</PresentationFormat>
  <Paragraphs>332</Paragraphs>
  <Slides>27</Slides>
  <Notes>14</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Office Theme</vt:lpstr>
      <vt:lpstr>1_Office Theme</vt:lpstr>
      <vt:lpstr>2011 NSM</vt:lpstr>
      <vt:lpstr>Theme10</vt:lpstr>
      <vt:lpstr>3_Office Theme</vt:lpstr>
      <vt:lpstr>8_Landscape_Template</vt:lpstr>
      <vt:lpstr>Landscape_Template</vt:lpstr>
      <vt:lpstr>Syngenta: For internal use</vt:lpstr>
      <vt:lpstr>PowerPoint Presentation</vt:lpstr>
      <vt:lpstr> General Mills Sustainability Global Sustainability Summit</vt:lpstr>
      <vt:lpstr>General Mills at-a-glance</vt:lpstr>
      <vt:lpstr>My Farm</vt:lpstr>
      <vt:lpstr>Food’s Big Impact</vt:lpstr>
      <vt:lpstr>Crunch Ahead!</vt:lpstr>
      <vt:lpstr>Our Mission: Nourishing Lives</vt:lpstr>
      <vt:lpstr>PowerPoint Presentation</vt:lpstr>
      <vt:lpstr>Internal Supply Chain Metrics F12 Results v F15 Goals</vt:lpstr>
      <vt:lpstr>Why Sourcing Matters</vt:lpstr>
      <vt:lpstr>Sourcing</vt:lpstr>
      <vt:lpstr>Increasing sustainability of ingredients</vt:lpstr>
      <vt:lpstr>Definitions of Sustainability</vt:lpstr>
      <vt:lpstr>What is Field to Market®?</vt:lpstr>
      <vt:lpstr>Field to Market Membership</vt:lpstr>
      <vt:lpstr>Deliverables: What We Are Doing</vt:lpstr>
      <vt:lpstr>Two phase program design</vt:lpstr>
      <vt:lpstr>Value of the Field to Market approach</vt:lpstr>
      <vt:lpstr>Value of the Field to Market approach</vt:lpstr>
      <vt:lpstr>Value of the Field to Market approach</vt:lpstr>
      <vt:lpstr>Scale by Validating Key Growing Regions Using Iseal Claim Methodology</vt:lpstr>
      <vt:lpstr>Idaho Regional Engagement: “Paving the Way” for FTM</vt:lpstr>
      <vt:lpstr>PowerPoint Presentation</vt:lpstr>
      <vt:lpstr>GMI Producer Engagements</vt:lpstr>
      <vt:lpstr> The Sustainability Consortium Alignment Efforts </vt:lpstr>
      <vt:lpstr>Thank You &amp; Contacts</vt:lpstr>
      <vt:lpstr>For More Information</vt:lpstr>
    </vt:vector>
  </TitlesOfParts>
  <Company>FMI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 McDonnell  (FMI)</dc:creator>
  <cp:lastModifiedBy>Teena M. Pham  (FMI)</cp:lastModifiedBy>
  <cp:revision>11</cp:revision>
  <dcterms:created xsi:type="dcterms:W3CDTF">2013-06-18T13:13:33Z</dcterms:created>
  <dcterms:modified xsi:type="dcterms:W3CDTF">2014-08-20T15:46:17Z</dcterms:modified>
</cp:coreProperties>
</file>