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rawings/drawing2.xml" ContentType="application/vnd.openxmlformats-officedocument.drawingml.chartshapes+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diagrams/layout1.xml" ContentType="application/vnd.openxmlformats-officedocument.drawingml.diagramLayout+xml"/>
  <Override PartName="/ppt/notesSlides/notesSlide7.xml" ContentType="application/vnd.openxmlformats-officedocument.presentationml.notesSlide+xml"/>
  <Override PartName="/ppt/charts/chart3.xml" ContentType="application/vnd.openxmlformats-officedocument.drawingml.chart+xml"/>
  <Override PartName="/ppt/notesSlides/notesSlide10.xml" ContentType="application/vnd.openxmlformats-officedocument.presentationml.notesSlide+xml"/>
  <Override PartName="/ppt/charts/chart5.xml" ContentType="application/vnd.openxmlformats-officedocument.drawingml.chart+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charts/chart1.xml" ContentType="application/vnd.openxmlformats-officedocument.drawingml.char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rawings/drawing1.xml" ContentType="application/vnd.openxmlformats-officedocument.drawingml.chartshapes+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charts/chart4.xml" ContentType="application/vnd.openxmlformats-officedocument.drawingml.chart+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diagrams/data1.xml" ContentType="application/vnd.openxmlformats-officedocument.drawingml.diagramData+xml"/>
  <Override PartName="/ppt/charts/chart2.xml" ContentType="application/vnd.openxmlformats-officedocument.drawingml.chart+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1"/>
  </p:sldMasterIdLst>
  <p:notesMasterIdLst>
    <p:notesMasterId r:id="rId41"/>
  </p:notesMasterIdLst>
  <p:handoutMasterIdLst>
    <p:handoutMasterId r:id="rId42"/>
  </p:handoutMasterIdLst>
  <p:sldIdLst>
    <p:sldId id="288" r:id="rId2"/>
    <p:sldId id="369" r:id="rId3"/>
    <p:sldId id="396" r:id="rId4"/>
    <p:sldId id="383" r:id="rId5"/>
    <p:sldId id="384" r:id="rId6"/>
    <p:sldId id="385" r:id="rId7"/>
    <p:sldId id="388" r:id="rId8"/>
    <p:sldId id="287" r:id="rId9"/>
    <p:sldId id="292" r:id="rId10"/>
    <p:sldId id="363" r:id="rId11"/>
    <p:sldId id="387" r:id="rId12"/>
    <p:sldId id="293" r:id="rId13"/>
    <p:sldId id="364" r:id="rId14"/>
    <p:sldId id="294" r:id="rId15"/>
    <p:sldId id="295" r:id="rId16"/>
    <p:sldId id="365" r:id="rId17"/>
    <p:sldId id="366" r:id="rId18"/>
    <p:sldId id="345" r:id="rId19"/>
    <p:sldId id="367" r:id="rId20"/>
    <p:sldId id="370" r:id="rId21"/>
    <p:sldId id="368" r:id="rId22"/>
    <p:sldId id="390" r:id="rId23"/>
    <p:sldId id="371" r:id="rId24"/>
    <p:sldId id="373" r:id="rId25"/>
    <p:sldId id="375" r:id="rId26"/>
    <p:sldId id="299" r:id="rId27"/>
    <p:sldId id="372" r:id="rId28"/>
    <p:sldId id="374" r:id="rId29"/>
    <p:sldId id="376" r:id="rId30"/>
    <p:sldId id="377" r:id="rId31"/>
    <p:sldId id="378" r:id="rId32"/>
    <p:sldId id="379" r:id="rId33"/>
    <p:sldId id="380" r:id="rId34"/>
    <p:sldId id="381" r:id="rId35"/>
    <p:sldId id="391" r:id="rId36"/>
    <p:sldId id="392" r:id="rId37"/>
    <p:sldId id="393" r:id="rId38"/>
    <p:sldId id="394" r:id="rId39"/>
    <p:sldId id="397" r:id="rId40"/>
  </p:sldIdLst>
  <p:sldSz cx="9144000" cy="6858000" type="screen4x3"/>
  <p:notesSz cx="6858000" cy="9266238"/>
  <p:defaultTextStyle>
    <a:defPPr>
      <a:defRPr lang="en-US"/>
    </a:defPPr>
    <a:lvl1pPr algn="l" rtl="0" fontAlgn="base">
      <a:spcBef>
        <a:spcPct val="0"/>
      </a:spcBef>
      <a:spcAft>
        <a:spcPct val="0"/>
      </a:spcAft>
      <a:defRPr kern="1200">
        <a:solidFill>
          <a:schemeClr val="tx1"/>
        </a:solidFill>
        <a:latin typeface="Arial" charset="0"/>
        <a:ea typeface="+mn-ea"/>
        <a:cs typeface="Times New Roman" pitchFamily="18" charset="0"/>
      </a:defRPr>
    </a:lvl1pPr>
    <a:lvl2pPr marL="457200" algn="l" rtl="0" fontAlgn="base">
      <a:spcBef>
        <a:spcPct val="0"/>
      </a:spcBef>
      <a:spcAft>
        <a:spcPct val="0"/>
      </a:spcAft>
      <a:defRPr kern="1200">
        <a:solidFill>
          <a:schemeClr val="tx1"/>
        </a:solidFill>
        <a:latin typeface="Arial" charset="0"/>
        <a:ea typeface="+mn-ea"/>
        <a:cs typeface="Times New Roman" pitchFamily="18" charset="0"/>
      </a:defRPr>
    </a:lvl2pPr>
    <a:lvl3pPr marL="914400" algn="l" rtl="0" fontAlgn="base">
      <a:spcBef>
        <a:spcPct val="0"/>
      </a:spcBef>
      <a:spcAft>
        <a:spcPct val="0"/>
      </a:spcAft>
      <a:defRPr kern="1200">
        <a:solidFill>
          <a:schemeClr val="tx1"/>
        </a:solidFill>
        <a:latin typeface="Arial" charset="0"/>
        <a:ea typeface="+mn-ea"/>
        <a:cs typeface="Times New Roman" pitchFamily="18" charset="0"/>
      </a:defRPr>
    </a:lvl3pPr>
    <a:lvl4pPr marL="1371600" algn="l" rtl="0" fontAlgn="base">
      <a:spcBef>
        <a:spcPct val="0"/>
      </a:spcBef>
      <a:spcAft>
        <a:spcPct val="0"/>
      </a:spcAft>
      <a:defRPr kern="1200">
        <a:solidFill>
          <a:schemeClr val="tx1"/>
        </a:solidFill>
        <a:latin typeface="Arial" charset="0"/>
        <a:ea typeface="+mn-ea"/>
        <a:cs typeface="Times New Roman" pitchFamily="18" charset="0"/>
      </a:defRPr>
    </a:lvl4pPr>
    <a:lvl5pPr marL="1828800" algn="l" rtl="0" fontAlgn="base">
      <a:spcBef>
        <a:spcPct val="0"/>
      </a:spcBef>
      <a:spcAft>
        <a:spcPct val="0"/>
      </a:spcAft>
      <a:defRPr kern="1200">
        <a:solidFill>
          <a:schemeClr val="tx1"/>
        </a:solidFill>
        <a:latin typeface="Arial" charset="0"/>
        <a:ea typeface="+mn-ea"/>
        <a:cs typeface="Times New Roman" pitchFamily="18" charset="0"/>
      </a:defRPr>
    </a:lvl5pPr>
    <a:lvl6pPr marL="2286000" algn="l" defTabSz="914400" rtl="0" eaLnBrk="1" latinLnBrk="0" hangingPunct="1">
      <a:defRPr kern="1200">
        <a:solidFill>
          <a:schemeClr val="tx1"/>
        </a:solidFill>
        <a:latin typeface="Arial" charset="0"/>
        <a:ea typeface="+mn-ea"/>
        <a:cs typeface="Times New Roman" pitchFamily="18" charset="0"/>
      </a:defRPr>
    </a:lvl6pPr>
    <a:lvl7pPr marL="2743200" algn="l" defTabSz="914400" rtl="0" eaLnBrk="1" latinLnBrk="0" hangingPunct="1">
      <a:defRPr kern="1200">
        <a:solidFill>
          <a:schemeClr val="tx1"/>
        </a:solidFill>
        <a:latin typeface="Arial" charset="0"/>
        <a:ea typeface="+mn-ea"/>
        <a:cs typeface="Times New Roman" pitchFamily="18" charset="0"/>
      </a:defRPr>
    </a:lvl7pPr>
    <a:lvl8pPr marL="3200400" algn="l" defTabSz="914400" rtl="0" eaLnBrk="1" latinLnBrk="0" hangingPunct="1">
      <a:defRPr kern="1200">
        <a:solidFill>
          <a:schemeClr val="tx1"/>
        </a:solidFill>
        <a:latin typeface="Arial" charset="0"/>
        <a:ea typeface="+mn-ea"/>
        <a:cs typeface="Times New Roman" pitchFamily="18" charset="0"/>
      </a:defRPr>
    </a:lvl8pPr>
    <a:lvl9pPr marL="3657600" algn="l" defTabSz="914400" rtl="0" eaLnBrk="1" latinLnBrk="0" hangingPunct="1">
      <a:defRPr kern="1200">
        <a:solidFill>
          <a:schemeClr val="tx1"/>
        </a:solidFill>
        <a:latin typeface="Arial" charset="0"/>
        <a:ea typeface="+mn-ea"/>
        <a:cs typeface="Times New Roman" pitchFamily="18"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EAEA"/>
    <a:srgbClr val="FF6600"/>
    <a:srgbClr val="808080"/>
    <a:srgbClr val="333333"/>
    <a:srgbClr val="969696"/>
    <a:srgbClr val="B08200"/>
    <a:srgbClr val="CC9900"/>
    <a:srgbClr val="66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64419" autoAdjust="0"/>
  </p:normalViewPr>
  <p:slideViewPr>
    <p:cSldViewPr>
      <p:cViewPr>
        <p:scale>
          <a:sx n="75" d="100"/>
          <a:sy n="75" d="100"/>
        </p:scale>
        <p:origin x="-1326" y="-330"/>
      </p:cViewPr>
      <p:guideLst>
        <p:guide orient="horz" pos="1968"/>
        <p:guide orient="horz" pos="3984"/>
        <p:guide orient="horz" pos="3888"/>
        <p:guide pos="2987"/>
        <p:guide pos="2544"/>
        <p:guide pos="3888"/>
        <p:guide pos="192"/>
        <p:guide pos="288"/>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9180"/>
    </p:cViewPr>
  </p:sorterViewPr>
  <p:notesViewPr>
    <p:cSldViewPr>
      <p:cViewPr varScale="1">
        <p:scale>
          <a:sx n="54" d="100"/>
          <a:sy n="54" d="100"/>
        </p:scale>
        <p:origin x="-1770" y="-78"/>
      </p:cViewPr>
      <p:guideLst>
        <p:guide orient="horz" pos="2918"/>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Anne-Marie\Docs\Clients\FMI%20Trends%202010\Report\graphs%20Trends%202010%20for%20Lucy.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Anne-Marie\Docs\Clients\FMI%20Trends%202010\Report\graphs%20Trends%202010%20for%20Lucy.xlsx" TargetMode="External"/></Relationships>
</file>

<file path=ppt/charts/_rels/chart3.xml.rels><?xml version="1.0" encoding="UTF-8" standalone="yes"?>
<Relationships xmlns="http://schemas.openxmlformats.org/package/2006/relationships"><Relationship Id="rId2" Type="http://schemas.openxmlformats.org/officeDocument/2006/relationships/oleObject" Target="file:///C:\Users\Anne-Marie\Docs\Clients\FMI%20Trends%202010\Report\graphs%20Trends%202010%20for%20Lucy.xlsx" TargetMode="External"/><Relationship Id="rId1" Type="http://schemas.openxmlformats.org/officeDocument/2006/relationships/themeOverride" Target="../theme/themeOverride1.xml"/></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Anne-Marie\Docs\Clients\FMI%20Trends%202010\Report\graphs%20Trends%202010%20for%20Lucy.xlsx" TargetMode="External"/></Relationships>
</file>

<file path=ppt/charts/_rels/chart5.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C:\Users\Anne-Marie\Docs\Clients\FMI%20Trends%202010\Report\graphs%20Trends%202010%20for%20Lucy.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sz="1600"/>
            </a:pPr>
            <a:r>
              <a:rPr lang="en-US" sz="1600"/>
              <a:t>Money-Saving Measures When Planning the Grocery Trip</a:t>
            </a:r>
          </a:p>
        </c:rich>
      </c:tx>
      <c:layout>
        <c:manualLayout>
          <c:xMode val="edge"/>
          <c:yMode val="edge"/>
          <c:x val="0.14540433504237163"/>
          <c:y val="1.6930383702037324E-2"/>
        </c:manualLayout>
      </c:layout>
    </c:title>
    <c:plotArea>
      <c:layout>
        <c:manualLayout>
          <c:layoutTarget val="inner"/>
          <c:xMode val="edge"/>
          <c:yMode val="edge"/>
          <c:x val="5.6973732889382171E-2"/>
          <c:y val="0.17450818647669142"/>
          <c:w val="0.93673695893451725"/>
          <c:h val="0.69352976711244452"/>
        </c:manualLayout>
      </c:layout>
      <c:barChart>
        <c:barDir val="col"/>
        <c:grouping val="clustered"/>
        <c:ser>
          <c:idx val="0"/>
          <c:order val="0"/>
          <c:tx>
            <c:strRef>
              <c:f>Sheet1!$B$225:$B$226</c:f>
              <c:strCache>
                <c:ptCount val="1"/>
                <c:pt idx="0">
                  <c:v>2006</c:v>
                </c:pt>
              </c:strCache>
            </c:strRef>
          </c:tx>
          <c:cat>
            <c:strRef>
              <c:f>(Sheet1!$A$227:$A$230,Sheet1!$A$232)</c:f>
              <c:strCache>
                <c:ptCount val="5"/>
                <c:pt idx="0">
                  <c:v>Make Shopping List</c:v>
                </c:pt>
                <c:pt idx="1">
                  <c:v>Look for Grocery Specials in Newspapers or Circulars</c:v>
                </c:pt>
                <c:pt idx="2">
                  <c:v>Look for Cents-Off Coupons Received in the Mail</c:v>
                </c:pt>
                <c:pt idx="3">
                  <c:v>Compare Grocery Prices Across Stores</c:v>
                </c:pt>
                <c:pt idx="4">
                  <c:v>Check Store Website for Specials</c:v>
                </c:pt>
              </c:strCache>
            </c:strRef>
          </c:cat>
          <c:val>
            <c:numRef>
              <c:f>(Sheet1!$B$227:$B$230,Sheet1!$B$232)</c:f>
              <c:numCache>
                <c:formatCode>0%</c:formatCode>
                <c:ptCount val="5"/>
                <c:pt idx="0">
                  <c:v>0.46</c:v>
                </c:pt>
                <c:pt idx="1">
                  <c:v>0.36000000000000032</c:v>
                </c:pt>
                <c:pt idx="2">
                  <c:v>0.28000000000000008</c:v>
                </c:pt>
                <c:pt idx="3">
                  <c:v>0.2</c:v>
                </c:pt>
                <c:pt idx="4">
                  <c:v>6.0000000000000116E-2</c:v>
                </c:pt>
              </c:numCache>
            </c:numRef>
          </c:val>
        </c:ser>
        <c:ser>
          <c:idx val="1"/>
          <c:order val="1"/>
          <c:tx>
            <c:strRef>
              <c:f>Sheet1!$C$225:$C$226</c:f>
              <c:strCache>
                <c:ptCount val="1"/>
                <c:pt idx="0">
                  <c:v>2007</c:v>
                </c:pt>
              </c:strCache>
            </c:strRef>
          </c:tx>
          <c:dLbls>
            <c:dLbl>
              <c:idx val="1"/>
              <c:layout>
                <c:manualLayout>
                  <c:x val="4.1997081108479514E-3"/>
                  <c:y val="1.006024328524991E-3"/>
                </c:manualLayout>
              </c:layout>
              <c:dLblPos val="outEnd"/>
              <c:showVal val="1"/>
            </c:dLbl>
            <c:showVal val="1"/>
          </c:dLbls>
          <c:cat>
            <c:strRef>
              <c:f>(Sheet1!$A$227:$A$230,Sheet1!$A$232)</c:f>
              <c:strCache>
                <c:ptCount val="5"/>
                <c:pt idx="0">
                  <c:v>Make Shopping List</c:v>
                </c:pt>
                <c:pt idx="1">
                  <c:v>Look for Grocery Specials in Newspapers or Circulars</c:v>
                </c:pt>
                <c:pt idx="2">
                  <c:v>Look for Cents-Off Coupons Received in the Mail</c:v>
                </c:pt>
                <c:pt idx="3">
                  <c:v>Compare Grocery Prices Across Stores</c:v>
                </c:pt>
                <c:pt idx="4">
                  <c:v>Check Store Website for Specials</c:v>
                </c:pt>
              </c:strCache>
            </c:strRef>
          </c:cat>
          <c:val>
            <c:numRef>
              <c:f>(Sheet1!$C$227:$C$230,Sheet1!$C$232)</c:f>
              <c:numCache>
                <c:formatCode>0%</c:formatCode>
                <c:ptCount val="5"/>
                <c:pt idx="0">
                  <c:v>0.5</c:v>
                </c:pt>
                <c:pt idx="1">
                  <c:v>0.37000000000000038</c:v>
                </c:pt>
                <c:pt idx="2">
                  <c:v>0.310000000000001</c:v>
                </c:pt>
                <c:pt idx="3">
                  <c:v>0.22000000000000022</c:v>
                </c:pt>
                <c:pt idx="4">
                  <c:v>6.0000000000000116E-2</c:v>
                </c:pt>
              </c:numCache>
            </c:numRef>
          </c:val>
        </c:ser>
        <c:ser>
          <c:idx val="2"/>
          <c:order val="2"/>
          <c:tx>
            <c:strRef>
              <c:f>Sheet1!$D$225:$D$226</c:f>
              <c:strCache>
                <c:ptCount val="1"/>
                <c:pt idx="0">
                  <c:v>2008</c:v>
                </c:pt>
              </c:strCache>
            </c:strRef>
          </c:tx>
          <c:dLbls>
            <c:dLbl>
              <c:idx val="0"/>
              <c:layout>
                <c:manualLayout>
                  <c:x val="7.1401563150888204E-3"/>
                  <c:y val="-3.4801522566612663E-3"/>
                </c:manualLayout>
              </c:layout>
              <c:dLblPos val="outEnd"/>
              <c:showVal val="1"/>
            </c:dLbl>
            <c:showVal val="1"/>
          </c:dLbls>
          <c:cat>
            <c:strRef>
              <c:f>(Sheet1!$A$227:$A$230,Sheet1!$A$232)</c:f>
              <c:strCache>
                <c:ptCount val="5"/>
                <c:pt idx="0">
                  <c:v>Make Shopping List</c:v>
                </c:pt>
                <c:pt idx="1">
                  <c:v>Look for Grocery Specials in Newspapers or Circulars</c:v>
                </c:pt>
                <c:pt idx="2">
                  <c:v>Look for Cents-Off Coupons Received in the Mail</c:v>
                </c:pt>
                <c:pt idx="3">
                  <c:v>Compare Grocery Prices Across Stores</c:v>
                </c:pt>
                <c:pt idx="4">
                  <c:v>Check Store Website for Specials</c:v>
                </c:pt>
              </c:strCache>
            </c:strRef>
          </c:cat>
          <c:val>
            <c:numRef>
              <c:f>(Sheet1!$D$227:$D$230,Sheet1!$D$232)</c:f>
              <c:numCache>
                <c:formatCode>0%</c:formatCode>
                <c:ptCount val="5"/>
                <c:pt idx="0">
                  <c:v>0.48000000000000032</c:v>
                </c:pt>
                <c:pt idx="1">
                  <c:v>0.4</c:v>
                </c:pt>
                <c:pt idx="2">
                  <c:v>0.33000000000000135</c:v>
                </c:pt>
                <c:pt idx="3">
                  <c:v>0.24000000000000021</c:v>
                </c:pt>
                <c:pt idx="4">
                  <c:v>0.1100000000000001</c:v>
                </c:pt>
              </c:numCache>
            </c:numRef>
          </c:val>
        </c:ser>
        <c:ser>
          <c:idx val="3"/>
          <c:order val="3"/>
          <c:tx>
            <c:strRef>
              <c:f>Sheet1!$E$225:$E$226</c:f>
              <c:strCache>
                <c:ptCount val="1"/>
                <c:pt idx="0">
                  <c:v>2009</c:v>
                </c:pt>
              </c:strCache>
            </c:strRef>
          </c:tx>
          <c:dLbls>
            <c:dLbl>
              <c:idx val="0"/>
              <c:layout>
                <c:manualLayout>
                  <c:x val="6.1167381824220306E-3"/>
                  <c:y val="-3.8879397824048956E-3"/>
                </c:manualLayout>
              </c:layout>
              <c:dLblPos val="outEnd"/>
              <c:showVal val="1"/>
            </c:dLbl>
            <c:dLbl>
              <c:idx val="1"/>
              <c:layout>
                <c:manualLayout>
                  <c:x val="9.9220172395211095E-3"/>
                  <c:y val="-3.4801522566612823E-3"/>
                </c:manualLayout>
              </c:layout>
              <c:dLblPos val="outEnd"/>
              <c:showVal val="1"/>
            </c:dLbl>
            <c:dLbl>
              <c:idx val="3"/>
              <c:layout>
                <c:manualLayout>
                  <c:x val="8.6535520462828752E-3"/>
                  <c:y val="-2.664577205173946E-3"/>
                </c:manualLayout>
              </c:layout>
              <c:dLblPos val="outEnd"/>
              <c:showVal val="1"/>
            </c:dLbl>
            <c:dLbl>
              <c:idx val="4"/>
              <c:layout>
                <c:manualLayout>
                  <c:x val="1.0239191799138375E-2"/>
                  <c:y val="-3.4801522566611839E-3"/>
                </c:manualLayout>
              </c:layout>
              <c:dLblPos val="outEnd"/>
              <c:showVal val="1"/>
            </c:dLbl>
            <c:dLbl>
              <c:idx val="5"/>
              <c:layout>
                <c:manualLayout>
                  <c:x val="5.0766573157268371E-3"/>
                  <c:y val="-3.8879397824048683E-3"/>
                </c:manualLayout>
              </c:layout>
              <c:dLblPos val="outEnd"/>
              <c:showVal val="1"/>
            </c:dLbl>
            <c:dLbl>
              <c:idx val="6"/>
              <c:layout>
                <c:manualLayout>
                  <c:x val="5.6410928656116183E-3"/>
                  <c:y val="1.9027800970235347E-4"/>
                </c:manualLayout>
              </c:layout>
              <c:dLblPos val="outEnd"/>
              <c:showVal val="1"/>
            </c:dLbl>
            <c:showVal val="1"/>
          </c:dLbls>
          <c:cat>
            <c:strRef>
              <c:f>(Sheet1!$A$227:$A$230,Sheet1!$A$232)</c:f>
              <c:strCache>
                <c:ptCount val="5"/>
                <c:pt idx="0">
                  <c:v>Make Shopping List</c:v>
                </c:pt>
                <c:pt idx="1">
                  <c:v>Look for Grocery Specials in Newspapers or Circulars</c:v>
                </c:pt>
                <c:pt idx="2">
                  <c:v>Look for Cents-Off Coupons Received in the Mail</c:v>
                </c:pt>
                <c:pt idx="3">
                  <c:v>Compare Grocery Prices Across Stores</c:v>
                </c:pt>
                <c:pt idx="4">
                  <c:v>Check Store Website for Specials</c:v>
                </c:pt>
              </c:strCache>
            </c:strRef>
          </c:cat>
          <c:val>
            <c:numRef>
              <c:f>(Sheet1!$E$227:$E$230,Sheet1!$E$232)</c:f>
              <c:numCache>
                <c:formatCode>0%</c:formatCode>
                <c:ptCount val="5"/>
                <c:pt idx="0">
                  <c:v>0.53</c:v>
                </c:pt>
                <c:pt idx="1">
                  <c:v>0.4</c:v>
                </c:pt>
                <c:pt idx="2">
                  <c:v>0.35000000000000031</c:v>
                </c:pt>
                <c:pt idx="3">
                  <c:v>0.22000000000000022</c:v>
                </c:pt>
                <c:pt idx="4">
                  <c:v>9.0000000000000066E-2</c:v>
                </c:pt>
              </c:numCache>
            </c:numRef>
          </c:val>
        </c:ser>
        <c:ser>
          <c:idx val="4"/>
          <c:order val="4"/>
          <c:tx>
            <c:strRef>
              <c:f>Sheet1!$F$225:$F$226</c:f>
              <c:strCache>
                <c:ptCount val="1"/>
                <c:pt idx="0">
                  <c:v>2010</c:v>
                </c:pt>
              </c:strCache>
            </c:strRef>
          </c:tx>
          <c:cat>
            <c:strRef>
              <c:f>(Sheet1!$A$227:$A$230,Sheet1!$A$232)</c:f>
              <c:strCache>
                <c:ptCount val="5"/>
                <c:pt idx="0">
                  <c:v>Make Shopping List</c:v>
                </c:pt>
                <c:pt idx="1">
                  <c:v>Look for Grocery Specials in Newspapers or Circulars</c:v>
                </c:pt>
                <c:pt idx="2">
                  <c:v>Look for Cents-Off Coupons Received in the Mail</c:v>
                </c:pt>
                <c:pt idx="3">
                  <c:v>Compare Grocery Prices Across Stores</c:v>
                </c:pt>
                <c:pt idx="4">
                  <c:v>Check Store Website for Specials</c:v>
                </c:pt>
              </c:strCache>
            </c:strRef>
          </c:cat>
          <c:val>
            <c:numRef>
              <c:f>(Sheet1!$F$227:$F$230,Sheet1!$F$232)</c:f>
              <c:numCache>
                <c:formatCode>0%</c:formatCode>
                <c:ptCount val="5"/>
                <c:pt idx="0">
                  <c:v>0.56000000000000005</c:v>
                </c:pt>
                <c:pt idx="1">
                  <c:v>0.44000000000000039</c:v>
                </c:pt>
                <c:pt idx="2">
                  <c:v>0.39000000000000112</c:v>
                </c:pt>
                <c:pt idx="3">
                  <c:v>0.30000000000000032</c:v>
                </c:pt>
                <c:pt idx="4">
                  <c:v>0.1100000000000001</c:v>
                </c:pt>
              </c:numCache>
            </c:numRef>
          </c:val>
        </c:ser>
        <c:dLbls>
          <c:showVal val="1"/>
        </c:dLbls>
        <c:axId val="38412288"/>
        <c:axId val="38413824"/>
      </c:barChart>
      <c:catAx>
        <c:axId val="38412288"/>
        <c:scaling>
          <c:orientation val="minMax"/>
        </c:scaling>
        <c:axPos val="b"/>
        <c:numFmt formatCode="General" sourceLinked="1"/>
        <c:tickLblPos val="nextTo"/>
        <c:txPr>
          <a:bodyPr rot="0" vert="horz"/>
          <a:lstStyle/>
          <a:p>
            <a:pPr>
              <a:defRPr/>
            </a:pPr>
            <a:endParaRPr lang="en-US"/>
          </a:p>
        </c:txPr>
        <c:crossAx val="38413824"/>
        <c:crosses val="autoZero"/>
        <c:auto val="1"/>
        <c:lblAlgn val="ctr"/>
        <c:lblOffset val="100"/>
        <c:tickLblSkip val="1"/>
        <c:tickMarkSkip val="1"/>
      </c:catAx>
      <c:valAx>
        <c:axId val="38413824"/>
        <c:scaling>
          <c:orientation val="minMax"/>
        </c:scaling>
        <c:axPos val="l"/>
        <c:majorGridlines/>
        <c:numFmt formatCode="0%" sourceLinked="1"/>
        <c:tickLblPos val="nextTo"/>
        <c:txPr>
          <a:bodyPr rot="0" vert="horz"/>
          <a:lstStyle/>
          <a:p>
            <a:pPr>
              <a:defRPr/>
            </a:pPr>
            <a:endParaRPr lang="en-US"/>
          </a:p>
        </c:txPr>
        <c:crossAx val="38412288"/>
        <c:crosses val="autoZero"/>
        <c:crossBetween val="between"/>
      </c:valAx>
    </c:plotArea>
    <c:legend>
      <c:legendPos val="r"/>
      <c:layout>
        <c:manualLayout>
          <c:xMode val="edge"/>
          <c:yMode val="edge"/>
          <c:x val="0.29411762352737236"/>
          <c:y val="9.7218889305503473E-2"/>
          <c:w val="0.4191853321331504"/>
          <c:h val="5.7454196691971417E-2"/>
        </c:manualLayout>
      </c:layout>
    </c:legend>
    <c:plotVisOnly val="1"/>
    <c:dispBlanksAs val="gap"/>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sz="1800"/>
            </a:pPr>
            <a:r>
              <a:rPr lang="en-US" sz="1800"/>
              <a:t>Economizing Behaviors Inside the Store</a:t>
            </a:r>
          </a:p>
        </c:rich>
      </c:tx>
      <c:layout>
        <c:manualLayout>
          <c:xMode val="edge"/>
          <c:yMode val="edge"/>
          <c:x val="0.23973362930077688"/>
          <c:y val="1.9575856443719564E-2"/>
        </c:manualLayout>
      </c:layout>
    </c:title>
    <c:plotArea>
      <c:layout>
        <c:manualLayout>
          <c:layoutTarget val="inner"/>
          <c:xMode val="edge"/>
          <c:yMode val="edge"/>
          <c:x val="6.3263041065482792E-2"/>
          <c:y val="0.16693855356171841"/>
          <c:w val="0.9178690344062157"/>
          <c:h val="0.7090810222947288"/>
        </c:manualLayout>
      </c:layout>
      <c:barChart>
        <c:barDir val="col"/>
        <c:grouping val="clustered"/>
        <c:ser>
          <c:idx val="0"/>
          <c:order val="0"/>
          <c:tx>
            <c:strRef>
              <c:f>Sheet1!$E$237</c:f>
              <c:strCache>
                <c:ptCount val="1"/>
                <c:pt idx="0">
                  <c:v>2009</c:v>
                </c:pt>
              </c:strCache>
            </c:strRef>
          </c:tx>
          <c:dLbls>
            <c:dLbl>
              <c:idx val="0"/>
              <c:layout>
                <c:manualLayout>
                  <c:x val="-1.83313378835415E-3"/>
                  <c:y val="2.3315649980946544E-2"/>
                </c:manualLayout>
              </c:layout>
              <c:dLblPos val="outEnd"/>
              <c:showVal val="1"/>
            </c:dLbl>
            <c:dLbl>
              <c:idx val="1"/>
              <c:layout>
                <c:manualLayout>
                  <c:x val="2.3835866243689672E-3"/>
                  <c:y val="2.076650695987638E-2"/>
                </c:manualLayout>
              </c:layout>
              <c:dLblPos val="outEnd"/>
              <c:showVal val="1"/>
            </c:dLbl>
            <c:dLbl>
              <c:idx val="4"/>
              <c:layout>
                <c:manualLayout>
                  <c:x val="8.1045110154431848E-5"/>
                  <c:y val="1.6208223972003499E-2"/>
                </c:manualLayout>
              </c:layout>
              <c:dLblPos val="outEnd"/>
              <c:showVal val="1"/>
            </c:dLbl>
            <c:dLbl>
              <c:idx val="5"/>
              <c:layout>
                <c:manualLayout>
                  <c:x val="-9.8211802844757768E-3"/>
                  <c:y val="1.5155949256342957E-2"/>
                </c:manualLayout>
              </c:layout>
              <c:dLblPos val="outEnd"/>
              <c:showVal val="1"/>
            </c:dLbl>
            <c:showVal val="1"/>
          </c:dLbls>
          <c:cat>
            <c:strRef>
              <c:f>Sheet1!$A$238:$A$244</c:f>
              <c:strCache>
                <c:ptCount val="7"/>
                <c:pt idx="0">
                  <c:v>Participate In Frequent Shopper Program</c:v>
                </c:pt>
                <c:pt idx="1">
                  <c:v>Buy Store Brands or Lower Priced Brands</c:v>
                </c:pt>
                <c:pt idx="2">
                  <c:v>Stock Up When You Find a Bargain</c:v>
                </c:pt>
                <c:pt idx="3">
                  <c:v>Use Cents-Off Coupons Received In-Store</c:v>
                </c:pt>
                <c:pt idx="4">
                  <c:v>Buy Only What's on Your List</c:v>
                </c:pt>
                <c:pt idx="5">
                  <c:v>Buy Unplanned Products Because of Special</c:v>
                </c:pt>
                <c:pt idx="6">
                  <c:v>Buy in Larger Package Sizes</c:v>
                </c:pt>
              </c:strCache>
            </c:strRef>
          </c:cat>
          <c:val>
            <c:numRef>
              <c:f>Sheet1!$E$238:$E$244</c:f>
              <c:numCache>
                <c:formatCode>0%</c:formatCode>
                <c:ptCount val="7"/>
                <c:pt idx="0">
                  <c:v>0.37000000000000038</c:v>
                </c:pt>
                <c:pt idx="1">
                  <c:v>0.28000000000000008</c:v>
                </c:pt>
                <c:pt idx="2">
                  <c:v>0.22</c:v>
                </c:pt>
                <c:pt idx="3">
                  <c:v>0.22</c:v>
                </c:pt>
                <c:pt idx="4">
                  <c:v>0.18000000000000024</c:v>
                </c:pt>
                <c:pt idx="5">
                  <c:v>0.13</c:v>
                </c:pt>
                <c:pt idx="6">
                  <c:v>0.1</c:v>
                </c:pt>
              </c:numCache>
            </c:numRef>
          </c:val>
        </c:ser>
        <c:ser>
          <c:idx val="1"/>
          <c:order val="1"/>
          <c:tx>
            <c:strRef>
              <c:f>Sheet1!$F$237</c:f>
              <c:strCache>
                <c:ptCount val="1"/>
                <c:pt idx="0">
                  <c:v>2010</c:v>
                </c:pt>
              </c:strCache>
            </c:strRef>
          </c:tx>
          <c:cat>
            <c:strRef>
              <c:f>Sheet1!$A$238:$A$244</c:f>
              <c:strCache>
                <c:ptCount val="7"/>
                <c:pt idx="0">
                  <c:v>Participate In Frequent Shopper Program</c:v>
                </c:pt>
                <c:pt idx="1">
                  <c:v>Buy Store Brands or Lower Priced Brands</c:v>
                </c:pt>
                <c:pt idx="2">
                  <c:v>Stock Up When You Find a Bargain</c:v>
                </c:pt>
                <c:pt idx="3">
                  <c:v>Use Cents-Off Coupons Received In-Store</c:v>
                </c:pt>
                <c:pt idx="4">
                  <c:v>Buy Only What's on Your List</c:v>
                </c:pt>
                <c:pt idx="5">
                  <c:v>Buy Unplanned Products Because of Special</c:v>
                </c:pt>
                <c:pt idx="6">
                  <c:v>Buy in Larger Package Sizes</c:v>
                </c:pt>
              </c:strCache>
            </c:strRef>
          </c:cat>
          <c:val>
            <c:numRef>
              <c:f>Sheet1!$F$238:$F$244</c:f>
              <c:numCache>
                <c:formatCode>0%</c:formatCode>
                <c:ptCount val="7"/>
                <c:pt idx="0">
                  <c:v>0.39000000000000112</c:v>
                </c:pt>
                <c:pt idx="1">
                  <c:v>0.26</c:v>
                </c:pt>
                <c:pt idx="2">
                  <c:v>0.26</c:v>
                </c:pt>
                <c:pt idx="3">
                  <c:v>0.24000000000000021</c:v>
                </c:pt>
                <c:pt idx="4">
                  <c:v>0.13</c:v>
                </c:pt>
                <c:pt idx="5">
                  <c:v>0.15000000000000024</c:v>
                </c:pt>
                <c:pt idx="6">
                  <c:v>0.11</c:v>
                </c:pt>
              </c:numCache>
            </c:numRef>
          </c:val>
        </c:ser>
        <c:dLbls>
          <c:showVal val="1"/>
        </c:dLbls>
        <c:gapWidth val="120"/>
        <c:axId val="38499072"/>
        <c:axId val="38500608"/>
      </c:barChart>
      <c:catAx>
        <c:axId val="38499072"/>
        <c:scaling>
          <c:orientation val="minMax"/>
        </c:scaling>
        <c:axPos val="b"/>
        <c:numFmt formatCode="General" sourceLinked="1"/>
        <c:tickLblPos val="nextTo"/>
        <c:txPr>
          <a:bodyPr rot="0" vert="horz"/>
          <a:lstStyle/>
          <a:p>
            <a:pPr>
              <a:defRPr/>
            </a:pPr>
            <a:endParaRPr lang="en-US"/>
          </a:p>
        </c:txPr>
        <c:crossAx val="38500608"/>
        <c:crosses val="autoZero"/>
        <c:auto val="1"/>
        <c:lblAlgn val="ctr"/>
        <c:lblOffset val="100"/>
        <c:tickLblSkip val="1"/>
        <c:tickMarkSkip val="1"/>
      </c:catAx>
      <c:valAx>
        <c:axId val="38500608"/>
        <c:scaling>
          <c:orientation val="minMax"/>
        </c:scaling>
        <c:axPos val="l"/>
        <c:majorGridlines/>
        <c:numFmt formatCode="0%" sourceLinked="1"/>
        <c:tickLblPos val="nextTo"/>
        <c:txPr>
          <a:bodyPr rot="0" vert="horz"/>
          <a:lstStyle/>
          <a:p>
            <a:pPr>
              <a:defRPr/>
            </a:pPr>
            <a:endParaRPr lang="en-US"/>
          </a:p>
        </c:txPr>
        <c:crossAx val="38499072"/>
        <c:crosses val="autoZero"/>
        <c:crossBetween val="between"/>
      </c:valAx>
    </c:plotArea>
    <c:legend>
      <c:legendPos val="r"/>
      <c:layout>
        <c:manualLayout>
          <c:xMode val="edge"/>
          <c:yMode val="edge"/>
          <c:x val="0.42749377291011431"/>
          <c:y val="9.9012248468941397E-2"/>
          <c:w val="0.20460893553677675"/>
          <c:h val="7.8664114783368225E-2"/>
        </c:manualLayout>
      </c:layout>
      <c:txPr>
        <a:bodyPr/>
        <a:lstStyle/>
        <a:p>
          <a:pPr>
            <a:defRPr sz="1400"/>
          </a:pPr>
          <a:endParaRPr lang="en-US"/>
        </a:p>
      </c:txPr>
    </c:legend>
    <c:plotVisOnly val="1"/>
    <c:dispBlanksAs val="gap"/>
  </c:chart>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style val="8"/>
  <c:clrMapOvr bg1="lt1" tx1="dk1" bg2="lt2" tx2="dk2" accent1="accent1" accent2="accent2" accent3="accent3" accent4="accent4" accent5="accent5" accent6="accent6" hlink="hlink" folHlink="folHlink"/>
  <c:chart>
    <c:title>
      <c:tx>
        <c:rich>
          <a:bodyPr/>
          <a:lstStyle/>
          <a:p>
            <a:pPr>
              <a:defRPr sz="1800"/>
            </a:pPr>
            <a:r>
              <a:rPr lang="en-US" sz="1800"/>
              <a:t>Food Retailers Endorsed</a:t>
            </a:r>
            <a:r>
              <a:rPr lang="en-US" sz="1800" baseline="0"/>
              <a:t> by Vast Majority of Shoppers</a:t>
            </a:r>
            <a:endParaRPr lang="en-US" sz="1800"/>
          </a:p>
        </c:rich>
      </c:tx>
      <c:layout>
        <c:manualLayout>
          <c:xMode val="edge"/>
          <c:yMode val="edge"/>
          <c:x val="0.16829625628573094"/>
          <c:y val="8.6186963269816563E-2"/>
        </c:manualLayout>
      </c:layout>
    </c:title>
    <c:view3D>
      <c:rotY val="171"/>
      <c:perspective val="0"/>
    </c:view3D>
    <c:plotArea>
      <c:layout>
        <c:manualLayout>
          <c:layoutTarget val="inner"/>
          <c:xMode val="edge"/>
          <c:yMode val="edge"/>
          <c:x val="0.10393537655739758"/>
          <c:y val="0.22920056689488039"/>
          <c:w val="0.7950889213210165"/>
          <c:h val="0.6850463920394978"/>
        </c:manualLayout>
      </c:layout>
      <c:pie3DChart>
        <c:varyColors val="1"/>
        <c:ser>
          <c:idx val="0"/>
          <c:order val="0"/>
          <c:spPr>
            <a:scene3d>
              <a:camera prst="orthographicFront"/>
              <a:lightRig rig="threePt" dir="t"/>
            </a:scene3d>
            <a:sp3d prstMaterial="plastic">
              <a:bevelT w="1587500" h="1587500"/>
              <a:bevelB w="1587500" h="1587500"/>
            </a:sp3d>
          </c:spPr>
          <c:dLbls>
            <c:dLbl>
              <c:idx val="0"/>
              <c:layout>
                <c:manualLayout>
                  <c:x val="0.1068010570224916"/>
                  <c:y val="-9.4442300377324997E-2"/>
                </c:manualLayout>
              </c:layout>
              <c:showCatName val="1"/>
              <c:showPercent val="1"/>
            </c:dLbl>
            <c:dLbl>
              <c:idx val="1"/>
              <c:layout>
                <c:manualLayout>
                  <c:x val="-1.6912917535037569E-2"/>
                  <c:y val="-0.24435359152837441"/>
                </c:manualLayout>
              </c:layout>
              <c:showCatName val="1"/>
              <c:showPercent val="1"/>
            </c:dLbl>
            <c:dLbl>
              <c:idx val="2"/>
              <c:layout>
                <c:manualLayout>
                  <c:x val="3.5186747544661411E-2"/>
                  <c:y val="-2.2696415829323809E-2"/>
                </c:manualLayout>
              </c:layout>
              <c:showCatName val="1"/>
              <c:showPercent val="1"/>
            </c:dLbl>
            <c:dLbl>
              <c:idx val="3"/>
              <c:layout>
                <c:manualLayout>
                  <c:x val="-0.10367034091126404"/>
                  <c:y val="-9.0172059072596896E-3"/>
                </c:manualLayout>
              </c:layout>
              <c:showCatName val="1"/>
              <c:showPercent val="1"/>
            </c:dLbl>
            <c:txPr>
              <a:bodyPr/>
              <a:lstStyle/>
              <a:p>
                <a:pPr>
                  <a:defRPr sz="1400"/>
                </a:pPr>
                <a:endParaRPr lang="en-US"/>
              </a:p>
            </c:txPr>
            <c:showCatName val="1"/>
            <c:showPercent val="1"/>
            <c:showLeaderLines val="1"/>
          </c:dLbls>
          <c:cat>
            <c:strRef>
              <c:f>Sheet1!$A$334:$A$337</c:f>
              <c:strCache>
                <c:ptCount val="4"/>
                <c:pt idx="0">
                  <c:v>Definitely Recommend</c:v>
                </c:pt>
                <c:pt idx="1">
                  <c:v>Probably Recommend</c:v>
                </c:pt>
                <c:pt idx="2">
                  <c:v>Probably not Recommend</c:v>
                </c:pt>
                <c:pt idx="3">
                  <c:v>Definitely not Recommend</c:v>
                </c:pt>
              </c:strCache>
            </c:strRef>
          </c:cat>
          <c:val>
            <c:numRef>
              <c:f>Sheet1!$B$334:$B$337</c:f>
              <c:numCache>
                <c:formatCode>0%</c:formatCode>
                <c:ptCount val="4"/>
                <c:pt idx="0">
                  <c:v>0.63000000000000222</c:v>
                </c:pt>
                <c:pt idx="1">
                  <c:v>0.30000000000000032</c:v>
                </c:pt>
                <c:pt idx="2">
                  <c:v>0.05</c:v>
                </c:pt>
                <c:pt idx="3">
                  <c:v>2.0000000000000011E-2</c:v>
                </c:pt>
              </c:numCache>
            </c:numRef>
          </c:val>
        </c:ser>
        <c:dLbls>
          <c:showCatName val="1"/>
          <c:showPercent val="1"/>
        </c:dLbls>
      </c:pie3DChart>
    </c:plotArea>
    <c:plotVisOnly val="1"/>
    <c:dispBlanksAs val="zero"/>
  </c:chart>
  <c:externalData r:id="rId2"/>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a:t>Frequency of Grocery Shopping by Store Format </a:t>
            </a:r>
          </a:p>
        </c:rich>
      </c:tx>
      <c:layout>
        <c:manualLayout>
          <c:xMode val="edge"/>
          <c:yMode val="edge"/>
          <c:x val="0.21309655937846841"/>
          <c:y val="5.0570962479608475E-2"/>
        </c:manualLayout>
      </c:layout>
    </c:title>
    <c:plotArea>
      <c:layout>
        <c:manualLayout>
          <c:layoutTarget val="inner"/>
          <c:xMode val="edge"/>
          <c:yMode val="edge"/>
          <c:x val="0.17425083240843622"/>
          <c:y val="0.137030995106037"/>
          <c:w val="0.81465038845726956"/>
          <c:h val="0.66394779771615065"/>
        </c:manualLayout>
      </c:layout>
      <c:barChart>
        <c:barDir val="col"/>
        <c:grouping val="stacked"/>
        <c:ser>
          <c:idx val="0"/>
          <c:order val="0"/>
          <c:tx>
            <c:strRef>
              <c:f>Sheet1!$J$97</c:f>
              <c:strCache>
                <c:ptCount val="1"/>
                <c:pt idx="0">
                  <c:v>Almost Every Time</c:v>
                </c:pt>
              </c:strCache>
            </c:strRef>
          </c:tx>
          <c:cat>
            <c:strRef>
              <c:f>Sheet1!$A$98:$A$107</c:f>
              <c:strCache>
                <c:ptCount val="10"/>
                <c:pt idx="0">
                  <c:v>Super-market</c:v>
                </c:pt>
                <c:pt idx="1">
                  <c:v>Super-center</c:v>
                </c:pt>
                <c:pt idx="2">
                  <c:v>Discount Store</c:v>
                </c:pt>
                <c:pt idx="3">
                  <c:v>Club      Store</c:v>
                </c:pt>
                <c:pt idx="4">
                  <c:v>Drug Store</c:v>
                </c:pt>
                <c:pt idx="5">
                  <c:v>Dollar Store</c:v>
                </c:pt>
                <c:pt idx="6">
                  <c:v>Limited Assort.</c:v>
                </c:pt>
                <c:pt idx="7">
                  <c:v>Organic Food Store</c:v>
                </c:pt>
                <c:pt idx="8">
                  <c:v>Ethnic Specialty Store</c:v>
                </c:pt>
                <c:pt idx="9">
                  <c:v>Conve-nience Store</c:v>
                </c:pt>
              </c:strCache>
            </c:strRef>
          </c:cat>
          <c:val>
            <c:numRef>
              <c:f>Sheet1!$J$98:$J$107</c:f>
              <c:numCache>
                <c:formatCode>0%</c:formatCode>
                <c:ptCount val="10"/>
                <c:pt idx="0">
                  <c:v>0.38000000000000111</c:v>
                </c:pt>
                <c:pt idx="1">
                  <c:v>0.21000000000000021</c:v>
                </c:pt>
                <c:pt idx="2">
                  <c:v>0.12000000000000002</c:v>
                </c:pt>
                <c:pt idx="3">
                  <c:v>6.0000000000000032E-2</c:v>
                </c:pt>
                <c:pt idx="4">
                  <c:v>4.0000000000000022E-2</c:v>
                </c:pt>
                <c:pt idx="5">
                  <c:v>0.05</c:v>
                </c:pt>
                <c:pt idx="6">
                  <c:v>6.0000000000000032E-2</c:v>
                </c:pt>
                <c:pt idx="7">
                  <c:v>3.0000000000000002E-2</c:v>
                </c:pt>
                <c:pt idx="8">
                  <c:v>2.0000000000000011E-2</c:v>
                </c:pt>
                <c:pt idx="9">
                  <c:v>2.0000000000000011E-2</c:v>
                </c:pt>
              </c:numCache>
            </c:numRef>
          </c:val>
        </c:ser>
        <c:ser>
          <c:idx val="1"/>
          <c:order val="1"/>
          <c:tx>
            <c:strRef>
              <c:f>Sheet1!$K$97</c:f>
              <c:strCache>
                <c:ptCount val="1"/>
                <c:pt idx="0">
                  <c:v>Fairly Often</c:v>
                </c:pt>
              </c:strCache>
            </c:strRef>
          </c:tx>
          <c:cat>
            <c:strRef>
              <c:f>Sheet1!$A$98:$A$107</c:f>
              <c:strCache>
                <c:ptCount val="10"/>
                <c:pt idx="0">
                  <c:v>Super-market</c:v>
                </c:pt>
                <c:pt idx="1">
                  <c:v>Super-center</c:v>
                </c:pt>
                <c:pt idx="2">
                  <c:v>Discount Store</c:v>
                </c:pt>
                <c:pt idx="3">
                  <c:v>Club      Store</c:v>
                </c:pt>
                <c:pt idx="4">
                  <c:v>Drug Store</c:v>
                </c:pt>
                <c:pt idx="5">
                  <c:v>Dollar Store</c:v>
                </c:pt>
                <c:pt idx="6">
                  <c:v>Limited Assort.</c:v>
                </c:pt>
                <c:pt idx="7">
                  <c:v>Organic Food Store</c:v>
                </c:pt>
                <c:pt idx="8">
                  <c:v>Ethnic Specialty Store</c:v>
                </c:pt>
                <c:pt idx="9">
                  <c:v>Conve-nience Store</c:v>
                </c:pt>
              </c:strCache>
            </c:strRef>
          </c:cat>
          <c:val>
            <c:numRef>
              <c:f>Sheet1!$K$98:$K$107</c:f>
              <c:numCache>
                <c:formatCode>0%</c:formatCode>
                <c:ptCount val="10"/>
                <c:pt idx="0">
                  <c:v>0.32000000000000112</c:v>
                </c:pt>
                <c:pt idx="1">
                  <c:v>0.25</c:v>
                </c:pt>
                <c:pt idx="2">
                  <c:v>0.30000000000000032</c:v>
                </c:pt>
                <c:pt idx="3">
                  <c:v>0.23</c:v>
                </c:pt>
                <c:pt idx="4">
                  <c:v>0.2</c:v>
                </c:pt>
                <c:pt idx="5">
                  <c:v>0.15000000000000024</c:v>
                </c:pt>
                <c:pt idx="6">
                  <c:v>0.14000000000000001</c:v>
                </c:pt>
                <c:pt idx="7">
                  <c:v>0.11000000000000001</c:v>
                </c:pt>
                <c:pt idx="8">
                  <c:v>6.0000000000000032E-2</c:v>
                </c:pt>
                <c:pt idx="9">
                  <c:v>3.9999999999999994E-2</c:v>
                </c:pt>
              </c:numCache>
            </c:numRef>
          </c:val>
        </c:ser>
        <c:gapWidth val="70"/>
        <c:overlap val="100"/>
        <c:axId val="43913216"/>
        <c:axId val="43914752"/>
      </c:barChart>
      <c:catAx>
        <c:axId val="43913216"/>
        <c:scaling>
          <c:orientation val="minMax"/>
        </c:scaling>
        <c:axPos val="b"/>
        <c:numFmt formatCode="General" sourceLinked="1"/>
        <c:tickLblPos val="nextTo"/>
        <c:txPr>
          <a:bodyPr rot="-5400000" vert="horz"/>
          <a:lstStyle/>
          <a:p>
            <a:pPr>
              <a:defRPr/>
            </a:pPr>
            <a:endParaRPr lang="en-US"/>
          </a:p>
        </c:txPr>
        <c:crossAx val="43914752"/>
        <c:crosses val="autoZero"/>
        <c:auto val="1"/>
        <c:lblAlgn val="ctr"/>
        <c:lblOffset val="100"/>
        <c:tickMarkSkip val="1"/>
      </c:catAx>
      <c:valAx>
        <c:axId val="43914752"/>
        <c:scaling>
          <c:orientation val="minMax"/>
        </c:scaling>
        <c:axPos val="l"/>
        <c:majorGridlines/>
        <c:title>
          <c:tx>
            <c:rich>
              <a:bodyPr rot="-5400000" vert="horz"/>
              <a:lstStyle/>
              <a:p>
                <a:pPr>
                  <a:defRPr/>
                </a:pPr>
                <a:r>
                  <a:rPr lang="en-US"/>
                  <a:t>Percetnage of Agreement</a:t>
                </a:r>
              </a:p>
            </c:rich>
          </c:tx>
        </c:title>
        <c:numFmt formatCode="0%" sourceLinked="1"/>
        <c:tickLblPos val="nextTo"/>
        <c:txPr>
          <a:bodyPr rot="0" vert="horz"/>
          <a:lstStyle/>
          <a:p>
            <a:pPr>
              <a:defRPr/>
            </a:pPr>
            <a:endParaRPr lang="en-US"/>
          </a:p>
        </c:txPr>
        <c:crossAx val="43913216"/>
        <c:crosses val="autoZero"/>
        <c:crossBetween val="between"/>
      </c:valAx>
      <c:dTable>
        <c:showHorzBorder val="1"/>
        <c:showVertBorder val="1"/>
        <c:showOutline val="1"/>
        <c:showKeys val="1"/>
      </c:dTable>
    </c:plotArea>
    <c:plotVisOnly val="1"/>
    <c:dispBlanksAs val="gap"/>
  </c:chart>
  <c:externalData r:id="rId1"/>
  <c:userShapes r:id="rId2"/>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sz="1600" b="1" i="0" u="none" strike="noStrike" baseline="0">
                <a:solidFill>
                  <a:srgbClr val="000000"/>
                </a:solidFill>
                <a:latin typeface="Arial"/>
                <a:ea typeface="Arial"/>
                <a:cs typeface="Arial"/>
              </a:defRPr>
            </a:pPr>
            <a:r>
              <a:rPr lang="en-US"/>
              <a:t>Consumer Confidence in Food Safety  
Somewhat and Completely Confident</a:t>
            </a:r>
          </a:p>
        </c:rich>
      </c:tx>
      <c:layout>
        <c:manualLayout>
          <c:xMode val="edge"/>
          <c:yMode val="edge"/>
          <c:x val="0.27729749911659013"/>
          <c:y val="1.693038370203731E-2"/>
        </c:manualLayout>
      </c:layout>
      <c:spPr>
        <a:noFill/>
        <a:ln w="25400">
          <a:noFill/>
        </a:ln>
      </c:spPr>
    </c:title>
    <c:plotArea>
      <c:layout>
        <c:manualLayout>
          <c:layoutTarget val="inner"/>
          <c:xMode val="edge"/>
          <c:yMode val="edge"/>
          <c:x val="5.327413984461709E-2"/>
          <c:y val="0.17944535073409701"/>
          <c:w val="0.93562708102108771"/>
          <c:h val="0.73246329526916798"/>
        </c:manualLayout>
      </c:layout>
      <c:barChart>
        <c:barDir val="col"/>
        <c:grouping val="clustered"/>
        <c:ser>
          <c:idx val="0"/>
          <c:order val="0"/>
          <c:tx>
            <c:strRef>
              <c:f>Sheet1!$A$341</c:f>
              <c:strCache>
                <c:ptCount val="1"/>
                <c:pt idx="0">
                  <c:v>Most and Completely Confident</c:v>
                </c:pt>
              </c:strCache>
            </c:strRef>
          </c:tx>
          <c:spPr>
            <a:solidFill>
              <a:schemeClr val="accent6">
                <a:lumMod val="75000"/>
              </a:schemeClr>
            </a:solidFill>
            <a:ln w="12700">
              <a:solidFill>
                <a:srgbClr val="000000"/>
              </a:solidFill>
              <a:prstDash val="solid"/>
            </a:ln>
          </c:spPr>
          <c:dLbls>
            <c:spPr>
              <a:noFill/>
              <a:ln w="25400">
                <a:noFill/>
              </a:ln>
            </c:spPr>
            <c:txPr>
              <a:bodyPr/>
              <a:lstStyle/>
              <a:p>
                <a:pPr>
                  <a:defRPr sz="1200" b="0" i="0" u="none" strike="noStrike" baseline="0">
                    <a:solidFill>
                      <a:srgbClr val="000000"/>
                    </a:solidFill>
                    <a:latin typeface="Arial"/>
                    <a:ea typeface="Arial"/>
                    <a:cs typeface="Arial"/>
                  </a:defRPr>
                </a:pPr>
                <a:endParaRPr lang="en-US"/>
              </a:p>
            </c:txPr>
            <c:showVal val="1"/>
          </c:dLbls>
          <c:cat>
            <c:strRef>
              <c:f>Sheet1!$B$340:$G$340</c:f>
              <c:strCache>
                <c:ptCount val="6"/>
                <c:pt idx="0">
                  <c:v>2005</c:v>
                </c:pt>
                <c:pt idx="1">
                  <c:v>2006</c:v>
                </c:pt>
                <c:pt idx="2">
                  <c:v>2007</c:v>
                </c:pt>
                <c:pt idx="3">
                  <c:v>2008</c:v>
                </c:pt>
                <c:pt idx="4">
                  <c:v>2009</c:v>
                </c:pt>
                <c:pt idx="5">
                  <c:v>2010</c:v>
                </c:pt>
              </c:strCache>
            </c:strRef>
          </c:cat>
          <c:val>
            <c:numRef>
              <c:f>Sheet1!$B$341:$G$341</c:f>
              <c:numCache>
                <c:formatCode>0%</c:formatCode>
                <c:ptCount val="6"/>
                <c:pt idx="0">
                  <c:v>0.85000000000000064</c:v>
                </c:pt>
                <c:pt idx="1">
                  <c:v>0.82000000000000062</c:v>
                </c:pt>
                <c:pt idx="2">
                  <c:v>0.66000000000000258</c:v>
                </c:pt>
                <c:pt idx="3">
                  <c:v>0.81</c:v>
                </c:pt>
                <c:pt idx="4">
                  <c:v>0.83000000000000063</c:v>
                </c:pt>
                <c:pt idx="5">
                  <c:v>0.86000000000000065</c:v>
                </c:pt>
              </c:numCache>
            </c:numRef>
          </c:val>
        </c:ser>
        <c:dLbls>
          <c:showVal val="1"/>
        </c:dLbls>
        <c:gapWidth val="90"/>
        <c:axId val="38986112"/>
        <c:axId val="38987648"/>
      </c:barChart>
      <c:catAx>
        <c:axId val="38986112"/>
        <c:scaling>
          <c:orientation val="minMax"/>
        </c:scaling>
        <c:axPos val="b"/>
        <c:numFmt formatCode="General" sourceLinked="1"/>
        <c:tickLblPos val="nextTo"/>
        <c:spPr>
          <a:ln w="3175">
            <a:solidFill>
              <a:srgbClr val="000000"/>
            </a:solidFill>
            <a:prstDash val="solid"/>
          </a:ln>
        </c:spPr>
        <c:txPr>
          <a:bodyPr rot="0" vert="horz"/>
          <a:lstStyle/>
          <a:p>
            <a:pPr>
              <a:defRPr sz="1400" b="0" i="0" u="none" strike="noStrike" baseline="0">
                <a:solidFill>
                  <a:srgbClr val="000000"/>
                </a:solidFill>
                <a:latin typeface="Arial"/>
                <a:ea typeface="Arial"/>
                <a:cs typeface="Arial"/>
              </a:defRPr>
            </a:pPr>
            <a:endParaRPr lang="en-US"/>
          </a:p>
        </c:txPr>
        <c:crossAx val="38987648"/>
        <c:crosses val="autoZero"/>
        <c:auto val="1"/>
        <c:lblAlgn val="ctr"/>
        <c:lblOffset val="100"/>
        <c:tickLblSkip val="1"/>
        <c:tickMarkSkip val="1"/>
      </c:catAx>
      <c:valAx>
        <c:axId val="38987648"/>
        <c:scaling>
          <c:orientation val="minMax"/>
        </c:scaling>
        <c:axPos val="l"/>
        <c:majorGridlines>
          <c:spPr>
            <a:ln w="3175">
              <a:solidFill>
                <a:srgbClr val="000000"/>
              </a:solidFill>
              <a:prstDash val="solid"/>
            </a:ln>
          </c:spPr>
        </c:majorGridlines>
        <c:numFmt formatCode="0%" sourceLinked="1"/>
        <c:tickLblPos val="nextTo"/>
        <c:spPr>
          <a:ln w="3175">
            <a:solidFill>
              <a:srgbClr val="000000"/>
            </a:solidFill>
            <a:prstDash val="solid"/>
          </a:ln>
        </c:spPr>
        <c:txPr>
          <a:bodyPr rot="0" vert="horz"/>
          <a:lstStyle/>
          <a:p>
            <a:pPr>
              <a:defRPr sz="1000" b="0" i="0" u="none" strike="noStrike" baseline="0">
                <a:solidFill>
                  <a:srgbClr val="000000"/>
                </a:solidFill>
                <a:latin typeface="Arial"/>
                <a:ea typeface="Arial"/>
                <a:cs typeface="Arial"/>
              </a:defRPr>
            </a:pPr>
            <a:endParaRPr lang="en-US"/>
          </a:p>
        </c:txPr>
        <c:crossAx val="38986112"/>
        <c:crosses val="autoZero"/>
        <c:crossBetween val="between"/>
      </c:valAx>
      <c:spPr>
        <a:solidFill>
          <a:srgbClr val="FFFFFF"/>
        </a:solidFill>
        <a:ln w="12700">
          <a:solidFill>
            <a:srgbClr val="808080"/>
          </a:solidFill>
          <a:prstDash val="solid"/>
        </a:ln>
      </c:spPr>
    </c:plotArea>
    <c:plotVisOnly val="1"/>
    <c:dispBlanksAs val="gap"/>
  </c:chart>
  <c:spPr>
    <a:noFill/>
    <a:ln w="9525">
      <a:noFill/>
    </a:ln>
    <a:scene3d>
      <a:camera prst="orthographicFront"/>
      <a:lightRig rig="threePt" dir="t"/>
    </a:scene3d>
    <a:sp3d prstMaterial="plastic"/>
  </c:spPr>
  <c:txPr>
    <a:bodyPr/>
    <a:lstStyle/>
    <a:p>
      <a:pPr>
        <a:defRPr sz="1000" b="0" i="0" u="none" strike="noStrike" baseline="0">
          <a:solidFill>
            <a:srgbClr val="000000"/>
          </a:solidFill>
          <a:latin typeface="Arial"/>
          <a:ea typeface="Arial"/>
          <a:cs typeface="Arial"/>
        </a:defRPr>
      </a:pPr>
      <a:endParaRPr lang="en-US"/>
    </a:p>
  </c:txPr>
  <c:externalData r:id="rId1"/>
  <c:userShapes r:id="rId2"/>
</c:chartSpace>
</file>

<file path=ppt/diagrams/colors1.xml><?xml version="1.0" encoding="utf-8"?>
<dgm:colorsDef xmlns:dgm="http://schemas.openxmlformats.org/drawingml/2006/diagram" xmlns:a="http://schemas.openxmlformats.org/drawingml/2006/main" uniqueId="urn:microsoft.com/office/officeart/2005/8/colors/accent1_2#1">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82CB4D2-6006-4F41-981D-162C288709CE}" type="doc">
      <dgm:prSet loTypeId="urn:microsoft.com/office/officeart/2005/8/layout/funnel1" loCatId="relationship" qsTypeId="urn:microsoft.com/office/officeart/2005/8/quickstyle/3d1" qsCatId="3D" csTypeId="urn:microsoft.com/office/officeart/2005/8/colors/accent1_2#1" csCatId="accent1" phldr="1"/>
      <dgm:spPr/>
      <dgm:t>
        <a:bodyPr/>
        <a:lstStyle/>
        <a:p>
          <a:endParaRPr lang="en-US"/>
        </a:p>
      </dgm:t>
    </dgm:pt>
    <dgm:pt modelId="{B33608B9-146C-4388-AEF4-821B16D5291E}">
      <dgm:prSet phldrT="[Text]" custT="1"/>
      <dgm:spPr/>
      <dgm:t>
        <a:bodyPr/>
        <a:lstStyle/>
        <a:p>
          <a:r>
            <a:rPr lang="en-US" sz="1600" dirty="0" err="1" smtClean="0"/>
            <a:t>Unemploy-ment</a:t>
          </a:r>
          <a:endParaRPr lang="en-US" sz="1600" dirty="0"/>
        </a:p>
      </dgm:t>
    </dgm:pt>
    <dgm:pt modelId="{8D90C01D-8D05-4638-8C47-DDE3B37341AA}" type="parTrans" cxnId="{CFD75E34-6D09-40A8-9AA6-C3333DA5CBD2}">
      <dgm:prSet/>
      <dgm:spPr/>
      <dgm:t>
        <a:bodyPr/>
        <a:lstStyle/>
        <a:p>
          <a:endParaRPr lang="en-US"/>
        </a:p>
      </dgm:t>
    </dgm:pt>
    <dgm:pt modelId="{85168BE3-AA61-43AF-B4AA-E982FEC0EED1}" type="sibTrans" cxnId="{CFD75E34-6D09-40A8-9AA6-C3333DA5CBD2}">
      <dgm:prSet/>
      <dgm:spPr/>
      <dgm:t>
        <a:bodyPr/>
        <a:lstStyle/>
        <a:p>
          <a:endParaRPr lang="en-US"/>
        </a:p>
      </dgm:t>
    </dgm:pt>
    <dgm:pt modelId="{43B1C3BA-6A38-44C4-AC9A-F3CFCD127379}">
      <dgm:prSet phldrT="[Text]" custT="1"/>
      <dgm:spPr/>
      <dgm:t>
        <a:bodyPr/>
        <a:lstStyle/>
        <a:p>
          <a:r>
            <a:rPr lang="en-US" sz="1600" dirty="0" smtClean="0"/>
            <a:t>Housing Troubles</a:t>
          </a:r>
          <a:endParaRPr lang="en-US" sz="1600" dirty="0"/>
        </a:p>
      </dgm:t>
    </dgm:pt>
    <dgm:pt modelId="{AF687F95-ACF0-49E2-9049-005EE6E9823D}" type="parTrans" cxnId="{57E9C1BB-2E50-4F90-9A4A-8A3D394F8754}">
      <dgm:prSet/>
      <dgm:spPr/>
      <dgm:t>
        <a:bodyPr/>
        <a:lstStyle/>
        <a:p>
          <a:endParaRPr lang="en-US"/>
        </a:p>
      </dgm:t>
    </dgm:pt>
    <dgm:pt modelId="{8F52FE1A-286B-4C57-8D15-CB777A42D180}" type="sibTrans" cxnId="{57E9C1BB-2E50-4F90-9A4A-8A3D394F8754}">
      <dgm:prSet/>
      <dgm:spPr/>
      <dgm:t>
        <a:bodyPr/>
        <a:lstStyle/>
        <a:p>
          <a:endParaRPr lang="en-US"/>
        </a:p>
      </dgm:t>
    </dgm:pt>
    <dgm:pt modelId="{D31EBC88-D1E8-4313-B54B-4C07BBD294B6}">
      <dgm:prSet phldrT="[Text]" custT="1"/>
      <dgm:spPr/>
      <dgm:t>
        <a:bodyPr/>
        <a:lstStyle/>
        <a:p>
          <a:r>
            <a:rPr lang="en-US" sz="1600" dirty="0" smtClean="0"/>
            <a:t>Lack of Trust</a:t>
          </a:r>
          <a:endParaRPr lang="en-US" sz="1600" dirty="0"/>
        </a:p>
      </dgm:t>
    </dgm:pt>
    <dgm:pt modelId="{A5E0C063-C48A-456C-AFC4-63D11A70E7BF}" type="parTrans" cxnId="{F45CFDB5-0698-4692-8ECF-DCDB55F8ABE2}">
      <dgm:prSet/>
      <dgm:spPr/>
      <dgm:t>
        <a:bodyPr/>
        <a:lstStyle/>
        <a:p>
          <a:endParaRPr lang="en-US"/>
        </a:p>
      </dgm:t>
    </dgm:pt>
    <dgm:pt modelId="{C8B76588-8728-4154-80EB-3273432FDA3E}" type="sibTrans" cxnId="{F45CFDB5-0698-4692-8ECF-DCDB55F8ABE2}">
      <dgm:prSet/>
      <dgm:spPr/>
      <dgm:t>
        <a:bodyPr/>
        <a:lstStyle/>
        <a:p>
          <a:endParaRPr lang="en-US"/>
        </a:p>
      </dgm:t>
    </dgm:pt>
    <dgm:pt modelId="{28787D02-67DA-404F-B69F-A6C46A41A5E3}">
      <dgm:prSet phldrT="[Text]"/>
      <dgm:spPr/>
      <dgm:t>
        <a:bodyPr/>
        <a:lstStyle/>
        <a:p>
          <a:r>
            <a:rPr lang="en-US" dirty="0" smtClean="0"/>
            <a:t>Record decline in consumer confidence, leading  to changes in food spending, shopping and consumption</a:t>
          </a:r>
          <a:endParaRPr lang="en-US" dirty="0"/>
        </a:p>
      </dgm:t>
    </dgm:pt>
    <dgm:pt modelId="{8693E4C2-B918-4B3E-A095-1C1D7E2BC09B}" type="parTrans" cxnId="{33D5DDD1-1D51-436C-B14C-E671FFAB7F93}">
      <dgm:prSet/>
      <dgm:spPr/>
      <dgm:t>
        <a:bodyPr/>
        <a:lstStyle/>
        <a:p>
          <a:endParaRPr lang="en-US"/>
        </a:p>
      </dgm:t>
    </dgm:pt>
    <dgm:pt modelId="{F08DC001-ADE3-4054-B326-43BE0811CF7F}" type="sibTrans" cxnId="{33D5DDD1-1D51-436C-B14C-E671FFAB7F93}">
      <dgm:prSet/>
      <dgm:spPr/>
      <dgm:t>
        <a:bodyPr/>
        <a:lstStyle/>
        <a:p>
          <a:endParaRPr lang="en-US"/>
        </a:p>
      </dgm:t>
    </dgm:pt>
    <dgm:pt modelId="{F5DAD53D-F5BC-4BAE-8B0B-D8FA66AE281E}" type="pres">
      <dgm:prSet presAssocID="{182CB4D2-6006-4F41-981D-162C288709CE}" presName="Name0" presStyleCnt="0">
        <dgm:presLayoutVars>
          <dgm:chMax val="4"/>
          <dgm:resizeHandles val="exact"/>
        </dgm:presLayoutVars>
      </dgm:prSet>
      <dgm:spPr/>
      <dgm:t>
        <a:bodyPr/>
        <a:lstStyle/>
        <a:p>
          <a:endParaRPr lang="en-US"/>
        </a:p>
      </dgm:t>
    </dgm:pt>
    <dgm:pt modelId="{A0096C44-5260-45A3-B7D6-A4A5A6991346}" type="pres">
      <dgm:prSet presAssocID="{182CB4D2-6006-4F41-981D-162C288709CE}" presName="ellipse" presStyleLbl="trBgShp" presStyleIdx="0" presStyleCnt="1"/>
      <dgm:spPr/>
    </dgm:pt>
    <dgm:pt modelId="{BF12D01F-3F33-4EBD-8138-334E87870B30}" type="pres">
      <dgm:prSet presAssocID="{182CB4D2-6006-4F41-981D-162C288709CE}" presName="arrow1" presStyleLbl="fgShp" presStyleIdx="0" presStyleCnt="1"/>
      <dgm:spPr/>
    </dgm:pt>
    <dgm:pt modelId="{8B40D48A-F6BF-49BA-AF4B-A268A4525247}" type="pres">
      <dgm:prSet presAssocID="{182CB4D2-6006-4F41-981D-162C288709CE}" presName="rectangle" presStyleLbl="revTx" presStyleIdx="0" presStyleCnt="1">
        <dgm:presLayoutVars>
          <dgm:bulletEnabled val="1"/>
        </dgm:presLayoutVars>
      </dgm:prSet>
      <dgm:spPr/>
      <dgm:t>
        <a:bodyPr/>
        <a:lstStyle/>
        <a:p>
          <a:endParaRPr lang="en-US"/>
        </a:p>
      </dgm:t>
    </dgm:pt>
    <dgm:pt modelId="{F5C27FEC-C7F9-43FE-A939-D4F7BA9FD028}" type="pres">
      <dgm:prSet presAssocID="{43B1C3BA-6A38-44C4-AC9A-F3CFCD127379}" presName="item1" presStyleLbl="node1" presStyleIdx="0" presStyleCnt="3">
        <dgm:presLayoutVars>
          <dgm:bulletEnabled val="1"/>
        </dgm:presLayoutVars>
      </dgm:prSet>
      <dgm:spPr/>
      <dgm:t>
        <a:bodyPr/>
        <a:lstStyle/>
        <a:p>
          <a:endParaRPr lang="en-US"/>
        </a:p>
      </dgm:t>
    </dgm:pt>
    <dgm:pt modelId="{6B78D330-F6FC-4295-AA9D-6936ADFEB626}" type="pres">
      <dgm:prSet presAssocID="{D31EBC88-D1E8-4313-B54B-4C07BBD294B6}" presName="item2" presStyleLbl="node1" presStyleIdx="1" presStyleCnt="3" custLinFactNeighborX="25888" custLinFactNeighborY="17480">
        <dgm:presLayoutVars>
          <dgm:bulletEnabled val="1"/>
        </dgm:presLayoutVars>
      </dgm:prSet>
      <dgm:spPr/>
      <dgm:t>
        <a:bodyPr/>
        <a:lstStyle/>
        <a:p>
          <a:endParaRPr lang="en-US"/>
        </a:p>
      </dgm:t>
    </dgm:pt>
    <dgm:pt modelId="{6E0B1A21-2172-4545-B1F9-C31E87593659}" type="pres">
      <dgm:prSet presAssocID="{28787D02-67DA-404F-B69F-A6C46A41A5E3}" presName="item3" presStyleLbl="node1" presStyleIdx="2" presStyleCnt="3" custLinFactNeighborX="28133" custLinFactNeighborY="8668">
        <dgm:presLayoutVars>
          <dgm:bulletEnabled val="1"/>
        </dgm:presLayoutVars>
      </dgm:prSet>
      <dgm:spPr/>
      <dgm:t>
        <a:bodyPr/>
        <a:lstStyle/>
        <a:p>
          <a:endParaRPr lang="en-US"/>
        </a:p>
      </dgm:t>
    </dgm:pt>
    <dgm:pt modelId="{0E516E30-7F83-4A49-837A-7BB28C43A023}" type="pres">
      <dgm:prSet presAssocID="{182CB4D2-6006-4F41-981D-162C288709CE}" presName="funnel" presStyleLbl="trAlignAcc1" presStyleIdx="0" presStyleCnt="1"/>
      <dgm:spPr/>
    </dgm:pt>
  </dgm:ptLst>
  <dgm:cxnLst>
    <dgm:cxn modelId="{B5C9E3EE-915E-43E9-B8E7-A7437B0F099D}" type="presOf" srcId="{B33608B9-146C-4388-AEF4-821B16D5291E}" destId="{6E0B1A21-2172-4545-B1F9-C31E87593659}" srcOrd="0" destOrd="0" presId="urn:microsoft.com/office/officeart/2005/8/layout/funnel1"/>
    <dgm:cxn modelId="{33D5DDD1-1D51-436C-B14C-E671FFAB7F93}" srcId="{182CB4D2-6006-4F41-981D-162C288709CE}" destId="{28787D02-67DA-404F-B69F-A6C46A41A5E3}" srcOrd="3" destOrd="0" parTransId="{8693E4C2-B918-4B3E-A095-1C1D7E2BC09B}" sibTransId="{F08DC001-ADE3-4054-B326-43BE0811CF7F}"/>
    <dgm:cxn modelId="{FE17B18A-3494-4E35-9AE7-F8C3A83FE424}" type="presOf" srcId="{43B1C3BA-6A38-44C4-AC9A-F3CFCD127379}" destId="{6B78D330-F6FC-4295-AA9D-6936ADFEB626}" srcOrd="0" destOrd="0" presId="urn:microsoft.com/office/officeart/2005/8/layout/funnel1"/>
    <dgm:cxn modelId="{F45CFDB5-0698-4692-8ECF-DCDB55F8ABE2}" srcId="{182CB4D2-6006-4F41-981D-162C288709CE}" destId="{D31EBC88-D1E8-4313-B54B-4C07BBD294B6}" srcOrd="2" destOrd="0" parTransId="{A5E0C063-C48A-456C-AFC4-63D11A70E7BF}" sibTransId="{C8B76588-8728-4154-80EB-3273432FDA3E}"/>
    <dgm:cxn modelId="{39D65246-6339-460B-B2B0-E459382C882A}" type="presOf" srcId="{D31EBC88-D1E8-4313-B54B-4C07BBD294B6}" destId="{F5C27FEC-C7F9-43FE-A939-D4F7BA9FD028}" srcOrd="0" destOrd="0" presId="urn:microsoft.com/office/officeart/2005/8/layout/funnel1"/>
    <dgm:cxn modelId="{FB2372BD-704D-4C0E-B3DC-BADB8BADAC3E}" type="presOf" srcId="{182CB4D2-6006-4F41-981D-162C288709CE}" destId="{F5DAD53D-F5BC-4BAE-8B0B-D8FA66AE281E}" srcOrd="0" destOrd="0" presId="urn:microsoft.com/office/officeart/2005/8/layout/funnel1"/>
    <dgm:cxn modelId="{B17BC150-CAEF-48DE-8CF0-1AEA32D226EE}" type="presOf" srcId="{28787D02-67DA-404F-B69F-A6C46A41A5E3}" destId="{8B40D48A-F6BF-49BA-AF4B-A268A4525247}" srcOrd="0" destOrd="0" presId="urn:microsoft.com/office/officeart/2005/8/layout/funnel1"/>
    <dgm:cxn modelId="{57E9C1BB-2E50-4F90-9A4A-8A3D394F8754}" srcId="{182CB4D2-6006-4F41-981D-162C288709CE}" destId="{43B1C3BA-6A38-44C4-AC9A-F3CFCD127379}" srcOrd="1" destOrd="0" parTransId="{AF687F95-ACF0-49E2-9049-005EE6E9823D}" sibTransId="{8F52FE1A-286B-4C57-8D15-CB777A42D180}"/>
    <dgm:cxn modelId="{CFD75E34-6D09-40A8-9AA6-C3333DA5CBD2}" srcId="{182CB4D2-6006-4F41-981D-162C288709CE}" destId="{B33608B9-146C-4388-AEF4-821B16D5291E}" srcOrd="0" destOrd="0" parTransId="{8D90C01D-8D05-4638-8C47-DDE3B37341AA}" sibTransId="{85168BE3-AA61-43AF-B4AA-E982FEC0EED1}"/>
    <dgm:cxn modelId="{FDB8EAE8-63AF-4C16-A3D7-0B038EC6814F}" type="presParOf" srcId="{F5DAD53D-F5BC-4BAE-8B0B-D8FA66AE281E}" destId="{A0096C44-5260-45A3-B7D6-A4A5A6991346}" srcOrd="0" destOrd="0" presId="urn:microsoft.com/office/officeart/2005/8/layout/funnel1"/>
    <dgm:cxn modelId="{8763E65B-5BB3-44D1-A424-8FDAE41958DD}" type="presParOf" srcId="{F5DAD53D-F5BC-4BAE-8B0B-D8FA66AE281E}" destId="{BF12D01F-3F33-4EBD-8138-334E87870B30}" srcOrd="1" destOrd="0" presId="urn:microsoft.com/office/officeart/2005/8/layout/funnel1"/>
    <dgm:cxn modelId="{B7984D6D-6383-4A0C-9B78-EA77BDB1AF86}" type="presParOf" srcId="{F5DAD53D-F5BC-4BAE-8B0B-D8FA66AE281E}" destId="{8B40D48A-F6BF-49BA-AF4B-A268A4525247}" srcOrd="2" destOrd="0" presId="urn:microsoft.com/office/officeart/2005/8/layout/funnel1"/>
    <dgm:cxn modelId="{3BBF5A59-8099-4731-AD95-D4CCC307EDCC}" type="presParOf" srcId="{F5DAD53D-F5BC-4BAE-8B0B-D8FA66AE281E}" destId="{F5C27FEC-C7F9-43FE-A939-D4F7BA9FD028}" srcOrd="3" destOrd="0" presId="urn:microsoft.com/office/officeart/2005/8/layout/funnel1"/>
    <dgm:cxn modelId="{7E64DD72-C6B8-4F67-B493-AC7CFDECF76F}" type="presParOf" srcId="{F5DAD53D-F5BC-4BAE-8B0B-D8FA66AE281E}" destId="{6B78D330-F6FC-4295-AA9D-6936ADFEB626}" srcOrd="4" destOrd="0" presId="urn:microsoft.com/office/officeart/2005/8/layout/funnel1"/>
    <dgm:cxn modelId="{F29BC0BF-4031-4043-90D7-47B480D70B1E}" type="presParOf" srcId="{F5DAD53D-F5BC-4BAE-8B0B-D8FA66AE281E}" destId="{6E0B1A21-2172-4545-B1F9-C31E87593659}" srcOrd="5" destOrd="0" presId="urn:microsoft.com/office/officeart/2005/8/layout/funnel1"/>
    <dgm:cxn modelId="{77819E66-7383-4019-8B56-03070BB6FF41}" type="presParOf" srcId="{F5DAD53D-F5BC-4BAE-8B0B-D8FA66AE281E}" destId="{0E516E30-7F83-4A49-837A-7BB28C43A023}" srcOrd="6" destOrd="0" presId="urn:microsoft.com/office/officeart/2005/8/layout/funnel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emf"/></Relationships>
</file>

<file path=ppt/drawings/drawing1.xml><?xml version="1.0" encoding="utf-8"?>
<c:userShapes xmlns:c="http://schemas.openxmlformats.org/drawingml/2006/chart">
  <cdr:relSizeAnchor xmlns:cdr="http://schemas.openxmlformats.org/drawingml/2006/chartDrawing">
    <cdr:from>
      <cdr:x>0.19477</cdr:x>
      <cdr:y>0.1664</cdr:y>
    </cdr:from>
    <cdr:to>
      <cdr:x>0.23987</cdr:x>
      <cdr:y>0.2065</cdr:y>
    </cdr:to>
    <cdr:sp macro="" textlink="">
      <cdr:nvSpPr>
        <cdr:cNvPr id="56321" name="Text Box 1"/>
        <cdr:cNvSpPr txBox="1">
          <a:spLocks xmlns:a="http://schemas.openxmlformats.org/drawingml/2006/main" noChangeArrowheads="1"/>
        </cdr:cNvSpPr>
      </cdr:nvSpPr>
      <cdr:spPr bwMode="auto">
        <a:xfrm xmlns:a="http://schemas.openxmlformats.org/drawingml/2006/main">
          <a:off x="1671560" y="971578"/>
          <a:ext cx="387029" cy="234167"/>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27432" tIns="27432" rIns="0" bIns="0" anchor="t" upright="1">
          <a:spAutoFit/>
        </a:bodyPr>
        <a:lstStyle xmlns:a="http://schemas.openxmlformats.org/drawingml/2006/main"/>
        <a:p xmlns:a="http://schemas.openxmlformats.org/drawingml/2006/main">
          <a:pPr algn="l" rtl="0">
            <a:defRPr sz="1000"/>
          </a:pPr>
          <a:r>
            <a:rPr lang="en-US" sz="1400" b="0" i="0" u="none" strike="noStrike" baseline="0">
              <a:solidFill>
                <a:srgbClr val="000000"/>
              </a:solidFill>
              <a:latin typeface="Arial"/>
              <a:cs typeface="Arial"/>
            </a:rPr>
            <a:t>70%</a:t>
          </a:r>
        </a:p>
      </cdr:txBody>
    </cdr:sp>
  </cdr:relSizeAnchor>
  <cdr:relSizeAnchor xmlns:cdr="http://schemas.openxmlformats.org/drawingml/2006/chartDrawing">
    <cdr:from>
      <cdr:x>0.35326</cdr:x>
      <cdr:y>0.40785</cdr:y>
    </cdr:from>
    <cdr:to>
      <cdr:x>0.39836</cdr:x>
      <cdr:y>0.44796</cdr:y>
    </cdr:to>
    <cdr:sp macro="" textlink="">
      <cdr:nvSpPr>
        <cdr:cNvPr id="56322" name="Text Box 2"/>
        <cdr:cNvSpPr txBox="1">
          <a:spLocks xmlns:a="http://schemas.openxmlformats.org/drawingml/2006/main" noChangeArrowheads="1"/>
        </cdr:cNvSpPr>
      </cdr:nvSpPr>
      <cdr:spPr bwMode="auto">
        <a:xfrm xmlns:a="http://schemas.openxmlformats.org/drawingml/2006/main">
          <a:off x="3031706" y="2381367"/>
          <a:ext cx="387029" cy="234167"/>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27432" tIns="27432" rIns="0" bIns="0" anchor="t" upright="1">
          <a:spAutoFit/>
        </a:bodyPr>
        <a:lstStyle xmlns:a="http://schemas.openxmlformats.org/drawingml/2006/main"/>
        <a:p xmlns:a="http://schemas.openxmlformats.org/drawingml/2006/main">
          <a:pPr algn="l" rtl="0">
            <a:defRPr sz="1000"/>
          </a:pPr>
          <a:r>
            <a:rPr lang="en-US" sz="1400" b="0" i="0" u="none" strike="noStrike" baseline="0">
              <a:solidFill>
                <a:srgbClr val="000000"/>
              </a:solidFill>
              <a:latin typeface="Arial"/>
              <a:cs typeface="Arial"/>
            </a:rPr>
            <a:t>42%</a:t>
          </a:r>
        </a:p>
      </cdr:txBody>
    </cdr:sp>
  </cdr:relSizeAnchor>
  <cdr:relSizeAnchor xmlns:cdr="http://schemas.openxmlformats.org/drawingml/2006/chartDrawing">
    <cdr:from>
      <cdr:x>0.27743</cdr:x>
      <cdr:y>0.3745</cdr:y>
    </cdr:from>
    <cdr:to>
      <cdr:x>0.32253</cdr:x>
      <cdr:y>0.4146</cdr:y>
    </cdr:to>
    <cdr:sp macro="" textlink="">
      <cdr:nvSpPr>
        <cdr:cNvPr id="56323" name="Text Box 3"/>
        <cdr:cNvSpPr txBox="1">
          <a:spLocks xmlns:a="http://schemas.openxmlformats.org/drawingml/2006/main" noChangeArrowheads="1"/>
        </cdr:cNvSpPr>
      </cdr:nvSpPr>
      <cdr:spPr bwMode="auto">
        <a:xfrm xmlns:a="http://schemas.openxmlformats.org/drawingml/2006/main">
          <a:off x="2380915" y="2186616"/>
          <a:ext cx="387029" cy="234167"/>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27432" tIns="27432" rIns="0" bIns="0" anchor="t" upright="1">
          <a:spAutoFit/>
        </a:bodyPr>
        <a:lstStyle xmlns:a="http://schemas.openxmlformats.org/drawingml/2006/main"/>
        <a:p xmlns:a="http://schemas.openxmlformats.org/drawingml/2006/main">
          <a:pPr algn="l" rtl="0">
            <a:defRPr sz="1000"/>
          </a:pPr>
          <a:r>
            <a:rPr lang="en-US" sz="1400" b="0" i="0" u="none" strike="noStrike" baseline="0">
              <a:solidFill>
                <a:srgbClr val="000000"/>
              </a:solidFill>
              <a:latin typeface="Arial"/>
              <a:cs typeface="Arial"/>
            </a:rPr>
            <a:t>46%</a:t>
          </a:r>
        </a:p>
      </cdr:txBody>
    </cdr:sp>
  </cdr:relSizeAnchor>
  <cdr:relSizeAnchor xmlns:cdr="http://schemas.openxmlformats.org/drawingml/2006/chartDrawing">
    <cdr:from>
      <cdr:x>0.4325</cdr:x>
      <cdr:y>0.5155</cdr:y>
    </cdr:from>
    <cdr:to>
      <cdr:x>0.4776</cdr:x>
      <cdr:y>0.55561</cdr:y>
    </cdr:to>
    <cdr:sp macro="" textlink="">
      <cdr:nvSpPr>
        <cdr:cNvPr id="56324" name="Text Box 4"/>
        <cdr:cNvSpPr txBox="1">
          <a:spLocks xmlns:a="http://schemas.openxmlformats.org/drawingml/2006/main" noChangeArrowheads="1"/>
        </cdr:cNvSpPr>
      </cdr:nvSpPr>
      <cdr:spPr bwMode="auto">
        <a:xfrm xmlns:a="http://schemas.openxmlformats.org/drawingml/2006/main">
          <a:off x="3711726" y="3009914"/>
          <a:ext cx="387029" cy="234167"/>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27432" tIns="27432" rIns="0" bIns="0" anchor="t" upright="1">
          <a:spAutoFit/>
        </a:bodyPr>
        <a:lstStyle xmlns:a="http://schemas.openxmlformats.org/drawingml/2006/main"/>
        <a:p xmlns:a="http://schemas.openxmlformats.org/drawingml/2006/main">
          <a:pPr algn="l" rtl="0">
            <a:defRPr sz="1000"/>
          </a:pPr>
          <a:r>
            <a:rPr lang="en-US" sz="1400" b="0" i="0" u="none" strike="noStrike" baseline="0">
              <a:solidFill>
                <a:srgbClr val="000000"/>
              </a:solidFill>
              <a:latin typeface="Arial"/>
              <a:cs typeface="Arial"/>
            </a:rPr>
            <a:t>29%</a:t>
          </a:r>
        </a:p>
      </cdr:txBody>
    </cdr:sp>
  </cdr:relSizeAnchor>
  <cdr:relSizeAnchor xmlns:cdr="http://schemas.openxmlformats.org/drawingml/2006/chartDrawing">
    <cdr:from>
      <cdr:x>0.51701</cdr:x>
      <cdr:y>0.5624</cdr:y>
    </cdr:from>
    <cdr:to>
      <cdr:x>0.56211</cdr:x>
      <cdr:y>0.6025</cdr:y>
    </cdr:to>
    <cdr:sp macro="" textlink="">
      <cdr:nvSpPr>
        <cdr:cNvPr id="56325" name="Text Box 5"/>
        <cdr:cNvSpPr txBox="1">
          <a:spLocks xmlns:a="http://schemas.openxmlformats.org/drawingml/2006/main" noChangeArrowheads="1"/>
        </cdr:cNvSpPr>
      </cdr:nvSpPr>
      <cdr:spPr bwMode="auto">
        <a:xfrm xmlns:a="http://schemas.openxmlformats.org/drawingml/2006/main">
          <a:off x="4437013" y="3283728"/>
          <a:ext cx="387029" cy="234167"/>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27432" tIns="27432" rIns="0" bIns="0" anchor="t" upright="1">
          <a:spAutoFit/>
        </a:bodyPr>
        <a:lstStyle xmlns:a="http://schemas.openxmlformats.org/drawingml/2006/main"/>
        <a:p xmlns:a="http://schemas.openxmlformats.org/drawingml/2006/main">
          <a:pPr algn="l" rtl="0">
            <a:defRPr sz="1000"/>
          </a:pPr>
          <a:r>
            <a:rPr lang="en-US" sz="1400" b="0" i="0" u="none" strike="noStrike" baseline="0">
              <a:solidFill>
                <a:srgbClr val="000000"/>
              </a:solidFill>
              <a:latin typeface="Arial"/>
              <a:cs typeface="Arial"/>
            </a:rPr>
            <a:t>24%</a:t>
          </a:r>
        </a:p>
      </cdr:txBody>
    </cdr:sp>
  </cdr:relSizeAnchor>
  <cdr:relSizeAnchor xmlns:cdr="http://schemas.openxmlformats.org/drawingml/2006/chartDrawing">
    <cdr:from>
      <cdr:x>0.60429</cdr:x>
      <cdr:y>0.59834</cdr:y>
    </cdr:from>
    <cdr:to>
      <cdr:x>0.64939</cdr:x>
      <cdr:y>0.63845</cdr:y>
    </cdr:to>
    <cdr:sp macro="" textlink="">
      <cdr:nvSpPr>
        <cdr:cNvPr id="56326" name="Text Box 6"/>
        <cdr:cNvSpPr txBox="1">
          <a:spLocks xmlns:a="http://schemas.openxmlformats.org/drawingml/2006/main" noChangeArrowheads="1"/>
        </cdr:cNvSpPr>
      </cdr:nvSpPr>
      <cdr:spPr bwMode="auto">
        <a:xfrm xmlns:a="http://schemas.openxmlformats.org/drawingml/2006/main">
          <a:off x="5186006" y="3493601"/>
          <a:ext cx="387049" cy="234196"/>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27432" tIns="27432" rIns="0" bIns="0" anchor="t" upright="1">
          <a:spAutoFit/>
        </a:bodyPr>
        <a:lstStyle xmlns:a="http://schemas.openxmlformats.org/drawingml/2006/main"/>
        <a:p xmlns:a="http://schemas.openxmlformats.org/drawingml/2006/main">
          <a:pPr algn="l" rtl="0">
            <a:defRPr sz="1000"/>
          </a:pPr>
          <a:r>
            <a:rPr lang="en-US" sz="1400" b="0" i="0" u="none" strike="noStrike" baseline="0">
              <a:solidFill>
                <a:srgbClr val="000000"/>
              </a:solidFill>
              <a:latin typeface="Arial"/>
              <a:cs typeface="Arial"/>
            </a:rPr>
            <a:t>20%</a:t>
          </a:r>
        </a:p>
      </cdr:txBody>
    </cdr:sp>
  </cdr:relSizeAnchor>
  <cdr:relSizeAnchor xmlns:cdr="http://schemas.openxmlformats.org/drawingml/2006/chartDrawing">
    <cdr:from>
      <cdr:x>0.844</cdr:x>
      <cdr:y>0.699</cdr:y>
    </cdr:from>
    <cdr:to>
      <cdr:x>0.87746</cdr:x>
      <cdr:y>0.73911</cdr:y>
    </cdr:to>
    <cdr:sp macro="" textlink="">
      <cdr:nvSpPr>
        <cdr:cNvPr id="56327" name="Text Box 7"/>
        <cdr:cNvSpPr txBox="1">
          <a:spLocks xmlns:a="http://schemas.openxmlformats.org/drawingml/2006/main" noChangeArrowheads="1"/>
        </cdr:cNvSpPr>
      </cdr:nvSpPr>
      <cdr:spPr bwMode="auto">
        <a:xfrm xmlns:a="http://schemas.openxmlformats.org/drawingml/2006/main">
          <a:off x="7243229" y="4081339"/>
          <a:ext cx="287195" cy="234167"/>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27432" tIns="27432" rIns="0" bIns="0" anchor="t" upright="1">
          <a:spAutoFit/>
        </a:bodyPr>
        <a:lstStyle xmlns:a="http://schemas.openxmlformats.org/drawingml/2006/main"/>
        <a:p xmlns:a="http://schemas.openxmlformats.org/drawingml/2006/main">
          <a:pPr algn="l" rtl="0">
            <a:defRPr sz="1000"/>
          </a:pPr>
          <a:r>
            <a:rPr lang="en-US" sz="1400" b="0" i="0" u="none" strike="noStrike" baseline="0">
              <a:solidFill>
                <a:srgbClr val="000000"/>
              </a:solidFill>
              <a:latin typeface="Arial"/>
              <a:cs typeface="Arial"/>
            </a:rPr>
            <a:t>8%</a:t>
          </a:r>
        </a:p>
      </cdr:txBody>
    </cdr:sp>
  </cdr:relSizeAnchor>
  <cdr:relSizeAnchor xmlns:cdr="http://schemas.openxmlformats.org/drawingml/2006/chartDrawing">
    <cdr:from>
      <cdr:x>0.75925</cdr:x>
      <cdr:y>0.64875</cdr:y>
    </cdr:from>
    <cdr:to>
      <cdr:x>0.80435</cdr:x>
      <cdr:y>0.68886</cdr:y>
    </cdr:to>
    <cdr:sp macro="" textlink="">
      <cdr:nvSpPr>
        <cdr:cNvPr id="56328" name="Text Box 8"/>
        <cdr:cNvSpPr txBox="1">
          <a:spLocks xmlns:a="http://schemas.openxmlformats.org/drawingml/2006/main" noChangeArrowheads="1"/>
        </cdr:cNvSpPr>
      </cdr:nvSpPr>
      <cdr:spPr bwMode="auto">
        <a:xfrm xmlns:a="http://schemas.openxmlformats.org/drawingml/2006/main">
          <a:off x="6515902" y="3787938"/>
          <a:ext cx="387029" cy="234167"/>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27432" tIns="27432" rIns="0" bIns="0" anchor="t" upright="1">
          <a:spAutoFit/>
        </a:bodyPr>
        <a:lstStyle xmlns:a="http://schemas.openxmlformats.org/drawingml/2006/main"/>
        <a:p xmlns:a="http://schemas.openxmlformats.org/drawingml/2006/main">
          <a:pPr algn="l" rtl="0">
            <a:defRPr sz="1000"/>
          </a:pPr>
          <a:r>
            <a:rPr lang="en-US" sz="1400" b="0" i="0" u="none" strike="noStrike" baseline="0">
              <a:solidFill>
                <a:srgbClr val="000000"/>
              </a:solidFill>
              <a:latin typeface="Arial"/>
              <a:cs typeface="Arial"/>
            </a:rPr>
            <a:t>14%</a:t>
          </a:r>
        </a:p>
      </cdr:txBody>
    </cdr:sp>
  </cdr:relSizeAnchor>
  <cdr:relSizeAnchor xmlns:cdr="http://schemas.openxmlformats.org/drawingml/2006/chartDrawing">
    <cdr:from>
      <cdr:x>0.68127</cdr:x>
      <cdr:y>0.599</cdr:y>
    </cdr:from>
    <cdr:to>
      <cdr:x>0.72637</cdr:x>
      <cdr:y>0.63911</cdr:y>
    </cdr:to>
    <cdr:sp macro="" textlink="">
      <cdr:nvSpPr>
        <cdr:cNvPr id="56329" name="Text Box 9"/>
        <cdr:cNvSpPr txBox="1">
          <a:spLocks xmlns:a="http://schemas.openxmlformats.org/drawingml/2006/main" noChangeArrowheads="1"/>
        </cdr:cNvSpPr>
      </cdr:nvSpPr>
      <cdr:spPr bwMode="auto">
        <a:xfrm xmlns:a="http://schemas.openxmlformats.org/drawingml/2006/main">
          <a:off x="5846715" y="3497456"/>
          <a:ext cx="387029" cy="234167"/>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27432" tIns="27432" rIns="0" bIns="0" anchor="t" upright="1">
          <a:spAutoFit/>
        </a:bodyPr>
        <a:lstStyle xmlns:a="http://schemas.openxmlformats.org/drawingml/2006/main"/>
        <a:p xmlns:a="http://schemas.openxmlformats.org/drawingml/2006/main">
          <a:pPr algn="l" rtl="0">
            <a:defRPr sz="1000"/>
          </a:pPr>
          <a:r>
            <a:rPr lang="en-US" sz="1400" b="0" i="0" u="none" strike="noStrike" baseline="0">
              <a:solidFill>
                <a:srgbClr val="000000"/>
              </a:solidFill>
              <a:latin typeface="Arial"/>
              <a:cs typeface="Arial"/>
            </a:rPr>
            <a:t>20%</a:t>
          </a:r>
        </a:p>
      </cdr:txBody>
    </cdr:sp>
  </cdr:relSizeAnchor>
  <cdr:relSizeAnchor xmlns:cdr="http://schemas.openxmlformats.org/drawingml/2006/chartDrawing">
    <cdr:from>
      <cdr:x>0.93275</cdr:x>
      <cdr:y>0.70783</cdr:y>
    </cdr:from>
    <cdr:to>
      <cdr:x>0.97632</cdr:x>
      <cdr:y>0.73824</cdr:y>
    </cdr:to>
    <cdr:sp macro="" textlink="">
      <cdr:nvSpPr>
        <cdr:cNvPr id="56330" name="Text Box 10"/>
        <cdr:cNvSpPr txBox="1">
          <a:spLocks xmlns:a="http://schemas.openxmlformats.org/drawingml/2006/main" noChangeArrowheads="1"/>
        </cdr:cNvSpPr>
      </cdr:nvSpPr>
      <cdr:spPr bwMode="auto">
        <a:xfrm xmlns:a="http://schemas.openxmlformats.org/drawingml/2006/main">
          <a:off x="8004884" y="4132881"/>
          <a:ext cx="373887" cy="17758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27432" tIns="27432" rIns="0" bIns="0" anchor="t" upright="1">
          <a:noAutofit/>
        </a:bodyPr>
        <a:lstStyle xmlns:a="http://schemas.openxmlformats.org/drawingml/2006/main"/>
        <a:p xmlns:a="http://schemas.openxmlformats.org/drawingml/2006/main">
          <a:pPr algn="l" rtl="0">
            <a:defRPr sz="1000"/>
          </a:pPr>
          <a:r>
            <a:rPr lang="en-US" sz="1400" b="0" i="0" u="none" strike="noStrike" baseline="0">
              <a:solidFill>
                <a:srgbClr val="000000"/>
              </a:solidFill>
              <a:latin typeface="Arial"/>
              <a:cs typeface="Arial"/>
            </a:rPr>
            <a:t>6%</a:t>
          </a:r>
        </a:p>
      </cdr:txBody>
    </cdr:sp>
  </cdr:relSizeAnchor>
</c:userShapes>
</file>

<file path=ppt/drawings/drawing2.xml><?xml version="1.0" encoding="utf-8"?>
<c:userShapes xmlns:c="http://schemas.openxmlformats.org/drawingml/2006/chart">
  <cdr:relSizeAnchor xmlns:cdr="http://schemas.openxmlformats.org/drawingml/2006/chartDrawing">
    <cdr:from>
      <cdr:x>0.42721</cdr:x>
      <cdr:y>0.553</cdr:y>
    </cdr:from>
    <cdr:to>
      <cdr:x>0.50571</cdr:x>
      <cdr:y>0.91225</cdr:y>
    </cdr:to>
    <cdr:sp macro="" textlink="">
      <cdr:nvSpPr>
        <cdr:cNvPr id="60417" name="Rectangle 1"/>
        <cdr:cNvSpPr>
          <a:spLocks xmlns:a="http://schemas.openxmlformats.org/drawingml/2006/main" noChangeArrowheads="1"/>
        </cdr:cNvSpPr>
      </cdr:nvSpPr>
      <cdr:spPr bwMode="auto">
        <a:xfrm xmlns:a="http://schemas.openxmlformats.org/drawingml/2006/main">
          <a:off x="3666360" y="3228870"/>
          <a:ext cx="673689" cy="2097598"/>
        </a:xfrm>
        <a:prstGeom xmlns:a="http://schemas.openxmlformats.org/drawingml/2006/main" prst="rect">
          <a:avLst/>
        </a:prstGeom>
        <a:solidFill xmlns:a="http://schemas.openxmlformats.org/drawingml/2006/main">
          <a:schemeClr val="accent6">
            <a:lumMod val="60000"/>
            <a:lumOff val="40000"/>
          </a:schemeClr>
        </a:solidFill>
        <a:ln xmlns:a="http://schemas.openxmlformats.org/drawingml/2006/main" w="9525">
          <a:solidFill>
            <a:srgbClr val="000000"/>
          </a:solidFill>
          <a:miter lim="800000"/>
          <a:headEnd/>
          <a:tailEnd/>
        </a:ln>
      </cdr:spPr>
      <cdr:txBody>
        <a:bodyPr xmlns:a="http://schemas.openxmlformats.org/drawingml/2006/main"/>
        <a:lstStyle xmlns:a="http://schemas.openxmlformats.org/drawingml/2006/main"/>
        <a:p xmlns:a="http://schemas.openxmlformats.org/drawingml/2006/main">
          <a:endParaRPr lang="en-US"/>
        </a:p>
      </cdr:txBody>
    </cdr:sp>
  </cdr:relSizeAnchor>
  <cdr:relSizeAnchor xmlns:cdr="http://schemas.openxmlformats.org/drawingml/2006/chartDrawing">
    <cdr:from>
      <cdr:x>0.4484</cdr:x>
      <cdr:y>0.55483</cdr:y>
    </cdr:from>
    <cdr:to>
      <cdr:x>0.48752</cdr:x>
      <cdr:y>0.5891</cdr:y>
    </cdr:to>
    <cdr:sp macro="" textlink="">
      <cdr:nvSpPr>
        <cdr:cNvPr id="60418" name="Text Box 2"/>
        <cdr:cNvSpPr txBox="1">
          <a:spLocks xmlns:a="http://schemas.openxmlformats.org/drawingml/2006/main" noChangeArrowheads="1"/>
        </cdr:cNvSpPr>
      </cdr:nvSpPr>
      <cdr:spPr bwMode="auto">
        <a:xfrm xmlns:a="http://schemas.openxmlformats.org/drawingml/2006/main">
          <a:off x="3848209" y="3239537"/>
          <a:ext cx="335729" cy="200096"/>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27432" tIns="22860" rIns="0" bIns="0" anchor="t" upright="1">
          <a:spAutoFit/>
        </a:bodyPr>
        <a:lstStyle xmlns:a="http://schemas.openxmlformats.org/drawingml/2006/main"/>
        <a:p xmlns:a="http://schemas.openxmlformats.org/drawingml/2006/main">
          <a:pPr algn="l" rtl="0">
            <a:defRPr sz="1000"/>
          </a:pPr>
          <a:r>
            <a:rPr lang="en-US" sz="1200" b="0" i="0" u="none" strike="noStrike" baseline="0">
              <a:solidFill>
                <a:srgbClr val="000000"/>
              </a:solidFill>
              <a:latin typeface="Arial"/>
              <a:cs typeface="Arial"/>
            </a:rPr>
            <a:t>43%</a:t>
          </a:r>
        </a:p>
      </cdr:txBody>
    </cdr:sp>
  </cdr:relSizeAnchor>
  <cdr:relSizeAnchor xmlns:cdr="http://schemas.openxmlformats.org/drawingml/2006/chartDrawing">
    <cdr:from>
      <cdr:x>0.58531</cdr:x>
      <cdr:y>0.38525</cdr:y>
    </cdr:from>
    <cdr:to>
      <cdr:x>0.66131</cdr:x>
      <cdr:y>0.91125</cdr:y>
    </cdr:to>
    <cdr:sp macro="" textlink="">
      <cdr:nvSpPr>
        <cdr:cNvPr id="60419" name="Rectangle 3"/>
        <cdr:cNvSpPr>
          <a:spLocks xmlns:a="http://schemas.openxmlformats.org/drawingml/2006/main" noChangeArrowheads="1"/>
        </cdr:cNvSpPr>
      </cdr:nvSpPr>
      <cdr:spPr bwMode="auto">
        <a:xfrm xmlns:a="http://schemas.openxmlformats.org/drawingml/2006/main">
          <a:off x="5023116" y="2249407"/>
          <a:ext cx="652234" cy="3071222"/>
        </a:xfrm>
        <a:prstGeom xmlns:a="http://schemas.openxmlformats.org/drawingml/2006/main" prst="rect">
          <a:avLst/>
        </a:prstGeom>
        <a:solidFill xmlns:a="http://schemas.openxmlformats.org/drawingml/2006/main">
          <a:schemeClr val="accent6">
            <a:lumMod val="60000"/>
            <a:lumOff val="40000"/>
          </a:schemeClr>
        </a:solidFill>
        <a:ln xmlns:a="http://schemas.openxmlformats.org/drawingml/2006/main" w="9525">
          <a:solidFill>
            <a:srgbClr val="000000"/>
          </a:solidFill>
          <a:miter lim="800000"/>
          <a:headEnd/>
          <a:tailEnd/>
        </a:ln>
      </cdr:spPr>
      <cdr:txBody>
        <a:bodyPr xmlns:a="http://schemas.openxmlformats.org/drawingml/2006/main"/>
        <a:lstStyle xmlns:a="http://schemas.openxmlformats.org/drawingml/2006/main"/>
        <a:p xmlns:a="http://schemas.openxmlformats.org/drawingml/2006/main">
          <a:endParaRPr lang="en-US"/>
        </a:p>
      </cdr:txBody>
    </cdr:sp>
  </cdr:relSizeAnchor>
  <cdr:relSizeAnchor xmlns:cdr="http://schemas.openxmlformats.org/drawingml/2006/chartDrawing">
    <cdr:from>
      <cdr:x>0.59962</cdr:x>
      <cdr:y>0.38775</cdr:y>
    </cdr:from>
    <cdr:to>
      <cdr:x>0.63874</cdr:x>
      <cdr:y>0.42202</cdr:y>
    </cdr:to>
    <cdr:sp macro="" textlink="">
      <cdr:nvSpPr>
        <cdr:cNvPr id="60420" name="Text Box 4"/>
        <cdr:cNvSpPr txBox="1">
          <a:spLocks xmlns:a="http://schemas.openxmlformats.org/drawingml/2006/main" noChangeArrowheads="1"/>
        </cdr:cNvSpPr>
      </cdr:nvSpPr>
      <cdr:spPr bwMode="auto">
        <a:xfrm xmlns:a="http://schemas.openxmlformats.org/drawingml/2006/main">
          <a:off x="5145929" y="2264016"/>
          <a:ext cx="335729" cy="200096"/>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27432" tIns="22860" rIns="0" bIns="0" anchor="t" upright="1">
          <a:spAutoFit/>
        </a:bodyPr>
        <a:lstStyle xmlns:a="http://schemas.openxmlformats.org/drawingml/2006/main"/>
        <a:p xmlns:a="http://schemas.openxmlformats.org/drawingml/2006/main">
          <a:pPr algn="l" rtl="0">
            <a:defRPr sz="1000"/>
          </a:pPr>
          <a:r>
            <a:rPr lang="en-US" sz="1200" b="0" i="0" u="none" strike="noStrike" baseline="0">
              <a:solidFill>
                <a:srgbClr val="000000"/>
              </a:solidFill>
              <a:latin typeface="Arial"/>
              <a:cs typeface="Arial"/>
            </a:rPr>
            <a:t>65%</a:t>
          </a:r>
        </a:p>
      </cdr:txBody>
    </cdr:sp>
  </cdr:relSizeAnchor>
  <cdr:relSizeAnchor xmlns:cdr="http://schemas.openxmlformats.org/drawingml/2006/chartDrawing">
    <cdr:from>
      <cdr:x>0.33475</cdr:x>
      <cdr:y>0.11528</cdr:y>
    </cdr:from>
    <cdr:to>
      <cdr:x>0.76656</cdr:x>
      <cdr:y>0.1619</cdr:y>
    </cdr:to>
    <cdr:sp macro="" textlink="">
      <cdr:nvSpPr>
        <cdr:cNvPr id="60423" name="Text Box 7"/>
        <cdr:cNvSpPr txBox="1">
          <a:spLocks xmlns:a="http://schemas.openxmlformats.org/drawingml/2006/main" noChangeArrowheads="1"/>
        </cdr:cNvSpPr>
      </cdr:nvSpPr>
      <cdr:spPr bwMode="auto">
        <a:xfrm xmlns:a="http://schemas.openxmlformats.org/drawingml/2006/main">
          <a:off x="2872834" y="673100"/>
          <a:ext cx="3705766" cy="272182"/>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square" lIns="36576" tIns="22860" rIns="0" bIns="0" anchor="t" upright="1"/>
        <a:lstStyle xmlns:a="http://schemas.openxmlformats.org/drawingml/2006/main"/>
        <a:p xmlns:a="http://schemas.openxmlformats.org/drawingml/2006/main">
          <a:pPr algn="l" rtl="0">
            <a:defRPr sz="1000"/>
          </a:pPr>
          <a:r>
            <a:rPr lang="en-US" sz="1200" b="0" i="0" u="none" strike="noStrike" baseline="0" dirty="0">
              <a:solidFill>
                <a:srgbClr val="000000"/>
              </a:solidFill>
              <a:latin typeface="Arial"/>
              <a:cs typeface="Arial"/>
            </a:rPr>
            <a:t>Grocery Stores	Restaurants</a:t>
          </a:r>
        </a:p>
      </cdr:txBody>
    </cdr:sp>
  </cdr:relSizeAnchor>
  <cdr:relSizeAnchor xmlns:cdr="http://schemas.openxmlformats.org/drawingml/2006/chartDrawing">
    <cdr:from>
      <cdr:x>0.31415</cdr:x>
      <cdr:y>0.1203</cdr:y>
    </cdr:from>
    <cdr:to>
      <cdr:x>0.33015</cdr:x>
      <cdr:y>0.14355</cdr:y>
    </cdr:to>
    <cdr:sp macro="" textlink="">
      <cdr:nvSpPr>
        <cdr:cNvPr id="60424" name="Rectangle 8"/>
        <cdr:cNvSpPr>
          <a:spLocks xmlns:a="http://schemas.openxmlformats.org/drawingml/2006/main" noChangeArrowheads="1"/>
        </cdr:cNvSpPr>
      </cdr:nvSpPr>
      <cdr:spPr bwMode="auto">
        <a:xfrm xmlns:a="http://schemas.openxmlformats.org/drawingml/2006/main">
          <a:off x="2696038" y="702392"/>
          <a:ext cx="137312" cy="135752"/>
        </a:xfrm>
        <a:prstGeom xmlns:a="http://schemas.openxmlformats.org/drawingml/2006/main" prst="rect">
          <a:avLst/>
        </a:prstGeom>
        <a:solidFill xmlns:a="http://schemas.openxmlformats.org/drawingml/2006/main">
          <a:schemeClr val="accent6">
            <a:lumMod val="75000"/>
          </a:schemeClr>
        </a:solidFill>
        <a:ln xmlns:a="http://schemas.openxmlformats.org/drawingml/2006/main" w="9525">
          <a:solidFill>
            <a:srgbClr val="000000"/>
          </a:solidFill>
          <a:miter lim="800000"/>
          <a:headEnd/>
          <a:tailEnd/>
        </a:ln>
      </cdr:spPr>
      <cdr:txBody>
        <a:bodyPr xmlns:a="http://schemas.openxmlformats.org/drawingml/2006/main"/>
        <a:lstStyle xmlns:a="http://schemas.openxmlformats.org/drawingml/2006/main"/>
        <a:p xmlns:a="http://schemas.openxmlformats.org/drawingml/2006/main">
          <a:endParaRPr lang="en-US"/>
        </a:p>
      </cdr:txBody>
    </cdr:sp>
  </cdr:relSizeAnchor>
  <cdr:relSizeAnchor xmlns:cdr="http://schemas.openxmlformats.org/drawingml/2006/chartDrawing">
    <cdr:from>
      <cdr:x>0.52725</cdr:x>
      <cdr:y>0.11982</cdr:y>
    </cdr:from>
    <cdr:to>
      <cdr:x>0.54325</cdr:x>
      <cdr:y>0.14257</cdr:y>
    </cdr:to>
    <cdr:sp macro="" textlink="">
      <cdr:nvSpPr>
        <cdr:cNvPr id="60425" name="Rectangle 9"/>
        <cdr:cNvSpPr>
          <a:spLocks xmlns:a="http://schemas.openxmlformats.org/drawingml/2006/main" noChangeArrowheads="1"/>
        </cdr:cNvSpPr>
      </cdr:nvSpPr>
      <cdr:spPr bwMode="auto">
        <a:xfrm xmlns:a="http://schemas.openxmlformats.org/drawingml/2006/main">
          <a:off x="4524838" y="699609"/>
          <a:ext cx="137312" cy="132833"/>
        </a:xfrm>
        <a:prstGeom xmlns:a="http://schemas.openxmlformats.org/drawingml/2006/main" prst="rect">
          <a:avLst/>
        </a:prstGeom>
        <a:solidFill xmlns:a="http://schemas.openxmlformats.org/drawingml/2006/main">
          <a:schemeClr val="accent6">
            <a:lumMod val="60000"/>
            <a:lumOff val="40000"/>
          </a:schemeClr>
        </a:solidFill>
        <a:ln xmlns:a="http://schemas.openxmlformats.org/drawingml/2006/main" w="9525">
          <a:solidFill>
            <a:srgbClr val="000000"/>
          </a:solidFill>
          <a:miter lim="800000"/>
          <a:headEnd/>
          <a:tailEnd/>
        </a:ln>
      </cdr:spPr>
      <cdr:txBody>
        <a:bodyPr xmlns:a="http://schemas.openxmlformats.org/drawingml/2006/main"/>
        <a:lstStyle xmlns:a="http://schemas.openxmlformats.org/drawingml/2006/main"/>
        <a:p xmlns:a="http://schemas.openxmlformats.org/drawingml/2006/main">
          <a:endParaRPr lang="en-US"/>
        </a:p>
      </cdr:txBody>
    </cdr:sp>
  </cdr:relSizeAnchor>
  <cdr:relSizeAnchor xmlns:cdr="http://schemas.openxmlformats.org/drawingml/2006/chartDrawing">
    <cdr:from>
      <cdr:x>0.89872</cdr:x>
      <cdr:y>0.35832</cdr:y>
    </cdr:from>
    <cdr:to>
      <cdr:x>0.97422</cdr:x>
      <cdr:y>0.91082</cdr:y>
    </cdr:to>
    <cdr:sp macro="" textlink="">
      <cdr:nvSpPr>
        <cdr:cNvPr id="60426" name="Rectangle 10"/>
        <cdr:cNvSpPr>
          <a:spLocks xmlns:a="http://schemas.openxmlformats.org/drawingml/2006/main" noChangeArrowheads="1"/>
        </cdr:cNvSpPr>
      </cdr:nvSpPr>
      <cdr:spPr bwMode="auto">
        <a:xfrm xmlns:a="http://schemas.openxmlformats.org/drawingml/2006/main">
          <a:off x="7712853" y="2092196"/>
          <a:ext cx="647943" cy="3225951"/>
        </a:xfrm>
        <a:prstGeom xmlns:a="http://schemas.openxmlformats.org/drawingml/2006/main" prst="rect">
          <a:avLst/>
        </a:prstGeom>
        <a:solidFill xmlns:a="http://schemas.openxmlformats.org/drawingml/2006/main">
          <a:schemeClr val="accent6">
            <a:lumMod val="60000"/>
            <a:lumOff val="40000"/>
          </a:schemeClr>
        </a:solidFill>
        <a:ln xmlns:a="http://schemas.openxmlformats.org/drawingml/2006/main" w="9525">
          <a:solidFill>
            <a:srgbClr val="000000"/>
          </a:solidFill>
          <a:miter lim="800000"/>
          <a:headEnd/>
          <a:tailEnd/>
        </a:ln>
      </cdr:spPr>
      <cdr:txBody>
        <a:bodyPr xmlns:a="http://schemas.openxmlformats.org/drawingml/2006/main"/>
        <a:lstStyle xmlns:a="http://schemas.openxmlformats.org/drawingml/2006/main"/>
        <a:p xmlns:a="http://schemas.openxmlformats.org/drawingml/2006/main">
          <a:endParaRPr lang="en-US"/>
        </a:p>
      </cdr:txBody>
    </cdr:sp>
  </cdr:relSizeAnchor>
  <cdr:relSizeAnchor xmlns:cdr="http://schemas.openxmlformats.org/drawingml/2006/chartDrawing">
    <cdr:from>
      <cdr:x>0.9154</cdr:x>
      <cdr:y>0.36158</cdr:y>
    </cdr:from>
    <cdr:to>
      <cdr:x>0.95452</cdr:x>
      <cdr:y>0.39585</cdr:y>
    </cdr:to>
    <cdr:sp macro="" textlink="">
      <cdr:nvSpPr>
        <cdr:cNvPr id="60427" name="Text Box 11"/>
        <cdr:cNvSpPr txBox="1">
          <a:spLocks xmlns:a="http://schemas.openxmlformats.org/drawingml/2006/main" noChangeArrowheads="1"/>
        </cdr:cNvSpPr>
      </cdr:nvSpPr>
      <cdr:spPr bwMode="auto">
        <a:xfrm xmlns:a="http://schemas.openxmlformats.org/drawingml/2006/main">
          <a:off x="7856014" y="2111184"/>
          <a:ext cx="335728" cy="200096"/>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27432" tIns="22860" rIns="0" bIns="0" anchor="t" upright="1">
          <a:spAutoFit/>
        </a:bodyPr>
        <a:lstStyle xmlns:a="http://schemas.openxmlformats.org/drawingml/2006/main"/>
        <a:p xmlns:a="http://schemas.openxmlformats.org/drawingml/2006/main">
          <a:pPr algn="l" rtl="0">
            <a:defRPr sz="1000"/>
          </a:pPr>
          <a:r>
            <a:rPr lang="en-US" sz="1200" b="0" i="0" u="none" strike="noStrike" baseline="0">
              <a:solidFill>
                <a:srgbClr val="000000"/>
              </a:solidFill>
              <a:latin typeface="Arial"/>
              <a:cs typeface="Arial"/>
            </a:rPr>
            <a:t>68%</a:t>
          </a:r>
        </a:p>
      </cdr:txBody>
    </cdr:sp>
  </cdr:relSizeAnchor>
  <cdr:relSizeAnchor xmlns:cdr="http://schemas.openxmlformats.org/drawingml/2006/chartDrawing">
    <cdr:from>
      <cdr:x>0.74436</cdr:x>
      <cdr:y>0.35889</cdr:y>
    </cdr:from>
    <cdr:to>
      <cdr:x>0.81986</cdr:x>
      <cdr:y>0.91139</cdr:y>
    </cdr:to>
    <cdr:sp macro="" textlink="">
      <cdr:nvSpPr>
        <cdr:cNvPr id="11" name="Rectangle 10"/>
        <cdr:cNvSpPr>
          <a:spLocks xmlns:a="http://schemas.openxmlformats.org/drawingml/2006/main" noChangeArrowheads="1"/>
        </cdr:cNvSpPr>
      </cdr:nvSpPr>
      <cdr:spPr bwMode="auto">
        <a:xfrm xmlns:a="http://schemas.openxmlformats.org/drawingml/2006/main">
          <a:off x="6388100" y="2095500"/>
          <a:ext cx="647943" cy="3225951"/>
        </a:xfrm>
        <a:prstGeom xmlns:a="http://schemas.openxmlformats.org/drawingml/2006/main" prst="rect">
          <a:avLst/>
        </a:prstGeom>
        <a:solidFill xmlns:a="http://schemas.openxmlformats.org/drawingml/2006/main">
          <a:schemeClr val="accent6">
            <a:lumMod val="60000"/>
            <a:lumOff val="40000"/>
          </a:schemeClr>
        </a:solidFill>
        <a:ln xmlns:a="http://schemas.openxmlformats.org/drawingml/2006/main" w="9525">
          <a:solidFill>
            <a:srgbClr val="000000"/>
          </a:solidFill>
          <a:miter lim="800000"/>
          <a:headEnd/>
          <a:tailEnd/>
        </a:ln>
      </cdr:spPr>
      <cdr:txBody>
        <a:bodyPr xmlns:a="http://schemas.openxmlformats.org/drawingml/2006/main"/>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endParaRPr lang="en-US"/>
        </a:p>
      </cdr:txBody>
    </cdr:sp>
  </cdr:relSizeAnchor>
  <cdr:relSizeAnchor xmlns:cdr="http://schemas.openxmlformats.org/drawingml/2006/chartDrawing">
    <cdr:from>
      <cdr:x>0.75916</cdr:x>
      <cdr:y>0.36107</cdr:y>
    </cdr:from>
    <cdr:to>
      <cdr:x>0.79828</cdr:x>
      <cdr:y>0.39534</cdr:y>
    </cdr:to>
    <cdr:sp macro="" textlink="">
      <cdr:nvSpPr>
        <cdr:cNvPr id="12" name="Text Box 11"/>
        <cdr:cNvSpPr txBox="1">
          <a:spLocks xmlns:a="http://schemas.openxmlformats.org/drawingml/2006/main" noChangeArrowheads="1"/>
        </cdr:cNvSpPr>
      </cdr:nvSpPr>
      <cdr:spPr bwMode="auto">
        <a:xfrm xmlns:a="http://schemas.openxmlformats.org/drawingml/2006/main">
          <a:off x="6515100" y="2108200"/>
          <a:ext cx="335728" cy="200096"/>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27432" tIns="22860" rIns="0" bIns="0" anchor="t" upright="1">
          <a:spAutoFit/>
        </a:bodyPr>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pPr algn="l" rtl="0">
            <a:defRPr sz="1000"/>
          </a:pPr>
          <a:r>
            <a:rPr lang="en-US" sz="1200" b="0" i="0" u="none" strike="noStrike" baseline="0">
              <a:solidFill>
                <a:srgbClr val="000000"/>
              </a:solidFill>
              <a:latin typeface="Arial"/>
              <a:cs typeface="Arial"/>
            </a:rPr>
            <a:t>68%</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9394" name="Rectangle 2"/>
          <p:cNvSpPr>
            <a:spLocks noGrp="1" noChangeArrowheads="1"/>
          </p:cNvSpPr>
          <p:nvPr>
            <p:ph type="hdr" sz="quarter"/>
          </p:nvPr>
        </p:nvSpPr>
        <p:spPr bwMode="auto">
          <a:xfrm>
            <a:off x="0" y="0"/>
            <a:ext cx="2971800" cy="4635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59395" name="Rectangle 3"/>
          <p:cNvSpPr>
            <a:spLocks noGrp="1" noChangeArrowheads="1"/>
          </p:cNvSpPr>
          <p:nvPr>
            <p:ph type="dt" sz="quarter" idx="1"/>
          </p:nvPr>
        </p:nvSpPr>
        <p:spPr bwMode="auto">
          <a:xfrm>
            <a:off x="3886200" y="0"/>
            <a:ext cx="2971800" cy="4635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59396" name="Rectangle 4"/>
          <p:cNvSpPr>
            <a:spLocks noGrp="1" noChangeArrowheads="1"/>
          </p:cNvSpPr>
          <p:nvPr>
            <p:ph type="ftr" sz="quarter" idx="2"/>
          </p:nvPr>
        </p:nvSpPr>
        <p:spPr bwMode="auto">
          <a:xfrm>
            <a:off x="0" y="8802688"/>
            <a:ext cx="2971800" cy="4635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59397" name="Rectangle 5"/>
          <p:cNvSpPr>
            <a:spLocks noGrp="1" noChangeArrowheads="1"/>
          </p:cNvSpPr>
          <p:nvPr>
            <p:ph type="sldNum" sz="quarter" idx="3"/>
          </p:nvPr>
        </p:nvSpPr>
        <p:spPr bwMode="auto">
          <a:xfrm>
            <a:off x="3886200" y="8802688"/>
            <a:ext cx="2971800" cy="4635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90F65C3B-6CD8-4154-9731-06E9E3AD05BF}"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986" name="Rectangle 2"/>
          <p:cNvSpPr>
            <a:spLocks noGrp="1" noChangeArrowheads="1"/>
          </p:cNvSpPr>
          <p:nvPr>
            <p:ph type="hdr" sz="quarter"/>
          </p:nvPr>
        </p:nvSpPr>
        <p:spPr bwMode="auto">
          <a:xfrm>
            <a:off x="0" y="0"/>
            <a:ext cx="2971800" cy="4635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41987" name="Rectangle 3"/>
          <p:cNvSpPr>
            <a:spLocks noGrp="1" noChangeArrowheads="1"/>
          </p:cNvSpPr>
          <p:nvPr>
            <p:ph type="dt" idx="1"/>
          </p:nvPr>
        </p:nvSpPr>
        <p:spPr bwMode="auto">
          <a:xfrm>
            <a:off x="3886200" y="0"/>
            <a:ext cx="2971800" cy="4635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12838" y="695325"/>
            <a:ext cx="4633912" cy="3475038"/>
          </a:xfrm>
          <a:prstGeom prst="rect">
            <a:avLst/>
          </a:prstGeom>
          <a:noFill/>
          <a:ln w="9525">
            <a:solidFill>
              <a:srgbClr val="000000"/>
            </a:solidFill>
            <a:miter lim="800000"/>
            <a:headEnd/>
            <a:tailEnd/>
          </a:ln>
        </p:spPr>
      </p:sp>
      <p:sp>
        <p:nvSpPr>
          <p:cNvPr id="41989" name="Rectangle 5"/>
          <p:cNvSpPr>
            <a:spLocks noGrp="1" noChangeArrowheads="1"/>
          </p:cNvSpPr>
          <p:nvPr>
            <p:ph type="body" sz="quarter" idx="3"/>
          </p:nvPr>
        </p:nvSpPr>
        <p:spPr bwMode="auto">
          <a:xfrm>
            <a:off x="914400" y="4402138"/>
            <a:ext cx="5029200" cy="416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990" name="Rectangle 6"/>
          <p:cNvSpPr>
            <a:spLocks noGrp="1" noChangeArrowheads="1"/>
          </p:cNvSpPr>
          <p:nvPr>
            <p:ph type="ftr" sz="quarter" idx="4"/>
          </p:nvPr>
        </p:nvSpPr>
        <p:spPr bwMode="auto">
          <a:xfrm>
            <a:off x="0" y="8802688"/>
            <a:ext cx="2971800" cy="4635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41991" name="Rectangle 7"/>
          <p:cNvSpPr>
            <a:spLocks noGrp="1" noChangeArrowheads="1"/>
          </p:cNvSpPr>
          <p:nvPr>
            <p:ph type="sldNum" sz="quarter" idx="5"/>
          </p:nvPr>
        </p:nvSpPr>
        <p:spPr bwMode="auto">
          <a:xfrm>
            <a:off x="3886200" y="8802688"/>
            <a:ext cx="2971800" cy="4635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70D0F1B1-62C7-433A-A3EF-11BE18051AF3}"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3" Type="http://schemas.openxmlformats.org/officeDocument/2006/relationships/hyperlink" Target="mailto:cjackson:@suntimes.com" TargetMode="External"/><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p:cNvSpPr>
            <a:spLocks noGrp="1" noChangeArrowheads="1"/>
          </p:cNvSpPr>
          <p:nvPr>
            <p:ph type="sldNum" sz="quarter" idx="5"/>
          </p:nvPr>
        </p:nvSpPr>
        <p:spPr>
          <a:noFill/>
        </p:spPr>
        <p:txBody>
          <a:bodyPr/>
          <a:lstStyle/>
          <a:p>
            <a:fld id="{7774B034-97BB-42A0-9063-B649A7E90E74}" type="slidenum">
              <a:rPr lang="en-US" smtClean="0"/>
              <a:pPr/>
              <a:t>1</a:t>
            </a:fld>
            <a:endParaRPr lang="en-US" smtClean="0"/>
          </a:p>
        </p:txBody>
      </p:sp>
      <p:sp>
        <p:nvSpPr>
          <p:cNvPr id="16386" name="Rectangle 2"/>
          <p:cNvSpPr>
            <a:spLocks noGrp="1" noRot="1" noChangeAspect="1" noChangeArrowheads="1" noTextEdit="1"/>
          </p:cNvSpPr>
          <p:nvPr>
            <p:ph type="sldImg"/>
          </p:nvPr>
        </p:nvSpPr>
        <p:spPr>
          <a:xfrm>
            <a:off x="1117600" y="696913"/>
            <a:ext cx="4629150" cy="3471862"/>
          </a:xfrm>
          <a:ln/>
        </p:spPr>
      </p:sp>
      <p:sp>
        <p:nvSpPr>
          <p:cNvPr id="16387" name="Rectangle 3"/>
          <p:cNvSpPr>
            <a:spLocks noGrp="1" noChangeArrowheads="1"/>
          </p:cNvSpPr>
          <p:nvPr>
            <p:ph type="body" idx="1"/>
          </p:nvPr>
        </p:nvSpPr>
        <p:spPr>
          <a:xfrm>
            <a:off x="917575" y="4406900"/>
            <a:ext cx="5022850" cy="4162425"/>
          </a:xfrm>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Rectangle 2"/>
          <p:cNvSpPr>
            <a:spLocks noGrp="1" noRot="1" noChangeAspect="1" noChangeArrowheads="1" noTextEdit="1"/>
          </p:cNvSpPr>
          <p:nvPr>
            <p:ph type="sldImg"/>
          </p:nvPr>
        </p:nvSpPr>
        <p:spPr>
          <a:xfrm>
            <a:off x="1114425" y="693738"/>
            <a:ext cx="4632325" cy="3475037"/>
          </a:xfrm>
          <a:ln/>
        </p:spPr>
      </p:sp>
      <p:sp>
        <p:nvSpPr>
          <p:cNvPr id="88066" name="Rectangle 3"/>
          <p:cNvSpPr>
            <a:spLocks noGrp="1" noChangeArrowheads="1"/>
          </p:cNvSpPr>
          <p:nvPr>
            <p:ph type="body" idx="1"/>
          </p:nvPr>
        </p:nvSpPr>
        <p:spPr>
          <a:xfrm>
            <a:off x="685800" y="4402138"/>
            <a:ext cx="5486400" cy="4170362"/>
          </a:xfrm>
          <a:noFill/>
          <a:ln/>
        </p:spPr>
        <p:txBody>
          <a:bodyPr/>
          <a:lstStyle/>
          <a:p>
            <a:r>
              <a:rPr lang="en-US" smtClean="0"/>
              <a:t>And as prices fall, so do same-store sales trends for these retailers – particularly those with a strong focus on grocery.   Price rollbacks are </a:t>
            </a:r>
            <a:r>
              <a:rPr lang="en-US" smtClean="0">
                <a:solidFill>
                  <a:schemeClr val="tx2"/>
                </a:solidFill>
              </a:rPr>
              <a:t>market-wide (i.e., retailers are quick to follow competitive price moves) and they usually yield n</a:t>
            </a:r>
            <a:r>
              <a:rPr lang="en-US" smtClean="0"/>
              <a:t>o competitive advantage for individual retailers — so no inherent traffic gains. </a:t>
            </a:r>
          </a:p>
          <a:p>
            <a:r>
              <a:rPr lang="en-US" smtClean="0"/>
              <a:t>So how do retailers get out of this trend? Can you recall a price war in any industry where anyone other than the customer benefited?   Look for opportunities to raise prices on selected items.  </a:t>
            </a:r>
          </a:p>
          <a:p>
            <a:endParaRPr lang="en-US" smtClean="0"/>
          </a:p>
          <a:p>
            <a:pPr lvl="1"/>
            <a:endParaRPr lang="en-US" smtClean="0"/>
          </a:p>
          <a:p>
            <a:pPr eaLnBrk="1" hangingPunct="1"/>
            <a:endParaRPr lang="en-US" smtClean="0"/>
          </a:p>
          <a:p>
            <a:endParaRPr lang="en-US" smtClean="0"/>
          </a:p>
          <a:p>
            <a:endParaRPr lang="en-US" smtClean="0"/>
          </a:p>
          <a:p>
            <a:endParaRPr lang="en-US" smtClean="0"/>
          </a:p>
          <a:p>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Rectangle 7"/>
          <p:cNvSpPr>
            <a:spLocks noGrp="1" noChangeArrowheads="1"/>
          </p:cNvSpPr>
          <p:nvPr>
            <p:ph type="sldNum" sz="quarter" idx="5"/>
          </p:nvPr>
        </p:nvSpPr>
        <p:spPr>
          <a:noFill/>
        </p:spPr>
        <p:txBody>
          <a:bodyPr/>
          <a:lstStyle/>
          <a:p>
            <a:fld id="{44B25B0A-8BEE-4BA2-B547-5A2F7D3DD80A}" type="slidenum">
              <a:rPr lang="en-US" smtClean="0"/>
              <a:pPr/>
              <a:t>26</a:t>
            </a:fld>
            <a:endParaRPr lang="en-US" smtClean="0"/>
          </a:p>
        </p:txBody>
      </p:sp>
      <p:sp>
        <p:nvSpPr>
          <p:cNvPr id="93186" name="Rectangle 2"/>
          <p:cNvSpPr>
            <a:spLocks noGrp="1" noRot="1" noChangeAspect="1" noChangeArrowheads="1" noTextEdit="1"/>
          </p:cNvSpPr>
          <p:nvPr>
            <p:ph type="sldImg"/>
          </p:nvPr>
        </p:nvSpPr>
        <p:spPr>
          <a:xfrm>
            <a:off x="1117600" y="696913"/>
            <a:ext cx="4629150" cy="3471862"/>
          </a:xfrm>
          <a:ln/>
        </p:spPr>
      </p:sp>
      <p:sp>
        <p:nvSpPr>
          <p:cNvPr id="93187" name="Rectangle 3"/>
          <p:cNvSpPr>
            <a:spLocks noGrp="1" noChangeArrowheads="1"/>
          </p:cNvSpPr>
          <p:nvPr>
            <p:ph type="body" idx="1"/>
          </p:nvPr>
        </p:nvSpPr>
        <p:spPr>
          <a:xfrm>
            <a:off x="917575" y="4406900"/>
            <a:ext cx="5022850" cy="4162425"/>
          </a:xfrm>
          <a:noFill/>
          <a:ln/>
        </p:spPr>
        <p:txBody>
          <a:bodyPr/>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Rectangle 2"/>
          <p:cNvSpPr>
            <a:spLocks noGrp="1" noRot="1" noChangeArrowheads="1" noTextEdit="1"/>
          </p:cNvSpPr>
          <p:nvPr>
            <p:ph type="sldImg"/>
          </p:nvPr>
        </p:nvSpPr>
        <p:spPr>
          <a:solidFill>
            <a:srgbClr val="FFFFFF"/>
          </a:solidFill>
          <a:ln/>
        </p:spPr>
      </p:sp>
      <p:sp>
        <p:nvSpPr>
          <p:cNvPr id="103426" name="Rectangle 3"/>
          <p:cNvSpPr>
            <a:spLocks noGrp="1" noChangeArrowheads="1"/>
          </p:cNvSpPr>
          <p:nvPr>
            <p:ph type="body" idx="1"/>
          </p:nvPr>
        </p:nvSpPr>
        <p:spPr>
          <a:xfrm>
            <a:off x="685800" y="4402138"/>
            <a:ext cx="5486400" cy="4168775"/>
          </a:xfrm>
          <a:solidFill>
            <a:srgbClr val="FFFFFF"/>
          </a:solidFill>
          <a:ln/>
        </p:spPr>
        <p:txBody>
          <a:bodyPr/>
          <a:lstStyle/>
          <a:p>
            <a:pPr defTabSz="457200" eaLnBrk="1" hangingPunct="1"/>
            <a:r>
              <a:rPr lang="en-US" smtClean="0"/>
              <a:t>So a question for you:  what are the most significant consumer-packaged goods retailing innovations we have seen in the past decade?</a:t>
            </a:r>
          </a:p>
          <a:p>
            <a:pPr defTabSz="457200" eaLnBrk="1" hangingPunct="1"/>
            <a:r>
              <a:rPr lang="en-US" smtClean="0"/>
              <a:t>Here is my list that covers innovation in the areas of store formats (from supercenter expansion to small formats to green formats to outdoor (open air) malls (where entertainment and food &amp; drink are part of the offering) to pop-up retailers (like what Toys R US did this past holiday season to take advantage of KB Toys store closings).</a:t>
            </a:r>
          </a:p>
          <a:p>
            <a:pPr defTabSz="457200" eaLnBrk="1" hangingPunct="1"/>
            <a:r>
              <a:rPr lang="en-US" smtClean="0"/>
              <a:t>And innovation in assortment &amp; services including shelf check-out (at register and with hand-held shopper scanners) to health clinics to food &amp; food service focus to better-for-you solutions to gift cards.</a:t>
            </a:r>
          </a:p>
          <a:p>
            <a:pPr defTabSz="457200" eaLnBrk="1" hangingPunct="1"/>
            <a:r>
              <a:rPr lang="en-US" smtClean="0"/>
              <a:t>And in communication innovation we saw the advent of digital media to social media to smart phone apps to in-store kiosks and TVs.</a:t>
            </a:r>
          </a:p>
          <a:p>
            <a:pPr defTabSz="457200" eaLnBrk="1" hangingPunct="1"/>
            <a:r>
              <a:rPr lang="en-US" smtClean="0"/>
              <a:t>And finally, innovation in the area promotion where we have seen an amazing coupon renaissance (aided in part by internet and mobile coupon apps) to shopper cards finally fulfilling their promise to gas saving promotions to shopper marketing.</a:t>
            </a:r>
          </a:p>
        </p:txBody>
      </p:sp>
      <p:sp>
        <p:nvSpPr>
          <p:cNvPr id="103427" name="Slide Number Placeholder 3"/>
          <p:cNvSpPr txBox="1">
            <a:spLocks noGrp="1"/>
          </p:cNvSpPr>
          <p:nvPr/>
        </p:nvSpPr>
        <p:spPr bwMode="auto">
          <a:xfrm>
            <a:off x="3884613" y="8799513"/>
            <a:ext cx="2971800" cy="465137"/>
          </a:xfrm>
          <a:prstGeom prst="rect">
            <a:avLst/>
          </a:prstGeom>
          <a:noFill/>
          <a:ln w="9525">
            <a:noFill/>
            <a:miter lim="800000"/>
            <a:headEnd/>
            <a:tailEnd/>
          </a:ln>
        </p:spPr>
        <p:txBody>
          <a:bodyPr lIns="92258" tIns="46130" rIns="92258" bIns="46130" anchor="b"/>
          <a:lstStyle/>
          <a:p>
            <a:pPr algn="r" defTabSz="919163">
              <a:buClr>
                <a:srgbClr val="0082D1"/>
              </a:buClr>
              <a:buFont typeface="Times" pitchFamily="18" charset="0"/>
              <a:buChar char="•"/>
            </a:pPr>
            <a:fld id="{5283B490-E9FE-4345-9F3F-F1EA9B555628}" type="slidenum">
              <a:rPr lang="en-US" sz="1200">
                <a:solidFill>
                  <a:srgbClr val="000000"/>
                </a:solidFill>
                <a:ea typeface="ＭＳ Ｐゴシック"/>
                <a:cs typeface="ＭＳ Ｐゴシック"/>
              </a:rPr>
              <a:pPr algn="r" defTabSz="919163">
                <a:buClr>
                  <a:srgbClr val="0082D1"/>
                </a:buClr>
                <a:buFont typeface="Times" pitchFamily="18" charset="0"/>
                <a:buChar char="•"/>
              </a:pPr>
              <a:t>35</a:t>
            </a:fld>
            <a:endParaRPr lang="en-US" sz="1200">
              <a:solidFill>
                <a:srgbClr val="000000"/>
              </a:solidFill>
              <a:ea typeface="ＭＳ Ｐゴシック"/>
              <a:cs typeface="ＭＳ Ｐゴシック"/>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3" name="Rectangle 2"/>
          <p:cNvSpPr>
            <a:spLocks noGrp="1" noRot="1" noChangeAspect="1" noTextEdit="1"/>
          </p:cNvSpPr>
          <p:nvPr>
            <p:ph type="sldImg"/>
          </p:nvPr>
        </p:nvSpPr>
        <p:spPr>
          <a:xfrm>
            <a:off x="1112838" y="693738"/>
            <a:ext cx="4635500" cy="3476625"/>
          </a:xfrm>
          <a:ln/>
        </p:spPr>
      </p:sp>
      <p:sp>
        <p:nvSpPr>
          <p:cNvPr id="105474" name="Rectangle 3"/>
          <p:cNvSpPr>
            <a:spLocks noGrp="1"/>
          </p:cNvSpPr>
          <p:nvPr>
            <p:ph type="body" idx="1"/>
          </p:nvPr>
        </p:nvSpPr>
        <p:spPr>
          <a:xfrm>
            <a:off x="685800" y="4402138"/>
            <a:ext cx="5486400" cy="4170362"/>
          </a:xfrm>
          <a:noFill/>
          <a:ln>
            <a:solidFill>
              <a:srgbClr val="000000"/>
            </a:solidFill>
          </a:ln>
        </p:spPr>
        <p:txBody>
          <a:bodyPr lIns="91424" tIns="45710" rIns="91424" bIns="45710"/>
          <a:lstStyle/>
          <a:p>
            <a:pPr defTabSz="457200"/>
            <a:r>
              <a:rPr lang="en-US" smtClean="0"/>
              <a:t>We can see how the coupon craze took off as our economy worsened.  Inmar reports coupon redemption up 27% in 2009; this reverses a significant downward trends over the past 10 years or more and growth continues into 2010.  And, what will likely lead to continued growth is how new coupon methodologies are now available to simplify the process of coupon clipping.  It is also interesting to see the internet is delivering the fastest growth, but even direct mail options are growing.  Kroger is certainly a leader in the direct mail space, but so too are retailers like BJs and Costco.</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1" name="Rectangle 2"/>
          <p:cNvSpPr>
            <a:spLocks noGrp="1" noRot="1" noChangeAspect="1" noTextEdit="1"/>
          </p:cNvSpPr>
          <p:nvPr>
            <p:ph type="sldImg"/>
          </p:nvPr>
        </p:nvSpPr>
        <p:spPr>
          <a:ln/>
        </p:spPr>
      </p:sp>
      <p:sp>
        <p:nvSpPr>
          <p:cNvPr id="107522" name="Rectangle 3"/>
          <p:cNvSpPr>
            <a:spLocks noGrp="1"/>
          </p:cNvSpPr>
          <p:nvPr>
            <p:ph type="body" idx="1"/>
          </p:nvPr>
        </p:nvSpPr>
        <p:spPr>
          <a:xfrm>
            <a:off x="685800" y="4402138"/>
            <a:ext cx="5486400" cy="4168775"/>
          </a:xfrm>
          <a:noFill/>
          <a:ln/>
        </p:spPr>
        <p:txBody>
          <a:bodyPr/>
          <a:lstStyle/>
          <a:p>
            <a:pPr defTabSz="457200" eaLnBrk="1" hangingPunct="1"/>
            <a:r>
              <a:rPr lang="en-US" smtClean="0"/>
              <a:t>Another way for grocers to drive more sales of groceries and cookware is to teach shoppers how to cook.  Cooking schools won’t work in all banners or locations and retailers should also explore options for online cooking lessons.</a:t>
            </a:r>
          </a:p>
          <a:p>
            <a:pPr defTabSz="457200" eaLnBrk="1" hangingPunct="1"/>
            <a:r>
              <a:rPr lang="en-US" smtClean="0"/>
              <a:t>Publix Apron's Cooking School in GA &amp; FL:  http://www.publix.com/aprons/schools/CookingSchools.do</a:t>
            </a:r>
          </a:p>
          <a:p>
            <a:pPr defTabSz="457200" eaLnBrk="1" hangingPunct="1"/>
            <a:r>
              <a:rPr lang="en-US" smtClean="0"/>
              <a:t>The Cooking School at Jungle Jim’s in OH:  http://www.junglejims.com/cookingschool/index.asp</a:t>
            </a:r>
          </a:p>
          <a:p>
            <a:pPr defTabSz="457200" eaLnBrk="1" hangingPunct="1"/>
            <a:r>
              <a:rPr lang="en-US" smtClean="0"/>
              <a:t>Central Market Cooking School in TX:  http://www.centralmarket.com/Cooking-School.aspx</a:t>
            </a:r>
          </a:p>
          <a:p>
            <a:pPr defTabSz="457200" eaLnBrk="1" hangingPunct="1"/>
            <a:r>
              <a:rPr lang="en-US" smtClean="0"/>
              <a:t>Giant’s Cooking School in PA:  http://www.giantfoodstores.com/shareddev/sharedcontent/OurStores/CCCS/cookschool.cfm</a:t>
            </a:r>
          </a:p>
          <a:p>
            <a:pPr defTabSz="457200" eaLnBrk="1" hangingPunct="1"/>
            <a:r>
              <a:rPr lang="en-US" smtClean="0"/>
              <a:t>Schnucks Cooks in MO: http://www.schnuckscooks.com/</a:t>
            </a:r>
          </a:p>
          <a:p>
            <a:pPr defTabSz="457200" eaLnBrk="1" hangingPunct="1"/>
            <a:r>
              <a:rPr lang="en-US" smtClean="0"/>
              <a:t>Shop Rite Culinary Workshop in CT, NJ, PA:  http://www.shoprite.com/Cnt/CulinaryWorkShop.html</a:t>
            </a:r>
          </a:p>
          <a:p>
            <a:pPr defTabSz="457200" eaLnBrk="1" hangingPunct="1"/>
            <a:r>
              <a:rPr lang="en-US" smtClean="0"/>
              <a:t>Wegmans Menu Cooking School in the State of NY:  http://www.wegmans.com </a:t>
            </a:r>
          </a:p>
          <a:p>
            <a:pPr defTabSz="457200" eaLnBrk="1" hangingPunct="1"/>
            <a:r>
              <a:rPr lang="en-US" smtClean="0"/>
              <a:t>Dierbergs School of Cooking in MO &amp; IL:  http://www.dierbergs.com/School/Take+A+Cooking+Class.aspx</a:t>
            </a:r>
          </a:p>
          <a:p>
            <a:pPr defTabSz="457200" eaLnBrk="1" hangingPunct="1"/>
            <a:r>
              <a:rPr lang="en-US" smtClean="0"/>
              <a:t>Lunds &amp; Byerly’s Everyday Expertise Classes in MN:  http://www.lundsandbyerlys.com/events.aspx</a:t>
            </a:r>
          </a:p>
        </p:txBody>
      </p:sp>
      <p:sp>
        <p:nvSpPr>
          <p:cNvPr id="107523" name="Slide Number Placeholder 3"/>
          <p:cNvSpPr txBox="1">
            <a:spLocks noGrp="1"/>
          </p:cNvSpPr>
          <p:nvPr/>
        </p:nvSpPr>
        <p:spPr bwMode="auto">
          <a:xfrm>
            <a:off x="3884613" y="8799513"/>
            <a:ext cx="2971800" cy="465137"/>
          </a:xfrm>
          <a:prstGeom prst="rect">
            <a:avLst/>
          </a:prstGeom>
          <a:noFill/>
          <a:ln w="9525">
            <a:noFill/>
            <a:miter lim="800000"/>
            <a:headEnd/>
            <a:tailEnd/>
          </a:ln>
        </p:spPr>
        <p:txBody>
          <a:bodyPr lIns="92258" tIns="46130" rIns="92258" bIns="46130" anchor="b"/>
          <a:lstStyle/>
          <a:p>
            <a:pPr algn="r" defTabSz="919163">
              <a:buClr>
                <a:srgbClr val="0082D1"/>
              </a:buClr>
              <a:buFont typeface="Times" pitchFamily="18" charset="0"/>
              <a:buChar char="•"/>
            </a:pPr>
            <a:fld id="{708B7C7F-ACDA-4200-A9DE-0185C8B9219F}" type="slidenum">
              <a:rPr lang="en-US" sz="1200">
                <a:solidFill>
                  <a:srgbClr val="000000"/>
                </a:solidFill>
                <a:ea typeface="ＭＳ Ｐゴシック"/>
                <a:cs typeface="ＭＳ Ｐゴシック"/>
              </a:rPr>
              <a:pPr algn="r" defTabSz="919163">
                <a:buClr>
                  <a:srgbClr val="0082D1"/>
                </a:buClr>
                <a:buFont typeface="Times" pitchFamily="18" charset="0"/>
                <a:buChar char="•"/>
              </a:pPr>
              <a:t>37</a:t>
            </a:fld>
            <a:endParaRPr lang="en-US" sz="1200">
              <a:solidFill>
                <a:srgbClr val="000000"/>
              </a:solidFill>
              <a:ea typeface="ＭＳ Ｐゴシック"/>
              <a:cs typeface="ＭＳ Ｐゴシック"/>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Rectangle 2"/>
          <p:cNvSpPr>
            <a:spLocks noGrp="1" noRot="1" noChangeAspect="1" noTextEdit="1"/>
          </p:cNvSpPr>
          <p:nvPr>
            <p:ph type="sldImg"/>
          </p:nvPr>
        </p:nvSpPr>
        <p:spPr>
          <a:ln/>
        </p:spPr>
      </p:sp>
      <p:sp>
        <p:nvSpPr>
          <p:cNvPr id="109570" name="Rectangle 3"/>
          <p:cNvSpPr>
            <a:spLocks noGrp="1"/>
          </p:cNvSpPr>
          <p:nvPr>
            <p:ph type="body" idx="1"/>
          </p:nvPr>
        </p:nvSpPr>
        <p:spPr>
          <a:xfrm>
            <a:off x="685800" y="4402138"/>
            <a:ext cx="5486400" cy="4168775"/>
          </a:xfrm>
          <a:noFill/>
          <a:ln/>
        </p:spPr>
        <p:txBody>
          <a:bodyPr/>
          <a:lstStyle/>
          <a:p>
            <a:pPr defTabSz="457200" eaLnBrk="1" hangingPunct="1"/>
            <a:r>
              <a:rPr lang="en-US" sz="1100" smtClean="0"/>
              <a:t>And if your customers aren’t coming to you as often as you would like, then look for opportunities to take your product to them or simplify the shopping experience!  McDonalds has been a poster child for a retailer who is constantly looking for ways to re-invent themselves.</a:t>
            </a:r>
          </a:p>
          <a:p>
            <a:pPr defTabSz="457200" eaLnBrk="1" hangingPunct="1"/>
            <a:r>
              <a:rPr lang="en-US" sz="1100" smtClean="0"/>
              <a:t>Meier and Publix are testing an online ordering and store pick-up service.</a:t>
            </a:r>
          </a:p>
          <a:p>
            <a:pPr defTabSz="457200" eaLnBrk="1" hangingPunct="1"/>
            <a:r>
              <a:rPr lang="en-US" sz="1100" smtClean="0"/>
              <a:t>How about Sears rolling out Mygofer.com where Kmart will offer grocery delivery services?  The test is currently in Manhattan and The Hamptons on Long Island and is apparently moving to Chicago later this Summer.</a:t>
            </a:r>
          </a:p>
          <a:p>
            <a:pPr defTabSz="457200" eaLnBrk="1" hangingPunct="1"/>
            <a:endParaRPr lang="en-US" sz="1100" smtClean="0"/>
          </a:p>
          <a:p>
            <a:pPr defTabSz="457200" eaLnBrk="1" hangingPunct="1"/>
            <a:r>
              <a:rPr lang="en-US" sz="1100" b="1" smtClean="0"/>
              <a:t>Downtown McDonald's delivers and caters </a:t>
            </a:r>
          </a:p>
          <a:p>
            <a:pPr defTabSz="457200" eaLnBrk="1" hangingPunct="1"/>
            <a:r>
              <a:rPr lang="en-US" sz="1100" smtClean="0"/>
              <a:t>March 26, 2010 </a:t>
            </a:r>
            <a:br>
              <a:rPr lang="en-US" sz="1100" smtClean="0"/>
            </a:br>
            <a:r>
              <a:rPr lang="en-US" sz="1100" smtClean="0"/>
              <a:t>By </a:t>
            </a:r>
            <a:r>
              <a:rPr lang="en-US" sz="1100" smtClean="0">
                <a:hlinkClick r:id="rId3"/>
              </a:rPr>
              <a:t>CHERYL V. JACKSON</a:t>
            </a:r>
            <a:r>
              <a:rPr lang="en-US" sz="1100" smtClean="0"/>
              <a:t> Staff Reporter</a:t>
            </a:r>
          </a:p>
          <a:p>
            <a:pPr defTabSz="457200" eaLnBrk="1" hangingPunct="1"/>
            <a:endParaRPr lang="en-US" sz="1100" smtClean="0"/>
          </a:p>
          <a:p>
            <a:pPr defTabSz="457200" eaLnBrk="1" hangingPunct="1"/>
            <a:r>
              <a:rPr lang="en-US" sz="1100" smtClean="0"/>
              <a:t>McDonald's, now delivered to a conference room near you!</a:t>
            </a:r>
          </a:p>
          <a:p>
            <a:pPr defTabSz="457200" eaLnBrk="1" hangingPunct="1"/>
            <a:r>
              <a:rPr lang="en-US" sz="1100" smtClean="0"/>
              <a:t>A downtown Chicago McDonald's has begun offering catering to its neighbors in its building at 233 N. Michigan and to adjoining office buildings at 111 E. Wacker and 205 and 225 N. Michigan. </a:t>
            </a:r>
          </a:p>
          <a:p>
            <a:pPr defTabSz="457200" eaLnBrk="1" hangingPunct="1"/>
            <a:r>
              <a:rPr lang="en-US" sz="1100" smtClean="0"/>
              <a:t>This isn't just a Big Mac delivered to your cubicle. It's Big Macs, Egg McMuffins and a limited selection of other McDonald's breakfast and lunch items, delivered to your conference room, with white-tablecloth service, for a minimum of 10 people. </a:t>
            </a:r>
          </a:p>
          <a:p>
            <a:pPr defTabSz="457200" eaLnBrk="1" hangingPunct="1"/>
            <a:r>
              <a:rPr lang="en-US" sz="1100" smtClean="0"/>
              <a:t>FULL TEXT:  http://www.suntimes.com/business/2123985,CST-NWS-mcdonalds26.article</a:t>
            </a:r>
          </a:p>
          <a:p>
            <a:pPr defTabSz="457200" eaLnBrk="1" hangingPunct="1"/>
            <a:r>
              <a:rPr lang="en-US" sz="1100" smtClean="0"/>
              <a:t>PHOTO:  Darren Remmer is catering manager at McDonald's at 233 N. Michigan. It has begun delivery to nearby locations.  (Keith Hale/Sun-Times)</a:t>
            </a:r>
          </a:p>
        </p:txBody>
      </p:sp>
      <p:sp>
        <p:nvSpPr>
          <p:cNvPr id="109571" name="Slide Number Placeholder 3"/>
          <p:cNvSpPr txBox="1">
            <a:spLocks noGrp="1"/>
          </p:cNvSpPr>
          <p:nvPr/>
        </p:nvSpPr>
        <p:spPr bwMode="auto">
          <a:xfrm>
            <a:off x="3884613" y="8799513"/>
            <a:ext cx="2971800" cy="465137"/>
          </a:xfrm>
          <a:prstGeom prst="rect">
            <a:avLst/>
          </a:prstGeom>
          <a:noFill/>
          <a:ln w="9525">
            <a:noFill/>
            <a:miter lim="800000"/>
            <a:headEnd/>
            <a:tailEnd/>
          </a:ln>
        </p:spPr>
        <p:txBody>
          <a:bodyPr lIns="92258" tIns="46130" rIns="92258" bIns="46130" anchor="b"/>
          <a:lstStyle/>
          <a:p>
            <a:pPr algn="r" defTabSz="919163">
              <a:buClr>
                <a:srgbClr val="0082D1"/>
              </a:buClr>
              <a:buFont typeface="Times" pitchFamily="18" charset="0"/>
              <a:buChar char="•"/>
            </a:pPr>
            <a:fld id="{F32336EF-C6EA-4B5B-ADF3-E2B2BBBE443B}" type="slidenum">
              <a:rPr lang="en-US" sz="1200">
                <a:solidFill>
                  <a:srgbClr val="000000"/>
                </a:solidFill>
                <a:ea typeface="ＭＳ Ｐゴシック"/>
                <a:cs typeface="ＭＳ Ｐゴシック"/>
              </a:rPr>
              <a:pPr algn="r" defTabSz="919163">
                <a:buClr>
                  <a:srgbClr val="0082D1"/>
                </a:buClr>
                <a:buFont typeface="Times" pitchFamily="18" charset="0"/>
                <a:buChar char="•"/>
              </a:pPr>
              <a:t>38</a:t>
            </a:fld>
            <a:endParaRPr lang="en-US" sz="1200">
              <a:solidFill>
                <a:srgbClr val="000000"/>
              </a:solidFill>
              <a:ea typeface="ＭＳ Ｐゴシック"/>
              <a:cs typeface="ＭＳ Ｐゴシック"/>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Rot="1" noChangeAspect="1" noTextEdit="1"/>
          </p:cNvSpPr>
          <p:nvPr>
            <p:ph type="sldImg"/>
          </p:nvPr>
        </p:nvSpPr>
        <p:spPr>
          <a:ln/>
        </p:spPr>
      </p:sp>
      <p:sp>
        <p:nvSpPr>
          <p:cNvPr id="23554" name="Rectangle 3"/>
          <p:cNvSpPr>
            <a:spLocks noGrp="1"/>
          </p:cNvSpPr>
          <p:nvPr>
            <p:ph type="body" idx="1"/>
          </p:nvPr>
        </p:nvSpPr>
        <p:spPr>
          <a:xfrm>
            <a:off x="685800" y="4402138"/>
            <a:ext cx="5486400" cy="4168775"/>
          </a:xfrm>
          <a:noFill/>
          <a:ln/>
        </p:spPr>
        <p:txBody>
          <a:bodyPr/>
          <a:lstStyle/>
          <a:p>
            <a:pPr defTabSz="457200"/>
            <a:r>
              <a:rPr lang="en-US" smtClean="0"/>
              <a:t>We’ve witnessed some incredible shifts in consumer behavior during the Great Recession.  Prior to the recession consumers were rather habitual in their buying behavior.  Now consumers are questioning where they shop and what they buy.  </a:t>
            </a:r>
          </a:p>
          <a:p>
            <a:pPr defTabSz="457200"/>
            <a:r>
              <a:rPr lang="en-US" smtClean="0"/>
              <a:t>Second, there just is too much supply chasing too little demand.  And that’s a very powerful force and makes it very hard as the seller.    </a:t>
            </a:r>
          </a:p>
          <a:p>
            <a:pPr defTabSz="457200"/>
            <a:r>
              <a:rPr lang="en-US" smtClean="0"/>
              <a:t>Three, we we’re in a world where private label was a fallback, but during the recession retailers started to make private brands, a wonderful option, and a growth opportunity for their businesses. All of a sudden it becomes a very disruptive time for private brands, not private labels.  </a:t>
            </a:r>
          </a:p>
          <a:p>
            <a:pPr defTabSz="457200"/>
            <a:r>
              <a:rPr lang="en-US" smtClean="0"/>
              <a:t>Five years ago we would have laughed at anybody who thought coupons would even exist five years later. And anybody who was relying on them heavily, we looked down at them as marketers, we said “oh, that’s nineteen eighties, that’s nineties, that’s before, that’s just bad marketing.”  And here today, coupon usage is way up, and there are new, very exciting business models being driven by coupons. </a:t>
            </a:r>
          </a:p>
          <a:p>
            <a:pPr defTabSz="457200"/>
            <a:r>
              <a:rPr lang="en-US" smtClean="0"/>
              <a:t>And lastly, spending has shifted to saving.  And the more consumers save, the less they have to spend.</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7"/>
          <p:cNvSpPr>
            <a:spLocks noGrp="1" noChangeArrowheads="1"/>
          </p:cNvSpPr>
          <p:nvPr>
            <p:ph type="sldNum" sz="quarter" idx="5"/>
          </p:nvPr>
        </p:nvSpPr>
        <p:spPr>
          <a:noFill/>
        </p:spPr>
        <p:txBody>
          <a:bodyPr/>
          <a:lstStyle/>
          <a:p>
            <a:fld id="{EBB055D6-43F4-4B9B-8505-ADE9D038FA05}" type="slidenum">
              <a:rPr lang="en-US" smtClean="0"/>
              <a:pPr/>
              <a:t>8</a:t>
            </a:fld>
            <a:endParaRPr lang="en-US" smtClean="0"/>
          </a:p>
        </p:txBody>
      </p:sp>
      <p:sp>
        <p:nvSpPr>
          <p:cNvPr id="25602" name="Rectangle 2"/>
          <p:cNvSpPr>
            <a:spLocks noGrp="1" noRot="1" noChangeAspect="1" noChangeArrowheads="1" noTextEdit="1"/>
          </p:cNvSpPr>
          <p:nvPr>
            <p:ph type="sldImg"/>
          </p:nvPr>
        </p:nvSpPr>
        <p:spPr>
          <a:xfrm>
            <a:off x="1117600" y="696913"/>
            <a:ext cx="4629150" cy="3471862"/>
          </a:xfrm>
          <a:ln/>
        </p:spPr>
      </p:sp>
      <p:sp>
        <p:nvSpPr>
          <p:cNvPr id="25603" name="Rectangle 3"/>
          <p:cNvSpPr>
            <a:spLocks noGrp="1" noChangeArrowheads="1"/>
          </p:cNvSpPr>
          <p:nvPr>
            <p:ph type="body" idx="1"/>
          </p:nvPr>
        </p:nvSpPr>
        <p:spPr>
          <a:xfrm>
            <a:off x="917575" y="4406900"/>
            <a:ext cx="5022850" cy="4162425"/>
          </a:xfrm>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7"/>
          <p:cNvSpPr>
            <a:spLocks noGrp="1" noChangeArrowheads="1"/>
          </p:cNvSpPr>
          <p:nvPr>
            <p:ph type="sldNum" sz="quarter" idx="5"/>
          </p:nvPr>
        </p:nvSpPr>
        <p:spPr>
          <a:noFill/>
        </p:spPr>
        <p:txBody>
          <a:bodyPr/>
          <a:lstStyle/>
          <a:p>
            <a:fld id="{1F3CA0FB-B239-4273-A20C-1E64B6C9C424}" type="slidenum">
              <a:rPr lang="en-US" smtClean="0"/>
              <a:pPr/>
              <a:t>9</a:t>
            </a:fld>
            <a:endParaRPr lang="en-US" smtClean="0"/>
          </a:p>
        </p:txBody>
      </p:sp>
      <p:sp>
        <p:nvSpPr>
          <p:cNvPr id="27650" name="Rectangle 2"/>
          <p:cNvSpPr>
            <a:spLocks noGrp="1" noRot="1" noChangeAspect="1" noChangeArrowheads="1" noTextEdit="1"/>
          </p:cNvSpPr>
          <p:nvPr>
            <p:ph type="sldImg"/>
          </p:nvPr>
        </p:nvSpPr>
        <p:spPr>
          <a:xfrm>
            <a:off x="1117600" y="696913"/>
            <a:ext cx="4629150" cy="3471862"/>
          </a:xfrm>
          <a:ln/>
        </p:spPr>
      </p:sp>
      <p:sp>
        <p:nvSpPr>
          <p:cNvPr id="27651" name="Rectangle 3"/>
          <p:cNvSpPr>
            <a:spLocks noGrp="1" noChangeArrowheads="1"/>
          </p:cNvSpPr>
          <p:nvPr>
            <p:ph type="body" idx="1"/>
          </p:nvPr>
        </p:nvSpPr>
        <p:spPr>
          <a:xfrm>
            <a:off x="917575" y="4406900"/>
            <a:ext cx="5022850" cy="4162425"/>
          </a:xfrm>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2"/>
          <p:cNvSpPr>
            <a:spLocks noGrp="1" noRot="1" noChangeAspect="1" noChangeArrowheads="1" noTextEdit="1"/>
          </p:cNvSpPr>
          <p:nvPr>
            <p:ph type="sldImg"/>
          </p:nvPr>
        </p:nvSpPr>
        <p:spPr>
          <a:xfrm>
            <a:off x="1114425" y="692150"/>
            <a:ext cx="4635500" cy="3476625"/>
          </a:xfrm>
          <a:ln/>
        </p:spPr>
      </p:sp>
      <p:sp>
        <p:nvSpPr>
          <p:cNvPr id="70658" name="Rectangle 3"/>
          <p:cNvSpPr>
            <a:spLocks noGrp="1" noChangeArrowheads="1"/>
          </p:cNvSpPr>
          <p:nvPr>
            <p:ph type="body" idx="1"/>
          </p:nvPr>
        </p:nvSpPr>
        <p:spPr>
          <a:xfrm>
            <a:off x="685800" y="4402138"/>
            <a:ext cx="5486400" cy="4171950"/>
          </a:xfrm>
          <a:noFill/>
          <a:ln/>
        </p:spPr>
        <p:txBody>
          <a:bodyPr/>
          <a:lstStyle/>
          <a:p>
            <a:r>
              <a:rPr lang="en-US" smtClean="0"/>
              <a:t>You’ve seen the job picture…the best we can say so far is that it’s not anywhere near as bad as in the days when we were losing over 500K plus jobs a month; but we need to be creating 200-250K jobs a month to take a solid bite out of the ranks of the unemployed. For three of the past five months we’ve achieved that goal.  May saw 432,000 new jobs, but most of those came from the public sector from hiring of U.S. Census workers, so Wall Street didn’t like the numbers.  June numbers came in at a disappointing loss of 221,000 as we saw the loss of 225,000 temporary Census workers and job losses in July were 131,000 with the loss of 143,000 U.S. Census workers and the hiring of 71,000 in the private sector.</a:t>
            </a:r>
          </a:p>
          <a:p>
            <a:r>
              <a:rPr lang="en-US" smtClean="0"/>
              <a:t>July unemployment remained at 9.5%.</a:t>
            </a:r>
          </a:p>
          <a:p>
            <a:r>
              <a:rPr lang="en-US" smtClean="0"/>
              <a:t>Including those “underutilized” people that are not working full-time but would like to, the rate stands at almost 16.5% — 1 in 6.   And the percent of unemployed longer than 27 weeks is at an alarming 45%. </a:t>
            </a:r>
          </a:p>
          <a:p>
            <a:endParaRPr lang="en-US" smtClean="0"/>
          </a:p>
          <a:p>
            <a:pPr>
              <a:buFontTx/>
              <a:buChar char="•"/>
            </a:pPr>
            <a:endParaRPr lang="en-US" smtClean="0"/>
          </a:p>
          <a:p>
            <a:pPr>
              <a:buFontTx/>
              <a:buChar char="•"/>
            </a:pPr>
            <a:endParaRPr lang="en-US" smtClean="0"/>
          </a:p>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7"/>
          <p:cNvSpPr>
            <a:spLocks noGrp="1" noChangeArrowheads="1"/>
          </p:cNvSpPr>
          <p:nvPr>
            <p:ph type="sldNum" sz="quarter" idx="5"/>
          </p:nvPr>
        </p:nvSpPr>
        <p:spPr>
          <a:noFill/>
        </p:spPr>
        <p:txBody>
          <a:bodyPr/>
          <a:lstStyle/>
          <a:p>
            <a:fld id="{F56B875D-26FD-43CB-A865-603CBE56B642}" type="slidenum">
              <a:rPr lang="en-US" smtClean="0"/>
              <a:pPr/>
              <a:t>12</a:t>
            </a:fld>
            <a:endParaRPr lang="en-US" smtClean="0"/>
          </a:p>
        </p:txBody>
      </p:sp>
      <p:sp>
        <p:nvSpPr>
          <p:cNvPr id="72706" name="Rectangle 2"/>
          <p:cNvSpPr>
            <a:spLocks noGrp="1" noRot="1" noChangeAspect="1" noChangeArrowheads="1" noTextEdit="1"/>
          </p:cNvSpPr>
          <p:nvPr>
            <p:ph type="sldImg"/>
          </p:nvPr>
        </p:nvSpPr>
        <p:spPr>
          <a:xfrm>
            <a:off x="1117600" y="696913"/>
            <a:ext cx="4629150" cy="3471862"/>
          </a:xfrm>
          <a:ln/>
        </p:spPr>
      </p:sp>
      <p:sp>
        <p:nvSpPr>
          <p:cNvPr id="72707" name="Rectangle 3"/>
          <p:cNvSpPr>
            <a:spLocks noGrp="1" noChangeArrowheads="1"/>
          </p:cNvSpPr>
          <p:nvPr>
            <p:ph type="body" idx="1"/>
          </p:nvPr>
        </p:nvSpPr>
        <p:spPr>
          <a:xfrm>
            <a:off x="917575" y="4406900"/>
            <a:ext cx="5022850" cy="4162425"/>
          </a:xfrm>
          <a:no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Rectangle 7"/>
          <p:cNvSpPr>
            <a:spLocks noGrp="1" noChangeArrowheads="1"/>
          </p:cNvSpPr>
          <p:nvPr>
            <p:ph type="sldNum" sz="quarter" idx="5"/>
          </p:nvPr>
        </p:nvSpPr>
        <p:spPr>
          <a:noFill/>
        </p:spPr>
        <p:txBody>
          <a:bodyPr/>
          <a:lstStyle/>
          <a:p>
            <a:fld id="{DCBACE07-94CA-4BF9-BAD9-954856E0522F}" type="slidenum">
              <a:rPr lang="en-US" smtClean="0"/>
              <a:pPr/>
              <a:t>14</a:t>
            </a:fld>
            <a:endParaRPr lang="en-US" smtClean="0"/>
          </a:p>
        </p:txBody>
      </p:sp>
      <p:sp>
        <p:nvSpPr>
          <p:cNvPr id="87042" name="Rectangle 2"/>
          <p:cNvSpPr>
            <a:spLocks noGrp="1" noRot="1" noChangeAspect="1" noChangeArrowheads="1" noTextEdit="1"/>
          </p:cNvSpPr>
          <p:nvPr>
            <p:ph type="sldImg"/>
          </p:nvPr>
        </p:nvSpPr>
        <p:spPr>
          <a:xfrm>
            <a:off x="1117600" y="696913"/>
            <a:ext cx="4629150" cy="3471862"/>
          </a:xfrm>
          <a:ln/>
        </p:spPr>
      </p:sp>
      <p:sp>
        <p:nvSpPr>
          <p:cNvPr id="87043" name="Rectangle 3"/>
          <p:cNvSpPr>
            <a:spLocks noGrp="1" noChangeArrowheads="1"/>
          </p:cNvSpPr>
          <p:nvPr>
            <p:ph type="body" idx="1"/>
          </p:nvPr>
        </p:nvSpPr>
        <p:spPr>
          <a:xfrm>
            <a:off x="917575" y="4406900"/>
            <a:ext cx="5022850" cy="4162425"/>
          </a:xfrm>
          <a:noFill/>
          <a:ln/>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7"/>
          <p:cNvSpPr>
            <a:spLocks noGrp="1" noChangeArrowheads="1"/>
          </p:cNvSpPr>
          <p:nvPr>
            <p:ph type="sldNum" sz="quarter" idx="5"/>
          </p:nvPr>
        </p:nvSpPr>
        <p:spPr>
          <a:noFill/>
        </p:spPr>
        <p:txBody>
          <a:bodyPr/>
          <a:lstStyle/>
          <a:p>
            <a:fld id="{ABF5E8BB-CF36-4FBB-AC8C-CF0713875D0D}" type="slidenum">
              <a:rPr lang="en-US" smtClean="0"/>
              <a:pPr/>
              <a:t>15</a:t>
            </a:fld>
            <a:endParaRPr lang="en-US" smtClean="0"/>
          </a:p>
        </p:txBody>
      </p:sp>
      <p:sp>
        <p:nvSpPr>
          <p:cNvPr id="77826" name="Rectangle 2"/>
          <p:cNvSpPr>
            <a:spLocks noGrp="1" noRot="1" noChangeAspect="1" noChangeArrowheads="1" noTextEdit="1"/>
          </p:cNvSpPr>
          <p:nvPr>
            <p:ph type="sldImg"/>
          </p:nvPr>
        </p:nvSpPr>
        <p:spPr>
          <a:xfrm>
            <a:off x="1117600" y="696913"/>
            <a:ext cx="4629150" cy="3471862"/>
          </a:xfrm>
          <a:ln/>
        </p:spPr>
      </p:sp>
      <p:sp>
        <p:nvSpPr>
          <p:cNvPr id="77827" name="Rectangle 3"/>
          <p:cNvSpPr>
            <a:spLocks noGrp="1" noChangeArrowheads="1"/>
          </p:cNvSpPr>
          <p:nvPr>
            <p:ph type="body" idx="1"/>
          </p:nvPr>
        </p:nvSpPr>
        <p:spPr>
          <a:xfrm>
            <a:off x="917575" y="4406900"/>
            <a:ext cx="5022850" cy="4162425"/>
          </a:xfrm>
          <a:noFill/>
          <a:ln/>
        </p:spPr>
        <p:txBody>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Rectangle 7"/>
          <p:cNvSpPr>
            <a:spLocks noGrp="1" noChangeArrowheads="1"/>
          </p:cNvSpPr>
          <p:nvPr>
            <p:ph type="sldNum" sz="quarter" idx="5"/>
          </p:nvPr>
        </p:nvSpPr>
        <p:spPr>
          <a:noFill/>
        </p:spPr>
        <p:txBody>
          <a:bodyPr/>
          <a:lstStyle/>
          <a:p>
            <a:fld id="{FF727611-9A5E-4AC0-8572-E78F0038F527}" type="slidenum">
              <a:rPr lang="en-US" smtClean="0"/>
              <a:pPr/>
              <a:t>18</a:t>
            </a:fld>
            <a:endParaRPr lang="en-US" smtClean="0"/>
          </a:p>
        </p:txBody>
      </p:sp>
      <p:sp>
        <p:nvSpPr>
          <p:cNvPr id="81922" name="Rectangle 2"/>
          <p:cNvSpPr>
            <a:spLocks noGrp="1" noRot="1" noChangeAspect="1" noChangeArrowheads="1" noTextEdit="1"/>
          </p:cNvSpPr>
          <p:nvPr>
            <p:ph type="sldImg"/>
          </p:nvPr>
        </p:nvSpPr>
        <p:spPr>
          <a:xfrm>
            <a:off x="1117600" y="696913"/>
            <a:ext cx="4629150" cy="3471862"/>
          </a:xfrm>
          <a:ln/>
        </p:spPr>
      </p:sp>
      <p:sp>
        <p:nvSpPr>
          <p:cNvPr id="81923" name="Rectangle 3"/>
          <p:cNvSpPr>
            <a:spLocks noGrp="1" noChangeArrowheads="1"/>
          </p:cNvSpPr>
          <p:nvPr>
            <p:ph type="body" idx="1"/>
          </p:nvPr>
        </p:nvSpPr>
        <p:spPr>
          <a:xfrm>
            <a:off x="917575" y="4406900"/>
            <a:ext cx="5022850" cy="4162425"/>
          </a:xfrm>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defRPr/>
            </a:pPr>
            <a:endParaRPr lang="en-US"/>
          </a:p>
        </p:txBody>
      </p:sp>
      <p:sp>
        <p:nvSpPr>
          <p:cNvPr id="5" name="Oval 8"/>
          <p:cNvSpPr/>
          <p:nvPr/>
        </p:nvSpPr>
        <p:spPr>
          <a:xfrm>
            <a:off x="1157288" y="1344613"/>
            <a:ext cx="63500" cy="65087"/>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defRPr/>
            </a:pPr>
            <a:endParaRPr lang="en-US"/>
          </a:p>
        </p:txBody>
      </p:sp>
      <p:sp>
        <p:nvSpPr>
          <p:cNvPr id="14" name="Title 13"/>
          <p:cNvSpPr>
            <a:spLocks noGrp="1"/>
          </p:cNvSpPr>
          <p:nvPr>
            <p:ph type="ctrTitle"/>
          </p:nvPr>
        </p:nvSpPr>
        <p:spPr>
          <a:xfrm>
            <a:off x="1432560" y="359898"/>
            <a:ext cx="7406640" cy="1472184"/>
          </a:xfrm>
        </p:spPr>
        <p:txBody>
          <a:bodyPr anchor="b"/>
          <a:lstStyle>
            <a:lvl1pPr algn="l">
              <a:defRPr/>
            </a:lvl1pPr>
            <a:extLst/>
          </a:lstStyle>
          <a:p>
            <a:r>
              <a:rPr lang="en-US" smtClean="0"/>
              <a:t>Click to edit Master title style</a:t>
            </a:r>
            <a:endParaRPr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6" name="Date Placeholder 6"/>
          <p:cNvSpPr>
            <a:spLocks noGrp="1"/>
          </p:cNvSpPr>
          <p:nvPr>
            <p:ph type="dt" sz="half" idx="10"/>
          </p:nvPr>
        </p:nvSpPr>
        <p:spPr/>
        <p:txBody>
          <a:bodyPr/>
          <a:lstStyle>
            <a:lvl1pPr>
              <a:defRPr/>
            </a:lvl1pPr>
            <a:extLst/>
          </a:lstStyle>
          <a:p>
            <a:pPr>
              <a:defRPr/>
            </a:pPr>
            <a:r>
              <a:rPr lang="en-US" altLang="en-US"/>
              <a:t>9/24/2010</a:t>
            </a:r>
          </a:p>
        </p:txBody>
      </p:sp>
      <p:sp>
        <p:nvSpPr>
          <p:cNvPr id="7" name="Footer Placeholder 19"/>
          <p:cNvSpPr>
            <a:spLocks noGrp="1"/>
          </p:cNvSpPr>
          <p:nvPr>
            <p:ph type="ftr" sz="quarter" idx="11"/>
          </p:nvPr>
        </p:nvSpPr>
        <p:spPr/>
        <p:txBody>
          <a:bodyPr/>
          <a:lstStyle>
            <a:lvl1pPr>
              <a:defRPr/>
            </a:lvl1pPr>
            <a:extLst/>
          </a:lstStyle>
          <a:p>
            <a:pPr>
              <a:defRPr/>
            </a:pPr>
            <a:endParaRPr lang="en-US" altLang="en-US"/>
          </a:p>
        </p:txBody>
      </p:sp>
      <p:sp>
        <p:nvSpPr>
          <p:cNvPr id="8" name="Slide Number Placeholder 9"/>
          <p:cNvSpPr>
            <a:spLocks noGrp="1"/>
          </p:cNvSpPr>
          <p:nvPr>
            <p:ph type="sldNum" sz="quarter" idx="12"/>
          </p:nvPr>
        </p:nvSpPr>
        <p:spPr/>
        <p:txBody>
          <a:bodyPr/>
          <a:lstStyle>
            <a:lvl1pPr>
              <a:defRPr/>
            </a:lvl1pPr>
            <a:extLst/>
          </a:lstStyle>
          <a:p>
            <a:pPr>
              <a:defRPr/>
            </a:pPr>
            <a:fld id="{DA478252-9AF1-43BC-9E75-793E70152D1B}" type="slidenum">
              <a:rPr lang="en-US" altLang="en-US"/>
              <a:pPr>
                <a:defRPr/>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extLst/>
          </a:lstStyle>
          <a:p>
            <a:pPr>
              <a:defRPr/>
            </a:pPr>
            <a:r>
              <a:rPr lang="en-US"/>
              <a:t>9/24/2010</a:t>
            </a:r>
          </a:p>
        </p:txBody>
      </p:sp>
      <p:sp>
        <p:nvSpPr>
          <p:cNvPr id="5" name="Footer Placeholder 4"/>
          <p:cNvSpPr>
            <a:spLocks noGrp="1"/>
          </p:cNvSpPr>
          <p:nvPr>
            <p:ph type="ftr" sz="quarter" idx="11"/>
          </p:nvPr>
        </p:nvSpPr>
        <p:spPr/>
        <p:txBody>
          <a:bodyPr/>
          <a:lstStyle>
            <a:lvl1pPr>
              <a:defRPr/>
            </a:lvl1pPr>
            <a:extLst/>
          </a:lstStyle>
          <a:p>
            <a:pPr>
              <a:defRPr/>
            </a:pPr>
            <a:endParaRPr lang="en-US" altLang="en-US"/>
          </a:p>
        </p:txBody>
      </p:sp>
      <p:sp>
        <p:nvSpPr>
          <p:cNvPr id="6" name="Slide Number Placeholder 5"/>
          <p:cNvSpPr>
            <a:spLocks noGrp="1"/>
          </p:cNvSpPr>
          <p:nvPr>
            <p:ph type="sldNum" sz="quarter" idx="12"/>
          </p:nvPr>
        </p:nvSpPr>
        <p:spPr/>
        <p:txBody>
          <a:bodyPr/>
          <a:lstStyle>
            <a:lvl1pPr>
              <a:defRPr/>
            </a:lvl1pPr>
            <a:extLst/>
          </a:lstStyle>
          <a:p>
            <a:pPr>
              <a:defRPr/>
            </a:pPr>
            <a:fld id="{C0FE5F44-F14A-4087-AE54-245C92BC3EF2}" type="slidenum">
              <a:rPr lang="en-US" altLang="en-US"/>
              <a:pPr>
                <a:defRPr/>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extLst/>
          </a:lstStyle>
          <a:p>
            <a:pPr>
              <a:defRPr/>
            </a:pPr>
            <a:r>
              <a:rPr lang="en-US"/>
              <a:t>9/24/2010</a:t>
            </a:r>
          </a:p>
        </p:txBody>
      </p:sp>
      <p:sp>
        <p:nvSpPr>
          <p:cNvPr id="5" name="Footer Placeholder 4"/>
          <p:cNvSpPr>
            <a:spLocks noGrp="1"/>
          </p:cNvSpPr>
          <p:nvPr>
            <p:ph type="ftr" sz="quarter" idx="11"/>
          </p:nvPr>
        </p:nvSpPr>
        <p:spPr/>
        <p:txBody>
          <a:bodyPr/>
          <a:lstStyle>
            <a:lvl1pPr>
              <a:defRPr/>
            </a:lvl1pPr>
            <a:extLst/>
          </a:lstStyle>
          <a:p>
            <a:pPr>
              <a:defRPr/>
            </a:pPr>
            <a:endParaRPr lang="en-US" altLang="en-US"/>
          </a:p>
        </p:txBody>
      </p:sp>
      <p:sp>
        <p:nvSpPr>
          <p:cNvPr id="6" name="Slide Number Placeholder 5"/>
          <p:cNvSpPr>
            <a:spLocks noGrp="1"/>
          </p:cNvSpPr>
          <p:nvPr>
            <p:ph type="sldNum" sz="quarter" idx="12"/>
          </p:nvPr>
        </p:nvSpPr>
        <p:spPr/>
        <p:txBody>
          <a:bodyPr/>
          <a:lstStyle>
            <a:lvl1pPr>
              <a:defRPr/>
            </a:lvl1pPr>
            <a:extLst/>
          </a:lstStyle>
          <a:p>
            <a:pPr>
              <a:defRPr/>
            </a:pPr>
            <a:fld id="{074CF32F-9047-4C46-9D2F-78C3F57A071D}" type="slidenum">
              <a:rPr lang="en-US" altLang="en-US"/>
              <a:pPr>
                <a:defRPr/>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extLst/>
          </a:lstStyle>
          <a:p>
            <a:pPr>
              <a:defRPr/>
            </a:pPr>
            <a:r>
              <a:rPr lang="en-US"/>
              <a:t>9/24/2010</a:t>
            </a:r>
          </a:p>
        </p:txBody>
      </p:sp>
      <p:sp>
        <p:nvSpPr>
          <p:cNvPr id="5" name="Footer Placeholder 4"/>
          <p:cNvSpPr>
            <a:spLocks noGrp="1"/>
          </p:cNvSpPr>
          <p:nvPr>
            <p:ph type="ftr" sz="quarter" idx="11"/>
          </p:nvPr>
        </p:nvSpPr>
        <p:spPr/>
        <p:txBody>
          <a:bodyPr/>
          <a:lstStyle>
            <a:lvl1pPr>
              <a:defRPr/>
            </a:lvl1pPr>
            <a:extLst/>
          </a:lstStyle>
          <a:p>
            <a:pPr>
              <a:defRPr/>
            </a:pPr>
            <a:endParaRPr lang="en-US"/>
          </a:p>
        </p:txBody>
      </p:sp>
      <p:sp>
        <p:nvSpPr>
          <p:cNvPr id="6" name="Slide Number Placeholder 5"/>
          <p:cNvSpPr>
            <a:spLocks noGrp="1"/>
          </p:cNvSpPr>
          <p:nvPr>
            <p:ph type="sldNum" sz="quarter" idx="12"/>
          </p:nvPr>
        </p:nvSpPr>
        <p:spPr/>
        <p:txBody>
          <a:bodyPr/>
          <a:lstStyle>
            <a:lvl1pPr>
              <a:defRPr/>
            </a:lvl1pPr>
            <a:extLst/>
          </a:lstStyle>
          <a:p>
            <a:pPr>
              <a:defRPr/>
            </a:pPr>
            <a:fld id="{1BFF6879-9CF0-49EA-9B9C-33073BDD3571}" type="slidenum">
              <a:rPr lang="en-US" altLang="en-US"/>
              <a:pPr>
                <a:defRPr/>
              </a:pPr>
              <a:t>‹#›</a:t>
            </a:fld>
            <a:endParaRPr lang="en-US"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6"/>
          <p:cNvSpPr/>
          <p:nvPr/>
        </p:nvSpPr>
        <p:spPr>
          <a:xfrm>
            <a:off x="2282825" y="0"/>
            <a:ext cx="68580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5" name="Rectangle 9"/>
          <p:cNvSpPr/>
          <p:nvPr/>
        </p:nvSpPr>
        <p:spPr bwMode="invGray">
          <a:xfrm>
            <a:off x="2286000" y="0"/>
            <a:ext cx="76200"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6"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defRPr/>
            </a:pPr>
            <a:endParaRPr lang="en-US"/>
          </a:p>
        </p:txBody>
      </p:sp>
      <p:sp>
        <p:nvSpPr>
          <p:cNvPr id="7" name="Oval 8"/>
          <p:cNvSpPr/>
          <p:nvPr/>
        </p:nvSpPr>
        <p:spPr>
          <a:xfrm>
            <a:off x="2408238" y="2746375"/>
            <a:ext cx="63500" cy="63500"/>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defRPr/>
            </a:pPr>
            <a:endParaRPr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lang="en-US" smtClean="0"/>
              <a:t>Click to edit Master title style</a:t>
            </a:r>
            <a:endParaRPr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8" name="Date Placeholder 3"/>
          <p:cNvSpPr>
            <a:spLocks noGrp="1"/>
          </p:cNvSpPr>
          <p:nvPr>
            <p:ph type="dt" sz="half" idx="10"/>
          </p:nvPr>
        </p:nvSpPr>
        <p:spPr/>
        <p:txBody>
          <a:bodyPr/>
          <a:lstStyle>
            <a:lvl1pPr>
              <a:defRPr/>
            </a:lvl1pPr>
            <a:extLst/>
          </a:lstStyle>
          <a:p>
            <a:pPr>
              <a:defRPr/>
            </a:pPr>
            <a:r>
              <a:rPr lang="en-US"/>
              <a:t>9/24/2010</a:t>
            </a:r>
          </a:p>
        </p:txBody>
      </p:sp>
      <p:sp>
        <p:nvSpPr>
          <p:cNvPr id="9" name="Footer Placeholder 4"/>
          <p:cNvSpPr>
            <a:spLocks noGrp="1"/>
          </p:cNvSpPr>
          <p:nvPr>
            <p:ph type="ftr" sz="quarter" idx="11"/>
          </p:nvPr>
        </p:nvSpPr>
        <p:spPr/>
        <p:txBody>
          <a:bodyPr/>
          <a:lstStyle>
            <a:lvl1pPr>
              <a:defRPr/>
            </a:lvl1pPr>
            <a:extLst/>
          </a:lstStyle>
          <a:p>
            <a:pPr>
              <a:defRPr/>
            </a:pPr>
            <a:endParaRPr lang="en-US" altLang="en-US"/>
          </a:p>
        </p:txBody>
      </p:sp>
      <p:sp>
        <p:nvSpPr>
          <p:cNvPr id="10" name="Slide Number Placeholder 5"/>
          <p:cNvSpPr>
            <a:spLocks noGrp="1"/>
          </p:cNvSpPr>
          <p:nvPr>
            <p:ph type="sldNum" sz="quarter" idx="12"/>
          </p:nvPr>
        </p:nvSpPr>
        <p:spPr/>
        <p:txBody>
          <a:bodyPr/>
          <a:lstStyle>
            <a:lvl1pPr>
              <a:defRPr/>
            </a:lvl1pPr>
            <a:extLst/>
          </a:lstStyle>
          <a:p>
            <a:pPr>
              <a:defRPr/>
            </a:pPr>
            <a:fld id="{F99193B4-288C-4905-A0E1-CBE872B60408}" type="slidenum">
              <a:rPr lang="en-US" altLang="en-US"/>
              <a:pPr>
                <a:defRPr/>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r>
              <a:rPr lang="en-US"/>
              <a:t>9/24/2010</a:t>
            </a:r>
          </a:p>
        </p:txBody>
      </p:sp>
      <p:sp>
        <p:nvSpPr>
          <p:cNvPr id="6" name="Footer Placeholder 5"/>
          <p:cNvSpPr>
            <a:spLocks noGrp="1"/>
          </p:cNvSpPr>
          <p:nvPr>
            <p:ph type="ftr" sz="quarter" idx="11"/>
          </p:nvPr>
        </p:nvSpPr>
        <p:spPr/>
        <p:txBody>
          <a:bodyPr/>
          <a:lstStyle>
            <a:lvl1pPr>
              <a:defRPr/>
            </a:lvl1pPr>
            <a:extLst/>
          </a:lstStyle>
          <a:p>
            <a:pPr>
              <a:defRPr/>
            </a:pPr>
            <a:endParaRPr lang="en-US" altLang="en-US"/>
          </a:p>
        </p:txBody>
      </p:sp>
      <p:sp>
        <p:nvSpPr>
          <p:cNvPr id="7" name="Slide Number Placeholder 6"/>
          <p:cNvSpPr>
            <a:spLocks noGrp="1"/>
          </p:cNvSpPr>
          <p:nvPr>
            <p:ph type="sldNum" sz="quarter" idx="12"/>
          </p:nvPr>
        </p:nvSpPr>
        <p:spPr/>
        <p:txBody>
          <a:bodyPr/>
          <a:lstStyle>
            <a:lvl1pPr>
              <a:defRPr/>
            </a:lvl1pPr>
            <a:extLst/>
          </a:lstStyle>
          <a:p>
            <a:pPr>
              <a:defRPr/>
            </a:pPr>
            <a:fld id="{4A033E7B-2AD1-480D-B515-EFBBDC124B87}" type="slidenum">
              <a:rPr lang="en-US" altLang="en-US"/>
              <a:pPr>
                <a:defRPr/>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lstStyle>
            <a:lvl1pPr algn="ctr">
              <a:defRPr sz="4500" b="1" cap="none" baseline="0"/>
            </a:lvl1pPr>
            <a:extLst/>
          </a:lstStyle>
          <a:p>
            <a:r>
              <a:rPr lang="en-US" smtClean="0"/>
              <a:t>Click to edit Master title style</a:t>
            </a:r>
            <a:endParaRPr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r>
              <a:rPr lang="en-US"/>
              <a:t>9/24/2010</a:t>
            </a:r>
          </a:p>
        </p:txBody>
      </p:sp>
      <p:sp>
        <p:nvSpPr>
          <p:cNvPr id="8" name="Footer Placeholder 7"/>
          <p:cNvSpPr>
            <a:spLocks noGrp="1"/>
          </p:cNvSpPr>
          <p:nvPr>
            <p:ph type="ftr" sz="quarter" idx="11"/>
          </p:nvPr>
        </p:nvSpPr>
        <p:spPr/>
        <p:txBody>
          <a:bodyPr/>
          <a:lstStyle>
            <a:lvl1pPr>
              <a:defRPr/>
            </a:lvl1pPr>
            <a:extLst/>
          </a:lstStyle>
          <a:p>
            <a:pPr>
              <a:defRPr/>
            </a:pPr>
            <a:endParaRPr lang="en-US" altLang="en-US"/>
          </a:p>
        </p:txBody>
      </p:sp>
      <p:sp>
        <p:nvSpPr>
          <p:cNvPr id="9" name="Slide Number Placeholder 8"/>
          <p:cNvSpPr>
            <a:spLocks noGrp="1"/>
          </p:cNvSpPr>
          <p:nvPr>
            <p:ph type="sldNum" sz="quarter" idx="12"/>
          </p:nvPr>
        </p:nvSpPr>
        <p:spPr/>
        <p:txBody>
          <a:bodyPr/>
          <a:lstStyle>
            <a:lvl1pPr>
              <a:defRPr/>
            </a:lvl1pPr>
            <a:extLst/>
          </a:lstStyle>
          <a:p>
            <a:pPr>
              <a:defRPr/>
            </a:pPr>
            <a:fld id="{587B5E33-1992-4A09-A780-C1001A0AACB1}" type="slidenum">
              <a:rPr lang="en-US" altLang="en-US"/>
              <a:pPr>
                <a:defRPr/>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r>
              <a:rPr lang="en-US"/>
              <a:t>9/24/2010</a:t>
            </a:r>
          </a:p>
        </p:txBody>
      </p:sp>
      <p:sp>
        <p:nvSpPr>
          <p:cNvPr id="4" name="Footer Placeholder 3"/>
          <p:cNvSpPr>
            <a:spLocks noGrp="1"/>
          </p:cNvSpPr>
          <p:nvPr>
            <p:ph type="ftr" sz="quarter" idx="11"/>
          </p:nvPr>
        </p:nvSpPr>
        <p:spPr/>
        <p:txBody>
          <a:bodyPr/>
          <a:lstStyle>
            <a:lvl1pPr>
              <a:defRPr/>
            </a:lvl1pPr>
            <a:extLst/>
          </a:lstStyle>
          <a:p>
            <a:pPr>
              <a:defRPr/>
            </a:pPr>
            <a:endParaRPr lang="en-US" altLang="en-US"/>
          </a:p>
        </p:txBody>
      </p:sp>
      <p:sp>
        <p:nvSpPr>
          <p:cNvPr id="5" name="Slide Number Placeholder 4"/>
          <p:cNvSpPr>
            <a:spLocks noGrp="1"/>
          </p:cNvSpPr>
          <p:nvPr>
            <p:ph type="sldNum" sz="quarter" idx="12"/>
          </p:nvPr>
        </p:nvSpPr>
        <p:spPr/>
        <p:txBody>
          <a:bodyPr/>
          <a:lstStyle>
            <a:lvl1pPr>
              <a:defRPr/>
            </a:lvl1pPr>
            <a:extLst/>
          </a:lstStyle>
          <a:p>
            <a:pPr>
              <a:defRPr/>
            </a:pPr>
            <a:fld id="{132DB40E-E0A9-4CCD-8C52-F7C1E35FC6E8}" type="slidenum">
              <a:rPr lang="en-US" altLang="en-US"/>
              <a:pPr>
                <a:defRPr/>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4"/>
          <p:cNvSpPr/>
          <p:nvPr/>
        </p:nvSpPr>
        <p:spPr>
          <a:xfrm>
            <a:off x="1014413" y="0"/>
            <a:ext cx="8129587"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3" name="Rectangle 5"/>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4" name="Date Placeholder 1"/>
          <p:cNvSpPr>
            <a:spLocks noGrp="1"/>
          </p:cNvSpPr>
          <p:nvPr>
            <p:ph type="dt" sz="half" idx="10"/>
          </p:nvPr>
        </p:nvSpPr>
        <p:spPr/>
        <p:txBody>
          <a:bodyPr/>
          <a:lstStyle>
            <a:lvl1pPr>
              <a:defRPr/>
            </a:lvl1pPr>
            <a:extLst/>
          </a:lstStyle>
          <a:p>
            <a:pPr>
              <a:defRPr/>
            </a:pPr>
            <a:r>
              <a:rPr lang="en-US"/>
              <a:t>9/24/2010</a:t>
            </a:r>
          </a:p>
        </p:txBody>
      </p:sp>
      <p:sp>
        <p:nvSpPr>
          <p:cNvPr id="5" name="Footer Placeholder 2"/>
          <p:cNvSpPr>
            <a:spLocks noGrp="1"/>
          </p:cNvSpPr>
          <p:nvPr>
            <p:ph type="ftr" sz="quarter" idx="11"/>
          </p:nvPr>
        </p:nvSpPr>
        <p:spPr/>
        <p:txBody>
          <a:bodyPr/>
          <a:lstStyle>
            <a:lvl1pPr>
              <a:defRPr/>
            </a:lvl1pPr>
            <a:extLst/>
          </a:lstStyle>
          <a:p>
            <a:pPr>
              <a:defRPr/>
            </a:pPr>
            <a:endParaRPr lang="en-US" altLang="en-US"/>
          </a:p>
        </p:txBody>
      </p:sp>
      <p:sp>
        <p:nvSpPr>
          <p:cNvPr id="6" name="Slide Number Placeholder 3"/>
          <p:cNvSpPr>
            <a:spLocks noGrp="1"/>
          </p:cNvSpPr>
          <p:nvPr>
            <p:ph type="sldNum" sz="quarter" idx="12"/>
          </p:nvPr>
        </p:nvSpPr>
        <p:spPr/>
        <p:txBody>
          <a:bodyPr/>
          <a:lstStyle>
            <a:lvl1pPr>
              <a:defRPr/>
            </a:lvl1pPr>
            <a:extLst/>
          </a:lstStyle>
          <a:p>
            <a:pPr>
              <a:defRPr/>
            </a:pPr>
            <a:fld id="{1CE9FCA3-C5B0-495F-BA06-A62280AE864A}" type="slidenum">
              <a:rPr lang="en-US" altLang="en-US"/>
              <a:pPr>
                <a:defRPr/>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lang="en-US" smtClean="0"/>
              <a:t>Click to edit Master title style</a:t>
            </a:r>
            <a:endParaRPr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r>
              <a:rPr lang="en-US"/>
              <a:t>9/24/2010</a:t>
            </a:r>
          </a:p>
        </p:txBody>
      </p:sp>
      <p:sp>
        <p:nvSpPr>
          <p:cNvPr id="6" name="Footer Placeholder 5"/>
          <p:cNvSpPr>
            <a:spLocks noGrp="1"/>
          </p:cNvSpPr>
          <p:nvPr>
            <p:ph type="ftr" sz="quarter" idx="11"/>
          </p:nvPr>
        </p:nvSpPr>
        <p:spPr/>
        <p:txBody>
          <a:bodyPr/>
          <a:lstStyle>
            <a:lvl1pPr>
              <a:defRPr/>
            </a:lvl1pPr>
            <a:extLst/>
          </a:lstStyle>
          <a:p>
            <a:pPr>
              <a:defRPr/>
            </a:pPr>
            <a:endParaRPr lang="en-US" altLang="en-US"/>
          </a:p>
        </p:txBody>
      </p:sp>
      <p:sp>
        <p:nvSpPr>
          <p:cNvPr id="7" name="Slide Number Placeholder 6"/>
          <p:cNvSpPr>
            <a:spLocks noGrp="1"/>
          </p:cNvSpPr>
          <p:nvPr>
            <p:ph type="sldNum" sz="quarter" idx="12"/>
          </p:nvPr>
        </p:nvSpPr>
        <p:spPr/>
        <p:txBody>
          <a:bodyPr/>
          <a:lstStyle>
            <a:lvl1pPr>
              <a:defRPr/>
            </a:lvl1pPr>
            <a:extLst/>
          </a:lstStyle>
          <a:p>
            <a:pPr>
              <a:defRPr/>
            </a:pPr>
            <a:fld id="{432D2658-64E6-4DAD-A11C-A8BD9BE7EB47}" type="slidenum">
              <a:rPr lang="en-US" altLang="en-US"/>
              <a:pPr>
                <a:defRPr/>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tIns="274320">
            <a:normAutofit/>
          </a:bodyPr>
          <a:lstStyle>
            <a:extLst/>
          </a:lstStyle>
          <a:p>
            <a:pPr indent="-283464">
              <a:lnSpc>
                <a:spcPts val="3000"/>
              </a:lnSpc>
              <a:spcBef>
                <a:spcPts val="600"/>
              </a:spcBef>
              <a:buClr>
                <a:schemeClr val="accent1"/>
              </a:buClr>
              <a:buSzPct val="80000"/>
              <a:buFont typeface="Wingdings 2"/>
              <a:buNone/>
              <a:defRPr/>
            </a:pPr>
            <a:endParaRPr lang="en-US" sz="3200">
              <a:latin typeface="+mn-lt"/>
              <a:cs typeface="+mn-cs"/>
            </a:endParaRPr>
          </a:p>
        </p:txBody>
      </p:sp>
      <p:sp>
        <p:nvSpPr>
          <p:cNvPr id="6" name="Flowchart: Process 8"/>
          <p:cNvSpPr/>
          <p:nvPr/>
        </p:nvSpPr>
        <p:spPr>
          <a:xfrm rot="19468671">
            <a:off x="396875" y="954088"/>
            <a:ext cx="685800" cy="204787"/>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7" name="Flowchart: Process 9"/>
          <p:cNvSpPr/>
          <p:nvPr/>
        </p:nvSpPr>
        <p:spPr>
          <a:xfrm rot="2103354" flipH="1">
            <a:off x="5003800" y="936625"/>
            <a:ext cx="649288" cy="204788"/>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lang="en-US" smtClean="0"/>
              <a:t>Click to edit Master title style</a:t>
            </a:r>
            <a:endParaRPr lang="en-US"/>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tIns="274320">
            <a:normAutofit/>
          </a:bodyPr>
          <a:lstStyle>
            <a:lvl1pPr indent="0">
              <a:buNone/>
              <a:defRPr sz="3200"/>
            </a:lvl1pPr>
            <a:extLst/>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8" name="Date Placeholder 4"/>
          <p:cNvSpPr>
            <a:spLocks noGrp="1"/>
          </p:cNvSpPr>
          <p:nvPr>
            <p:ph type="dt" sz="half" idx="10"/>
          </p:nvPr>
        </p:nvSpPr>
        <p:spPr/>
        <p:txBody>
          <a:bodyPr/>
          <a:lstStyle>
            <a:lvl1pPr>
              <a:defRPr/>
            </a:lvl1pPr>
            <a:extLst/>
          </a:lstStyle>
          <a:p>
            <a:pPr>
              <a:defRPr/>
            </a:pPr>
            <a:r>
              <a:rPr lang="en-US"/>
              <a:t>9/24/2010</a:t>
            </a:r>
          </a:p>
        </p:txBody>
      </p:sp>
      <p:sp>
        <p:nvSpPr>
          <p:cNvPr id="9" name="Footer Placeholder 5"/>
          <p:cNvSpPr>
            <a:spLocks noGrp="1"/>
          </p:cNvSpPr>
          <p:nvPr>
            <p:ph type="ftr" sz="quarter" idx="11"/>
          </p:nvPr>
        </p:nvSpPr>
        <p:spPr/>
        <p:txBody>
          <a:bodyPr/>
          <a:lstStyle>
            <a:lvl1pPr>
              <a:defRPr/>
            </a:lvl1pPr>
            <a:extLst/>
          </a:lstStyle>
          <a:p>
            <a:pPr>
              <a:defRPr/>
            </a:pPr>
            <a:endParaRPr lang="en-US" altLang="en-US"/>
          </a:p>
        </p:txBody>
      </p:sp>
      <p:sp>
        <p:nvSpPr>
          <p:cNvPr id="10" name="Slide Number Placeholder 6"/>
          <p:cNvSpPr>
            <a:spLocks noGrp="1"/>
          </p:cNvSpPr>
          <p:nvPr>
            <p:ph type="sldNum" sz="quarter" idx="12"/>
          </p:nvPr>
        </p:nvSpPr>
        <p:spPr/>
        <p:txBody>
          <a:bodyPr/>
          <a:lstStyle>
            <a:lvl1pPr>
              <a:defRPr/>
            </a:lvl1pPr>
            <a:extLst/>
          </a:lstStyle>
          <a:p>
            <a:pPr>
              <a:defRPr/>
            </a:pPr>
            <a:fld id="{D22D6403-DDC9-4896-B8FA-6E26607C0093}" type="slidenum">
              <a:rPr lang="en-US" altLang="en-US"/>
              <a:pPr>
                <a:defRPr/>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8" name="Oval 7"/>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2" name="Rectangle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5" name="Title Placeholder 4"/>
          <p:cNvSpPr>
            <a:spLocks noGrp="1"/>
          </p:cNvSpPr>
          <p:nvPr>
            <p:ph type="title"/>
          </p:nvPr>
        </p:nvSpPr>
        <p:spPr>
          <a:xfrm>
            <a:off x="1435100" y="274638"/>
            <a:ext cx="7499350" cy="1143000"/>
          </a:xfrm>
          <a:prstGeom prst="rect">
            <a:avLst/>
          </a:prstGeom>
        </p:spPr>
        <p:txBody>
          <a:bodyPr anchor="ctr">
            <a:normAutofit/>
          </a:bodyPr>
          <a:lstStyle>
            <a:extLst/>
          </a:lstStyle>
          <a:p>
            <a:r>
              <a:rPr lang="en-US" smtClean="0"/>
              <a:t>Click to edit Master title style</a:t>
            </a:r>
            <a:endParaRPr lang="en-US"/>
          </a:p>
        </p:txBody>
      </p:sp>
      <p:sp>
        <p:nvSpPr>
          <p:cNvPr id="1033" name="Text Placeholder 8"/>
          <p:cNvSpPr>
            <a:spLocks noGrp="1"/>
          </p:cNvSpPr>
          <p:nvPr>
            <p:ph type="body" idx="1"/>
          </p:nvPr>
        </p:nvSpPr>
        <p:spPr bwMode="auto">
          <a:xfrm>
            <a:off x="1435100" y="1447800"/>
            <a:ext cx="7499350"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pPr>
              <a:defRPr/>
            </a:pPr>
            <a:r>
              <a:rPr lang="en-US"/>
              <a:t>9/24/2010</a:t>
            </a:r>
            <a:endParaRPr lang="en-US">
              <a:solidFill>
                <a:schemeClr val="bg2">
                  <a:shade val="50000"/>
                </a:schemeClr>
              </a:solidFill>
            </a:endParaRPr>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pPr>
              <a:defRPr/>
            </a:pPr>
            <a:endParaRPr lang="en-US" altLang="en-US"/>
          </a:p>
        </p:txBody>
      </p:sp>
      <p:sp>
        <p:nvSpPr>
          <p:cNvPr id="22" name="Slide Number Placeholder 21"/>
          <p:cNvSpPr>
            <a:spLocks noGrp="1"/>
          </p:cNvSpPr>
          <p:nvPr>
            <p:ph type="sldNum" sz="quarter" idx="4"/>
          </p:nvPr>
        </p:nvSpPr>
        <p:spPr>
          <a:xfrm>
            <a:off x="8613775"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a:defRPr/>
            </a:pPr>
            <a:fld id="{BC084A48-CEA2-4233-ACA3-5EE2DBE8BBA4}" type="slidenum">
              <a:rPr lang="en-US" altLang="en-US"/>
              <a:pPr>
                <a:defRPr/>
              </a:pPr>
              <a:t>‹#›</a:t>
            </a:fld>
            <a:endParaRPr lang="en-US" altLang="en-US"/>
          </a:p>
        </p:txBody>
      </p:sp>
      <p:sp>
        <p:nvSpPr>
          <p:cNvPr id="15" name="Rectangle 14"/>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3" name="Line 11"/>
          <p:cNvSpPr>
            <a:spLocks noChangeShapeType="1"/>
          </p:cNvSpPr>
          <p:nvPr/>
        </p:nvSpPr>
        <p:spPr bwMode="auto">
          <a:xfrm>
            <a:off x="7943850" y="6232525"/>
            <a:ext cx="1588" cy="609600"/>
          </a:xfrm>
          <a:prstGeom prst="line">
            <a:avLst/>
          </a:prstGeom>
          <a:noFill/>
          <a:ln w="9525">
            <a:solidFill>
              <a:srgbClr val="E6D6C0"/>
            </a:solidFill>
            <a:round/>
            <a:headEnd/>
            <a:tailEnd/>
          </a:ln>
          <a:effectLst/>
        </p:spPr>
        <p:txBody>
          <a:bodyPr/>
          <a:lstStyle/>
          <a:p>
            <a:pPr>
              <a:defRPr/>
            </a:pPr>
            <a:endParaRPr lang="en-US"/>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hf hdr="0" ftr="0" dt="0"/>
  <p:txStyles>
    <p:titleStyle>
      <a:lvl1pPr algn="l" rtl="0" eaLnBrk="0" fontAlgn="base" hangingPunct="0">
        <a:spcBef>
          <a:spcPct val="0"/>
        </a:spcBef>
        <a:spcAft>
          <a:spcPct val="0"/>
        </a:spcAft>
        <a:defRPr sz="4300" kern="1200">
          <a:solidFill>
            <a:srgbClr val="323232"/>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323232"/>
          </a:solidFill>
          <a:latin typeface="Gill Sans MT" pitchFamily="34" charset="0"/>
        </a:defRPr>
      </a:lvl2pPr>
      <a:lvl3pPr algn="l" rtl="0" eaLnBrk="0" fontAlgn="base" hangingPunct="0">
        <a:spcBef>
          <a:spcPct val="0"/>
        </a:spcBef>
        <a:spcAft>
          <a:spcPct val="0"/>
        </a:spcAft>
        <a:defRPr sz="4300">
          <a:solidFill>
            <a:srgbClr val="323232"/>
          </a:solidFill>
          <a:latin typeface="Gill Sans MT" pitchFamily="34" charset="0"/>
        </a:defRPr>
      </a:lvl3pPr>
      <a:lvl4pPr algn="l" rtl="0" eaLnBrk="0" fontAlgn="base" hangingPunct="0">
        <a:spcBef>
          <a:spcPct val="0"/>
        </a:spcBef>
        <a:spcAft>
          <a:spcPct val="0"/>
        </a:spcAft>
        <a:defRPr sz="4300">
          <a:solidFill>
            <a:srgbClr val="323232"/>
          </a:solidFill>
          <a:latin typeface="Gill Sans MT" pitchFamily="34" charset="0"/>
        </a:defRPr>
      </a:lvl4pPr>
      <a:lvl5pPr algn="l" rtl="0" eaLnBrk="0" fontAlgn="base" hangingPunct="0">
        <a:spcBef>
          <a:spcPct val="0"/>
        </a:spcBef>
        <a:spcAft>
          <a:spcPct val="0"/>
        </a:spcAft>
        <a:defRPr sz="4300">
          <a:solidFill>
            <a:srgbClr val="323232"/>
          </a:solidFill>
          <a:latin typeface="Gill Sans MT" pitchFamily="34" charset="0"/>
        </a:defRPr>
      </a:lvl5pPr>
      <a:lvl6pPr marL="457200" algn="l" rtl="0" fontAlgn="base">
        <a:spcBef>
          <a:spcPct val="0"/>
        </a:spcBef>
        <a:spcAft>
          <a:spcPct val="0"/>
        </a:spcAft>
        <a:defRPr sz="4300">
          <a:solidFill>
            <a:srgbClr val="323232"/>
          </a:solidFill>
          <a:latin typeface="Gill Sans MT" pitchFamily="34" charset="0"/>
        </a:defRPr>
      </a:lvl6pPr>
      <a:lvl7pPr marL="914400" algn="l" rtl="0" fontAlgn="base">
        <a:spcBef>
          <a:spcPct val="0"/>
        </a:spcBef>
        <a:spcAft>
          <a:spcPct val="0"/>
        </a:spcAft>
        <a:defRPr sz="4300">
          <a:solidFill>
            <a:srgbClr val="323232"/>
          </a:solidFill>
          <a:latin typeface="Gill Sans MT" pitchFamily="34" charset="0"/>
        </a:defRPr>
      </a:lvl7pPr>
      <a:lvl8pPr marL="1371600" algn="l" rtl="0" fontAlgn="base">
        <a:spcBef>
          <a:spcPct val="0"/>
        </a:spcBef>
        <a:spcAft>
          <a:spcPct val="0"/>
        </a:spcAft>
        <a:defRPr sz="4300">
          <a:solidFill>
            <a:srgbClr val="323232"/>
          </a:solidFill>
          <a:latin typeface="Gill Sans MT" pitchFamily="34" charset="0"/>
        </a:defRPr>
      </a:lvl8pPr>
      <a:lvl9pPr marL="1828800" algn="l" rtl="0" fontAlgn="base">
        <a:spcBef>
          <a:spcPct val="0"/>
        </a:spcBef>
        <a:spcAft>
          <a:spcPct val="0"/>
        </a:spcAft>
        <a:defRPr sz="4300">
          <a:solidFill>
            <a:srgbClr val="323232"/>
          </a:solidFill>
          <a:latin typeface="Gill Sans MT" pitchFamily="34" charset="0"/>
        </a:defRPr>
      </a:lvl9pPr>
      <a:extLst/>
    </p:titleStyle>
    <p:bodyStyle>
      <a:lvl1pPr marL="365125" indent="-282575" algn="l" rtl="0" eaLnBrk="0" fontAlgn="base" hangingPunct="0">
        <a:spcBef>
          <a:spcPts val="60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639763" indent="-236538" algn="l" rtl="0" eaLnBrk="0" fontAlgn="base" hangingPunct="0">
        <a:spcBef>
          <a:spcPts val="550"/>
        </a:spcBef>
        <a:spcAft>
          <a:spcPct val="0"/>
        </a:spcAft>
        <a:buClr>
          <a:schemeClr val="accent1"/>
        </a:buClr>
        <a:buFont typeface="Verdana" pitchFamily="34" charset="0"/>
        <a:buChar char="◦"/>
        <a:defRPr sz="2800" kern="1200">
          <a:solidFill>
            <a:schemeClr val="tx1"/>
          </a:solidFill>
          <a:latin typeface="+mn-lt"/>
          <a:ea typeface="+mn-ea"/>
          <a:cs typeface="+mn-cs"/>
        </a:defRPr>
      </a:lvl2pPr>
      <a:lvl3pPr marL="885825"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eaLnBrk="0" fontAlgn="base" hangingPunct="0">
        <a:spcBef>
          <a:spcPct val="20000"/>
        </a:spcBef>
        <a:spcAft>
          <a:spcPct val="0"/>
        </a:spcAft>
        <a:buClr>
          <a:srgbClr val="1B587C"/>
        </a:buClr>
        <a:buFont typeface="Wingdings 2" pitchFamily="18" charset="2"/>
        <a:buChar char=""/>
        <a:defRPr sz="2000" kern="1200">
          <a:solidFill>
            <a:schemeClr val="tx1"/>
          </a:solidFill>
          <a:latin typeface="+mn-lt"/>
          <a:ea typeface="+mn-ea"/>
          <a:cs typeface="+mn-cs"/>
        </a:defRPr>
      </a:lvl4pPr>
      <a:lvl5pPr marL="1296988" indent="-182563" algn="l" rtl="0" eaLnBrk="0" fontAlgn="base" hangingPunct="0">
        <a:spcBef>
          <a:spcPct val="20000"/>
        </a:spcBef>
        <a:spcAft>
          <a:spcPct val="0"/>
        </a:spcAft>
        <a:buClr>
          <a:srgbClr val="4E8542"/>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oleObject" Target="../embeddings/oleObject2.bin"/></Relationships>
</file>

<file path=ppt/slides/_rels/slide23.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8" Type="http://schemas.openxmlformats.org/officeDocument/2006/relationships/image" Target="../media/image16.jpeg"/><Relationship Id="rId13" Type="http://schemas.openxmlformats.org/officeDocument/2006/relationships/image" Target="../media/image20.png"/><Relationship Id="rId3" Type="http://schemas.openxmlformats.org/officeDocument/2006/relationships/image" Target="../media/image12.jpeg"/><Relationship Id="rId7" Type="http://schemas.openxmlformats.org/officeDocument/2006/relationships/image" Target="../media/image15.jpeg"/><Relationship Id="rId12" Type="http://schemas.openxmlformats.org/officeDocument/2006/relationships/image" Target="../media/image19.jpeg"/><Relationship Id="rId2" Type="http://schemas.openxmlformats.org/officeDocument/2006/relationships/notesSlide" Target="../notesSlides/notesSlide14.xml"/><Relationship Id="rId16" Type="http://schemas.openxmlformats.org/officeDocument/2006/relationships/image" Target="../media/image22.jpeg"/><Relationship Id="rId1" Type="http://schemas.openxmlformats.org/officeDocument/2006/relationships/slideLayout" Target="../slideLayouts/slideLayout2.xml"/><Relationship Id="rId6" Type="http://schemas.openxmlformats.org/officeDocument/2006/relationships/hyperlink" Target="http://www.giantfoodstores.com/index.html" TargetMode="External"/><Relationship Id="rId11" Type="http://schemas.openxmlformats.org/officeDocument/2006/relationships/image" Target="../media/image18.jpeg"/><Relationship Id="rId5" Type="http://schemas.openxmlformats.org/officeDocument/2006/relationships/image" Target="../media/image14.png"/><Relationship Id="rId15" Type="http://schemas.openxmlformats.org/officeDocument/2006/relationships/hyperlink" Target="http://www.lundsandbyerlys.com/" TargetMode="External"/><Relationship Id="rId10" Type="http://schemas.openxmlformats.org/officeDocument/2006/relationships/image" Target="../media/image17.png"/><Relationship Id="rId4" Type="http://schemas.openxmlformats.org/officeDocument/2006/relationships/image" Target="../media/image13.jpeg"/><Relationship Id="rId9" Type="http://schemas.openxmlformats.org/officeDocument/2006/relationships/hyperlink" Target="http://www.centralmarket.com/default.aspx" TargetMode="External"/><Relationship Id="rId14" Type="http://schemas.openxmlformats.org/officeDocument/2006/relationships/image" Target="../media/image21.png"/></Relationships>
</file>

<file path=ppt/slides/_rels/slide38.xml.rels><?xml version="1.0" encoding="UTF-8" standalone="yes"?>
<Relationships xmlns="http://schemas.openxmlformats.org/package/2006/relationships"><Relationship Id="rId8" Type="http://schemas.openxmlformats.org/officeDocument/2006/relationships/image" Target="../media/image27.jpeg"/><Relationship Id="rId3" Type="http://schemas.openxmlformats.org/officeDocument/2006/relationships/image" Target="../media/image23.jpeg"/><Relationship Id="rId7" Type="http://schemas.openxmlformats.org/officeDocument/2006/relationships/image" Target="../media/image26.jpe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25.jpeg"/><Relationship Id="rId5" Type="http://schemas.openxmlformats.org/officeDocument/2006/relationships/hyperlink" Target="http://americansfortruth.com/uploads/2008/03/mcdonalds-logo.JPG" TargetMode="External"/><Relationship Id="rId4" Type="http://schemas.openxmlformats.org/officeDocument/2006/relationships/image" Target="../media/image24.jpeg"/></Relationships>
</file>

<file path=ppt/slides/_rels/slide3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ChangeArrowheads="1"/>
          </p:cNvSpPr>
          <p:nvPr/>
        </p:nvSpPr>
        <p:spPr bwMode="auto">
          <a:xfrm>
            <a:off x="0" y="0"/>
            <a:ext cx="1752600" cy="914400"/>
          </a:xfrm>
          <a:prstGeom prst="rect">
            <a:avLst/>
          </a:prstGeom>
          <a:noFill/>
          <a:ln w="9525" algn="ctr">
            <a:noFill/>
            <a:miter lim="800000"/>
            <a:headEnd/>
            <a:tailEnd/>
          </a:ln>
        </p:spPr>
        <p:txBody>
          <a:bodyPr wrap="none" anchor="ctr"/>
          <a:lstStyle/>
          <a:p>
            <a:endParaRPr lang="en-US"/>
          </a:p>
        </p:txBody>
      </p:sp>
      <p:pic>
        <p:nvPicPr>
          <p:cNvPr id="233485" name="Picture 13" descr="http://static.guim.co.uk/sys-images/Guardian/About/General/2009/9/30/1254322327236/Man-lying-awake-in-bed-001.jpg"/>
          <p:cNvPicPr>
            <a:picLocks noChangeAspect="1" noChangeArrowheads="1"/>
          </p:cNvPicPr>
          <p:nvPr/>
        </p:nvPicPr>
        <p:blipFill>
          <a:blip r:embed="rId3" cstate="print"/>
          <a:srcRect/>
          <a:stretch>
            <a:fillRect/>
          </a:stretch>
        </p:blipFill>
        <p:spPr bwMode="auto">
          <a:xfrm>
            <a:off x="1066800" y="3124200"/>
            <a:ext cx="4381500" cy="26289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15" name="Title 14"/>
          <p:cNvSpPr>
            <a:spLocks noGrp="1"/>
          </p:cNvSpPr>
          <p:nvPr>
            <p:ph type="ctrTitle"/>
          </p:nvPr>
        </p:nvSpPr>
        <p:spPr>
          <a:xfrm>
            <a:off x="1066800" y="533400"/>
            <a:ext cx="7407275" cy="1905000"/>
          </a:xfrm>
        </p:spPr>
        <p:txBody>
          <a:bodyPr vert="horz" wrap="square" lIns="91440" tIns="45720" rIns="91440" bIns="45720" numCol="1" anchorCtr="0" compatLnSpc="1">
            <a:prstTxWarp prst="textNoShape">
              <a:avLst/>
            </a:prstTxWarp>
          </a:bodyPr>
          <a:lstStyle/>
          <a:p>
            <a:pPr algn="r" eaLnBrk="1" hangingPunct="1">
              <a:defRPr/>
            </a:pPr>
            <a:r>
              <a:rPr lang="en-US" sz="3600" smtClean="0">
                <a:effectLst>
                  <a:outerShdw blurRad="38100" dist="38100" dir="2700000" algn="tl">
                    <a:srgbClr val="C0C0C0"/>
                  </a:outerShdw>
                </a:effectLst>
              </a:rPr>
              <a:t>What Keeps CEOs Awake at Night?</a:t>
            </a:r>
            <a:br>
              <a:rPr lang="en-US" sz="3600" smtClean="0">
                <a:effectLst>
                  <a:outerShdw blurRad="38100" dist="38100" dir="2700000" algn="tl">
                    <a:srgbClr val="C0C0C0"/>
                  </a:outerShdw>
                </a:effectLst>
              </a:rPr>
            </a:br>
            <a:r>
              <a:rPr lang="en-US" sz="3600" smtClean="0">
                <a:effectLst>
                  <a:outerShdw blurRad="38100" dist="38100" dir="2700000" algn="tl">
                    <a:srgbClr val="C0C0C0"/>
                  </a:outerShdw>
                </a:effectLst>
              </a:rPr>
              <a:t/>
            </a:r>
            <a:br>
              <a:rPr lang="en-US" sz="3600" smtClean="0">
                <a:effectLst>
                  <a:outerShdw blurRad="38100" dist="38100" dir="2700000" algn="tl">
                    <a:srgbClr val="C0C0C0"/>
                  </a:outerShdw>
                </a:effectLst>
              </a:rPr>
            </a:br>
            <a:r>
              <a:rPr lang="en-US" sz="3600" i="1" smtClean="0">
                <a:effectLst>
                  <a:outerShdw blurRad="38100" dist="38100" dir="2700000" algn="tl">
                    <a:srgbClr val="C0C0C0"/>
                  </a:outerShdw>
                </a:effectLst>
              </a:rPr>
              <a:t>Leadership in the Age of Convergence</a:t>
            </a:r>
          </a:p>
        </p:txBody>
      </p:sp>
      <p:sp>
        <p:nvSpPr>
          <p:cNvPr id="17" name="Subtitle 16"/>
          <p:cNvSpPr>
            <a:spLocks noGrp="1"/>
          </p:cNvSpPr>
          <p:nvPr>
            <p:ph type="subTitle" idx="1"/>
          </p:nvPr>
        </p:nvSpPr>
        <p:spPr>
          <a:xfrm>
            <a:off x="5410200" y="4927600"/>
            <a:ext cx="3733800" cy="990600"/>
          </a:xfrm>
        </p:spPr>
        <p:txBody>
          <a:bodyPr>
            <a:normAutofit/>
          </a:bodyPr>
          <a:lstStyle/>
          <a:p>
            <a:pPr algn="r" eaLnBrk="1" fontAlgn="auto" hangingPunct="1">
              <a:spcAft>
                <a:spcPts val="0"/>
              </a:spcAft>
              <a:buFont typeface="Wingdings 2"/>
              <a:buNone/>
              <a:defRPr/>
            </a:pPr>
            <a:r>
              <a:rPr lang="en-US" dirty="0" smtClean="0"/>
              <a:t>Pat Walsh</a:t>
            </a:r>
          </a:p>
          <a:p>
            <a:pPr algn="r" eaLnBrk="1" fontAlgn="auto" hangingPunct="1">
              <a:spcAft>
                <a:spcPts val="0"/>
              </a:spcAft>
              <a:buFont typeface="Wingdings 2"/>
              <a:buNone/>
              <a:defRPr/>
            </a:pPr>
            <a:r>
              <a:rPr lang="en-US" dirty="0" smtClean="0"/>
              <a:t>Food Marketing Institute</a:t>
            </a:r>
          </a:p>
          <a:p>
            <a:pPr algn="r" eaLnBrk="1" fontAlgn="auto" hangingPunct="1">
              <a:spcAft>
                <a:spcPts val="0"/>
              </a:spcAft>
              <a:buFont typeface="Wingdings 2"/>
              <a:buNone/>
              <a:defRPr/>
            </a:pPr>
            <a:endParaRPr lang="en-US" dirty="0"/>
          </a:p>
        </p:txBody>
      </p:sp>
      <p:sp>
        <p:nvSpPr>
          <p:cNvPr id="20" name="Slide Number Placeholder 19"/>
          <p:cNvSpPr>
            <a:spLocks noGrp="1"/>
          </p:cNvSpPr>
          <p:nvPr>
            <p:ph type="sldNum" sz="quarter" idx="12"/>
          </p:nvPr>
        </p:nvSpPr>
        <p:spPr/>
        <p:txBody>
          <a:bodyPr/>
          <a:lstStyle/>
          <a:p>
            <a:pPr>
              <a:defRPr/>
            </a:pPr>
            <a:fld id="{EE7E00D8-E03C-4E2E-ABD4-790889169615}" type="slidenum">
              <a:rPr lang="en-US" altLang="en-US"/>
              <a:pPr>
                <a:defRPr/>
              </a:pPr>
              <a:t>1</a:t>
            </a:fld>
            <a:endParaRPr lang="en-US" altLang="en-US"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solidFill>
                  <a:schemeClr val="tx2">
                    <a:satMod val="130000"/>
                  </a:schemeClr>
                </a:solidFill>
              </a:rPr>
              <a:t>Consumers Are Feeling the Pinch</a:t>
            </a:r>
            <a:endParaRPr lang="en-US" dirty="0">
              <a:solidFill>
                <a:schemeClr val="tx2">
                  <a:satMod val="130000"/>
                </a:schemeClr>
              </a:solidFill>
            </a:endParaRPr>
          </a:p>
        </p:txBody>
      </p:sp>
      <p:sp>
        <p:nvSpPr>
          <p:cNvPr id="28674" name="Content Placeholder 2"/>
          <p:cNvSpPr>
            <a:spLocks noGrp="1"/>
          </p:cNvSpPr>
          <p:nvPr>
            <p:ph idx="1"/>
          </p:nvPr>
        </p:nvSpPr>
        <p:spPr/>
        <p:txBody>
          <a:bodyPr/>
          <a:lstStyle/>
          <a:p>
            <a:pPr eaLnBrk="1" hangingPunct="1">
              <a:lnSpc>
                <a:spcPct val="90000"/>
              </a:lnSpc>
            </a:pPr>
            <a:r>
              <a:rPr lang="en-US" sz="3000" smtClean="0"/>
              <a:t>Unemployment has been around 10% for more than a year</a:t>
            </a:r>
          </a:p>
          <a:p>
            <a:pPr eaLnBrk="1" hangingPunct="1">
              <a:lnSpc>
                <a:spcPct val="90000"/>
              </a:lnSpc>
            </a:pPr>
            <a:r>
              <a:rPr lang="en-US" sz="3000" smtClean="0"/>
              <a:t>Personal income declined 1.7% in 2009</a:t>
            </a:r>
          </a:p>
          <a:p>
            <a:pPr lvl="1" eaLnBrk="1" hangingPunct="1">
              <a:lnSpc>
                <a:spcPct val="90000"/>
              </a:lnSpc>
            </a:pPr>
            <a:r>
              <a:rPr lang="en-US" sz="2600" smtClean="0"/>
              <a:t>First decline since 1949</a:t>
            </a:r>
          </a:p>
          <a:p>
            <a:pPr lvl="1" eaLnBrk="1" hangingPunct="1">
              <a:lnSpc>
                <a:spcPct val="90000"/>
              </a:lnSpc>
            </a:pPr>
            <a:r>
              <a:rPr lang="en-US" sz="2600" smtClean="0"/>
              <a:t>Combination of unemployment, people working fewer hours and people taking jobs with lower incomes. Unemployed and Under-employed.</a:t>
            </a:r>
          </a:p>
          <a:p>
            <a:pPr eaLnBrk="1" hangingPunct="1">
              <a:lnSpc>
                <a:spcPct val="90000"/>
              </a:lnSpc>
            </a:pPr>
            <a:r>
              <a:rPr lang="en-US" sz="3000" smtClean="0"/>
              <a:t>Investments and house prices continue to be subdued at best</a:t>
            </a:r>
          </a:p>
          <a:p>
            <a:pPr eaLnBrk="1" hangingPunct="1">
              <a:lnSpc>
                <a:spcPct val="90000"/>
              </a:lnSpc>
            </a:pPr>
            <a:r>
              <a:rPr lang="en-US" sz="3000" smtClean="0"/>
              <a:t>Leads to decline in confidence in the ability to spend and pay back debt</a:t>
            </a:r>
          </a:p>
        </p:txBody>
      </p:sp>
      <p:sp>
        <p:nvSpPr>
          <p:cNvPr id="4" name="Slide Number Placeholder 3"/>
          <p:cNvSpPr>
            <a:spLocks noGrp="1"/>
          </p:cNvSpPr>
          <p:nvPr>
            <p:ph type="sldNum" sz="quarter" idx="12"/>
          </p:nvPr>
        </p:nvSpPr>
        <p:spPr/>
        <p:txBody>
          <a:bodyPr/>
          <a:lstStyle/>
          <a:p>
            <a:pPr>
              <a:defRPr/>
            </a:pPr>
            <a:fld id="{E20527F2-55FE-406C-AA06-3B76BEF0B34C}" type="slidenum">
              <a:rPr lang="en-US" altLang="en-US"/>
              <a:pPr>
                <a:defRPr/>
              </a:pPr>
              <a:t>10</a:t>
            </a:fld>
            <a:endParaRPr lang="en-US" altLang="en-US" dirty="0"/>
          </a:p>
        </p:txBody>
      </p:sp>
      <p:sp>
        <p:nvSpPr>
          <p:cNvPr id="28676" name="TextBox 4"/>
          <p:cNvSpPr txBox="1">
            <a:spLocks noChangeArrowheads="1"/>
          </p:cNvSpPr>
          <p:nvPr/>
        </p:nvSpPr>
        <p:spPr bwMode="auto">
          <a:xfrm>
            <a:off x="1066800" y="6477000"/>
            <a:ext cx="2460625" cy="246063"/>
          </a:xfrm>
          <a:prstGeom prst="rect">
            <a:avLst/>
          </a:prstGeom>
          <a:noFill/>
          <a:ln w="9525">
            <a:noFill/>
            <a:miter lim="800000"/>
            <a:headEnd/>
            <a:tailEnd/>
          </a:ln>
        </p:spPr>
        <p:txBody>
          <a:bodyPr wrap="none">
            <a:spAutoFit/>
          </a:bodyPr>
          <a:lstStyle/>
          <a:p>
            <a:r>
              <a:rPr lang="en-US" sz="1000"/>
              <a:t>FMI, U.S. Grocery shopper Trends 2010</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9634" name="Object 3"/>
          <p:cNvGraphicFramePr>
            <a:graphicFrameLocks noChangeAspect="1"/>
          </p:cNvGraphicFramePr>
          <p:nvPr>
            <p:ph idx="4294967295"/>
          </p:nvPr>
        </p:nvGraphicFramePr>
        <p:xfrm>
          <a:off x="990600" y="1062038"/>
          <a:ext cx="7848600" cy="5491162"/>
        </p:xfrm>
        <a:graphic>
          <a:graphicData uri="http://schemas.openxmlformats.org/presentationml/2006/ole">
            <p:oleObj spid="_x0000_s69634" name="Chart" r:id="rId4" imgW="10239248" imgH="5305476" progId="MSGraph.Chart.8">
              <p:embed followColorScheme="full"/>
            </p:oleObj>
          </a:graphicData>
        </a:graphic>
      </p:graphicFrame>
      <p:sp>
        <p:nvSpPr>
          <p:cNvPr id="69635" name="Text Box 3"/>
          <p:cNvSpPr txBox="1">
            <a:spLocks noChangeArrowheads="1"/>
          </p:cNvSpPr>
          <p:nvPr/>
        </p:nvSpPr>
        <p:spPr bwMode="auto">
          <a:xfrm>
            <a:off x="2667000" y="1811338"/>
            <a:ext cx="3886200" cy="366712"/>
          </a:xfrm>
          <a:prstGeom prst="rect">
            <a:avLst/>
          </a:prstGeom>
          <a:noFill/>
          <a:ln w="19050" algn="ctr">
            <a:noFill/>
            <a:miter lim="800000"/>
            <a:headEnd/>
            <a:tailEnd/>
          </a:ln>
          <a:effectLst>
            <a:prstShdw prst="shdw17" dist="17961" dir="2700000">
              <a:srgbClr val="904C05"/>
            </a:prstShdw>
          </a:effectLst>
        </p:spPr>
        <p:txBody>
          <a:bodyPr>
            <a:spAutoFit/>
          </a:bodyPr>
          <a:lstStyle/>
          <a:p>
            <a:pPr eaLnBrk="0" hangingPunct="0">
              <a:lnSpc>
                <a:spcPct val="90000"/>
              </a:lnSpc>
              <a:spcBef>
                <a:spcPct val="80000"/>
              </a:spcBef>
              <a:buClr>
                <a:srgbClr val="0082D1"/>
              </a:buClr>
              <a:buFont typeface="Times" pitchFamily="18" charset="0"/>
              <a:buNone/>
            </a:pPr>
            <a:r>
              <a:rPr lang="en-US" sz="2000" b="1">
                <a:ea typeface="ＭＳ Ｐゴシック"/>
                <a:cs typeface="ＭＳ Ｐゴシック"/>
              </a:rPr>
              <a:t>14.6 MM jobless</a:t>
            </a:r>
          </a:p>
        </p:txBody>
      </p:sp>
      <p:sp>
        <p:nvSpPr>
          <p:cNvPr id="69636" name="Text Box 4"/>
          <p:cNvSpPr txBox="1">
            <a:spLocks noChangeArrowheads="1"/>
          </p:cNvSpPr>
          <p:nvPr/>
        </p:nvSpPr>
        <p:spPr bwMode="auto">
          <a:xfrm>
            <a:off x="2286000" y="1295400"/>
            <a:ext cx="4470400" cy="420688"/>
          </a:xfrm>
          <a:prstGeom prst="rect">
            <a:avLst/>
          </a:prstGeom>
          <a:noFill/>
          <a:ln w="19050" algn="ctr">
            <a:noFill/>
            <a:miter lim="800000"/>
            <a:headEnd/>
            <a:tailEnd/>
          </a:ln>
          <a:effectLst>
            <a:prstShdw prst="shdw17" dist="17961" dir="2700000">
              <a:schemeClr val="accent1">
                <a:gamma/>
                <a:shade val="60000"/>
                <a:invGamma/>
              </a:schemeClr>
            </a:prstShdw>
          </a:effectLst>
        </p:spPr>
        <p:txBody>
          <a:bodyPr>
            <a:spAutoFit/>
          </a:bodyPr>
          <a:lstStyle/>
          <a:p>
            <a:pPr algn="ctr" eaLnBrk="0" hangingPunct="0">
              <a:lnSpc>
                <a:spcPct val="90000"/>
              </a:lnSpc>
              <a:spcBef>
                <a:spcPct val="50000"/>
              </a:spcBef>
              <a:buClr>
                <a:srgbClr val="0082D1"/>
              </a:buClr>
              <a:buFont typeface="Times" pitchFamily="18" charset="0"/>
              <a:buNone/>
              <a:defRPr/>
            </a:pPr>
            <a:r>
              <a:rPr lang="en-US" sz="2400" b="1" u="sng">
                <a:ea typeface="ＭＳ Ｐゴシック" pitchFamily="1" charset="-128"/>
                <a:cs typeface="Arial" charset="0"/>
              </a:rPr>
              <a:t>Monthly Job Gains/Losses</a:t>
            </a:r>
          </a:p>
        </p:txBody>
      </p:sp>
      <p:sp>
        <p:nvSpPr>
          <p:cNvPr id="69637" name="AutoShape 5"/>
          <p:cNvSpPr>
            <a:spLocks noChangeArrowheads="1"/>
          </p:cNvSpPr>
          <p:nvPr/>
        </p:nvSpPr>
        <p:spPr bwMode="auto">
          <a:xfrm>
            <a:off x="6477000" y="4267200"/>
            <a:ext cx="2667000" cy="1524000"/>
          </a:xfrm>
          <a:prstGeom prst="roundRect">
            <a:avLst>
              <a:gd name="adj" fmla="val 16667"/>
            </a:avLst>
          </a:prstGeom>
          <a:solidFill>
            <a:schemeClr val="tx1"/>
          </a:solidFill>
          <a:ln w="19050" algn="ctr">
            <a:noFill/>
            <a:round/>
            <a:headEnd/>
            <a:tailEnd/>
          </a:ln>
        </p:spPr>
        <p:txBody>
          <a:bodyPr anchor="ctr"/>
          <a:lstStyle/>
          <a:p>
            <a:pPr algn="ctr" eaLnBrk="0" hangingPunct="0">
              <a:lnSpc>
                <a:spcPct val="90000"/>
              </a:lnSpc>
              <a:spcBef>
                <a:spcPct val="50000"/>
              </a:spcBef>
              <a:buClr>
                <a:srgbClr val="0082D1"/>
              </a:buClr>
              <a:buFont typeface="Times" pitchFamily="18" charset="0"/>
              <a:buNone/>
            </a:pPr>
            <a:r>
              <a:rPr lang="en-US" sz="1600" b="1">
                <a:solidFill>
                  <a:schemeClr val="bg1"/>
                </a:solidFill>
                <a:ea typeface="ＭＳ Ｐゴシック"/>
                <a:cs typeface="Arial" charset="0"/>
              </a:rPr>
              <a:t>July 2010:  9.5% Unemployment</a:t>
            </a:r>
          </a:p>
          <a:p>
            <a:pPr algn="ctr" eaLnBrk="0" hangingPunct="0">
              <a:lnSpc>
                <a:spcPct val="90000"/>
              </a:lnSpc>
              <a:spcBef>
                <a:spcPct val="50000"/>
              </a:spcBef>
              <a:buClr>
                <a:srgbClr val="0082D1"/>
              </a:buClr>
              <a:buFont typeface="Times" pitchFamily="18" charset="0"/>
              <a:buNone/>
            </a:pPr>
            <a:r>
              <a:rPr lang="en-US" sz="1600" b="1">
                <a:solidFill>
                  <a:schemeClr val="bg1"/>
                </a:solidFill>
                <a:ea typeface="ＭＳ Ｐゴシック"/>
                <a:cs typeface="Arial" charset="0"/>
              </a:rPr>
              <a:t>16.5% Underemployed</a:t>
            </a:r>
          </a:p>
          <a:p>
            <a:pPr algn="ctr" eaLnBrk="0" hangingPunct="0">
              <a:lnSpc>
                <a:spcPct val="90000"/>
              </a:lnSpc>
              <a:spcBef>
                <a:spcPct val="50000"/>
              </a:spcBef>
              <a:buClr>
                <a:srgbClr val="0082D1"/>
              </a:buClr>
              <a:buFont typeface="Times" pitchFamily="18" charset="0"/>
              <a:buNone/>
            </a:pPr>
            <a:r>
              <a:rPr lang="en-US" sz="1600" b="1">
                <a:solidFill>
                  <a:schemeClr val="bg1"/>
                </a:solidFill>
                <a:ea typeface="ＭＳ Ｐゴシック"/>
                <a:cs typeface="Arial" charset="0"/>
              </a:rPr>
              <a:t>45% unemployed for longer than 27 weeks</a:t>
            </a:r>
            <a:endParaRPr lang="en-US" sz="1200" b="1">
              <a:solidFill>
                <a:schemeClr val="bg1"/>
              </a:solidFill>
              <a:ea typeface="ＭＳ Ｐゴシック"/>
              <a:cs typeface="Arial" charset="0"/>
            </a:endParaRPr>
          </a:p>
        </p:txBody>
      </p:sp>
      <p:sp>
        <p:nvSpPr>
          <p:cNvPr id="69638" name="Rectangle 6"/>
          <p:cNvSpPr>
            <a:spLocks noChangeArrowheads="1"/>
          </p:cNvSpPr>
          <p:nvPr/>
        </p:nvSpPr>
        <p:spPr bwMode="auto">
          <a:xfrm>
            <a:off x="1143000" y="90488"/>
            <a:ext cx="7772400" cy="1001712"/>
          </a:xfrm>
          <a:prstGeom prst="rect">
            <a:avLst/>
          </a:prstGeom>
          <a:noFill/>
          <a:ln w="9525">
            <a:noFill/>
            <a:miter lim="800000"/>
            <a:headEnd/>
            <a:tailEnd/>
          </a:ln>
        </p:spPr>
        <p:txBody>
          <a:bodyPr lIns="91426" tIns="45713" rIns="91426" bIns="45713" anchor="b"/>
          <a:lstStyle/>
          <a:p>
            <a:pPr eaLnBrk="0" hangingPunct="0"/>
            <a:r>
              <a:rPr lang="en-US" sz="3600">
                <a:solidFill>
                  <a:srgbClr val="323232"/>
                </a:solidFill>
                <a:latin typeface="Gill Sans MT" pitchFamily="34" charset="0"/>
              </a:rPr>
              <a:t>Labor Market Trend Was Improving, But June &amp; July Disappointing</a:t>
            </a:r>
          </a:p>
        </p:txBody>
      </p:sp>
      <p:sp>
        <p:nvSpPr>
          <p:cNvPr id="69639" name="Text Box 7"/>
          <p:cNvSpPr txBox="1">
            <a:spLocks noChangeArrowheads="1"/>
          </p:cNvSpPr>
          <p:nvPr/>
        </p:nvSpPr>
        <p:spPr bwMode="auto">
          <a:xfrm>
            <a:off x="0" y="6316663"/>
            <a:ext cx="9144000" cy="260350"/>
          </a:xfrm>
          <a:prstGeom prst="rect">
            <a:avLst/>
          </a:prstGeom>
          <a:noFill/>
          <a:ln w="9525">
            <a:noFill/>
            <a:miter lim="800000"/>
            <a:headEnd/>
            <a:tailEnd/>
          </a:ln>
        </p:spPr>
        <p:txBody>
          <a:bodyPr anchor="ctr" anchorCtr="1">
            <a:spAutoFit/>
          </a:bodyPr>
          <a:lstStyle/>
          <a:p>
            <a:pPr algn="ctr" eaLnBrk="0" hangingPunct="0"/>
            <a:r>
              <a:rPr lang="en-US" sz="1100">
                <a:solidFill>
                  <a:schemeClr val="bg1"/>
                </a:solidFill>
                <a:ea typeface="ＭＳ Ｐゴシック"/>
                <a:cs typeface="ＭＳ Ｐゴシック"/>
              </a:rPr>
              <a:t>Source:  Seasonally Adjusted U.S. Total Non Farm Employment, U.S. Government</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5" name="Rectangle 3"/>
          <p:cNvSpPr>
            <a:spLocks noGrp="1" noChangeArrowheads="1"/>
          </p:cNvSpPr>
          <p:nvPr>
            <p:ph type="title"/>
          </p:nvPr>
        </p:nvSpPr>
        <p:spPr/>
        <p:txBody>
          <a:bodyPr vert="horz" wrap="square" lIns="91440" tIns="45720" rIns="91440" bIns="45720" numCol="1" anchorCtr="0" compatLnSpc="1">
            <a:prstTxWarp prst="textNoShape">
              <a:avLst/>
            </a:prstTxWarp>
          </a:bodyPr>
          <a:lstStyle/>
          <a:p>
            <a:pPr eaLnBrk="1" hangingPunct="1">
              <a:defRPr/>
            </a:pPr>
            <a:r>
              <a:rPr lang="en-US" sz="4000" smtClean="0">
                <a:effectLst>
                  <a:outerShdw blurRad="38100" dist="38100" dir="2700000" algn="tl">
                    <a:srgbClr val="C0C0C0"/>
                  </a:outerShdw>
                </a:effectLst>
              </a:rPr>
              <a:t>Climbing Back From a 40-yr Low</a:t>
            </a:r>
          </a:p>
        </p:txBody>
      </p:sp>
      <p:sp>
        <p:nvSpPr>
          <p:cNvPr id="6" name="Slide Number Placeholder 5"/>
          <p:cNvSpPr>
            <a:spLocks noGrp="1"/>
          </p:cNvSpPr>
          <p:nvPr>
            <p:ph type="sldNum" sz="quarter" idx="12"/>
          </p:nvPr>
        </p:nvSpPr>
        <p:spPr/>
        <p:txBody>
          <a:bodyPr/>
          <a:lstStyle/>
          <a:p>
            <a:pPr>
              <a:defRPr/>
            </a:pPr>
            <a:fld id="{A387B10E-E947-45EF-94AA-4E89D2FFCF07}" type="slidenum">
              <a:rPr lang="en-US" altLang="en-US"/>
              <a:pPr>
                <a:defRPr/>
              </a:pPr>
              <a:t>12</a:t>
            </a:fld>
            <a:endParaRPr lang="en-US" altLang="en-US" dirty="0"/>
          </a:p>
        </p:txBody>
      </p:sp>
      <p:sp>
        <p:nvSpPr>
          <p:cNvPr id="71683" name="Rectangle 2"/>
          <p:cNvSpPr>
            <a:spLocks noChangeArrowheads="1"/>
          </p:cNvSpPr>
          <p:nvPr/>
        </p:nvSpPr>
        <p:spPr bwMode="auto">
          <a:xfrm>
            <a:off x="0" y="0"/>
            <a:ext cx="1752600" cy="914400"/>
          </a:xfrm>
          <a:prstGeom prst="rect">
            <a:avLst/>
          </a:prstGeom>
          <a:noFill/>
          <a:ln w="9525" algn="ctr">
            <a:noFill/>
            <a:miter lim="800000"/>
            <a:headEnd/>
            <a:tailEnd/>
          </a:ln>
        </p:spPr>
        <p:txBody>
          <a:bodyPr wrap="none" anchor="ctr"/>
          <a:lstStyle/>
          <a:p>
            <a:endParaRPr lang="en-US"/>
          </a:p>
        </p:txBody>
      </p:sp>
      <p:sp>
        <p:nvSpPr>
          <p:cNvPr id="71684" name="Content Placeholder 7"/>
          <p:cNvSpPr>
            <a:spLocks noGrp="1"/>
          </p:cNvSpPr>
          <p:nvPr>
            <p:ph idx="1"/>
          </p:nvPr>
        </p:nvSpPr>
        <p:spPr/>
        <p:txBody>
          <a:bodyPr/>
          <a:lstStyle/>
          <a:p>
            <a:pPr eaLnBrk="1" hangingPunct="1"/>
            <a:r>
              <a:rPr lang="en-US" smtClean="0"/>
              <a:t>Low confidence = slowdown in spending</a:t>
            </a:r>
          </a:p>
        </p:txBody>
      </p:sp>
      <p:pic>
        <p:nvPicPr>
          <p:cNvPr id="71685" name="Picture 1"/>
          <p:cNvPicPr>
            <a:picLocks noChangeAspect="1" noChangeArrowheads="1"/>
          </p:cNvPicPr>
          <p:nvPr/>
        </p:nvPicPr>
        <p:blipFill>
          <a:blip r:embed="rId3"/>
          <a:srcRect/>
          <a:stretch>
            <a:fillRect/>
          </a:stretch>
        </p:blipFill>
        <p:spPr bwMode="auto">
          <a:xfrm>
            <a:off x="2209800" y="2057400"/>
            <a:ext cx="5715000" cy="4146550"/>
          </a:xfrm>
          <a:prstGeom prst="rect">
            <a:avLst/>
          </a:prstGeom>
          <a:noFill/>
          <a:ln w="9525">
            <a:noFill/>
            <a:miter lim="800000"/>
            <a:headEnd/>
            <a:tailEnd/>
          </a:ln>
        </p:spPr>
      </p:pic>
      <p:sp>
        <p:nvSpPr>
          <p:cNvPr id="71686" name="TextBox 9"/>
          <p:cNvSpPr txBox="1">
            <a:spLocks noChangeArrowheads="1"/>
          </p:cNvSpPr>
          <p:nvPr/>
        </p:nvSpPr>
        <p:spPr bwMode="auto">
          <a:xfrm>
            <a:off x="1066800" y="6477000"/>
            <a:ext cx="2460625" cy="246063"/>
          </a:xfrm>
          <a:prstGeom prst="rect">
            <a:avLst/>
          </a:prstGeom>
          <a:noFill/>
          <a:ln w="9525">
            <a:noFill/>
            <a:miter lim="800000"/>
            <a:headEnd/>
            <a:tailEnd/>
          </a:ln>
        </p:spPr>
        <p:txBody>
          <a:bodyPr wrap="none">
            <a:spAutoFit/>
          </a:bodyPr>
          <a:lstStyle/>
          <a:p>
            <a:r>
              <a:rPr lang="en-US" sz="1000"/>
              <a:t>FMI, U.S. Grocery shopper Trends 2010</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solidFill>
                  <a:schemeClr val="tx2">
                    <a:satMod val="130000"/>
                  </a:schemeClr>
                </a:solidFill>
              </a:rPr>
              <a:t>Recession Driver of Many Changes</a:t>
            </a:r>
            <a:endParaRPr lang="en-US" dirty="0">
              <a:solidFill>
                <a:schemeClr val="tx2">
                  <a:satMod val="130000"/>
                </a:schemeClr>
              </a:solidFill>
            </a:endParaRPr>
          </a:p>
        </p:txBody>
      </p:sp>
      <p:sp>
        <p:nvSpPr>
          <p:cNvPr id="73730" name="Content Placeholder 2"/>
          <p:cNvSpPr>
            <a:spLocks noGrp="1"/>
          </p:cNvSpPr>
          <p:nvPr>
            <p:ph idx="1"/>
          </p:nvPr>
        </p:nvSpPr>
        <p:spPr/>
        <p:txBody>
          <a:bodyPr/>
          <a:lstStyle/>
          <a:p>
            <a:pPr eaLnBrk="1" hangingPunct="1">
              <a:lnSpc>
                <a:spcPct val="90000"/>
              </a:lnSpc>
            </a:pPr>
            <a:r>
              <a:rPr lang="en-US" sz="3000" smtClean="0"/>
              <a:t>Catalyst for new shopping and eating behaviors, “The New Normal”</a:t>
            </a:r>
          </a:p>
          <a:p>
            <a:pPr marL="915988" lvl="1" indent="-514350" eaLnBrk="1" hangingPunct="1">
              <a:lnSpc>
                <a:spcPct val="90000"/>
              </a:lnSpc>
              <a:buFont typeface="Gill Sans MT" pitchFamily="34" charset="0"/>
              <a:buAutoNum type="alphaUcPeriod"/>
            </a:pPr>
            <a:r>
              <a:rPr lang="en-US" sz="2600" smtClean="0"/>
              <a:t>Eating out less</a:t>
            </a:r>
          </a:p>
          <a:p>
            <a:pPr marL="915988" lvl="1" indent="-514350" eaLnBrk="1" hangingPunct="1">
              <a:lnSpc>
                <a:spcPct val="90000"/>
              </a:lnSpc>
              <a:buFont typeface="Gill Sans MT" pitchFamily="34" charset="0"/>
              <a:buAutoNum type="alphaUcPeriod"/>
            </a:pPr>
            <a:r>
              <a:rPr lang="en-US" sz="2600" smtClean="0"/>
              <a:t>Saving money at the primary store</a:t>
            </a:r>
          </a:p>
          <a:p>
            <a:pPr marL="915988" lvl="1" indent="-514350" eaLnBrk="1" hangingPunct="1">
              <a:lnSpc>
                <a:spcPct val="90000"/>
              </a:lnSpc>
              <a:buFont typeface="Gill Sans MT" pitchFamily="34" charset="0"/>
              <a:buAutoNum type="alphaUcPeriod"/>
            </a:pPr>
            <a:r>
              <a:rPr lang="en-US" sz="2600" smtClean="0"/>
              <a:t>Shopping around for sales and specials</a:t>
            </a:r>
          </a:p>
          <a:p>
            <a:pPr marL="915988" lvl="1" indent="-514350" eaLnBrk="1" hangingPunct="1">
              <a:lnSpc>
                <a:spcPct val="90000"/>
              </a:lnSpc>
              <a:buFont typeface="Gill Sans MT" pitchFamily="34" charset="0"/>
              <a:buAutoNum type="alphaUcPeriod"/>
            </a:pPr>
            <a:r>
              <a:rPr lang="en-US" sz="2600" smtClean="0"/>
              <a:t>Switching primary stores</a:t>
            </a:r>
          </a:p>
          <a:p>
            <a:pPr marL="915988" lvl="1" indent="-514350" eaLnBrk="1" hangingPunct="1">
              <a:lnSpc>
                <a:spcPct val="90000"/>
              </a:lnSpc>
            </a:pPr>
            <a:endParaRPr lang="en-US" sz="2200" smtClean="0"/>
          </a:p>
          <a:p>
            <a:pPr eaLnBrk="1" hangingPunct="1">
              <a:lnSpc>
                <a:spcPct val="90000"/>
              </a:lnSpc>
            </a:pPr>
            <a:r>
              <a:rPr lang="en-US" sz="3000" smtClean="0"/>
              <a:t>The new normal requires tactical and strategic understanding amongst retailers and manufacturers</a:t>
            </a:r>
          </a:p>
          <a:p>
            <a:pPr marL="915988" lvl="1" indent="-514350" eaLnBrk="1" hangingPunct="1">
              <a:lnSpc>
                <a:spcPct val="90000"/>
              </a:lnSpc>
            </a:pPr>
            <a:r>
              <a:rPr lang="en-US" sz="2600" smtClean="0"/>
              <a:t>Retool their strategies and brand offerings</a:t>
            </a:r>
          </a:p>
          <a:p>
            <a:pPr eaLnBrk="1" hangingPunct="1">
              <a:lnSpc>
                <a:spcPct val="90000"/>
              </a:lnSpc>
            </a:pPr>
            <a:endParaRPr lang="en-US" sz="3000" smtClean="0"/>
          </a:p>
        </p:txBody>
      </p:sp>
      <p:sp>
        <p:nvSpPr>
          <p:cNvPr id="4" name="Slide Number Placeholder 3"/>
          <p:cNvSpPr>
            <a:spLocks noGrp="1"/>
          </p:cNvSpPr>
          <p:nvPr>
            <p:ph type="sldNum" sz="quarter" idx="12"/>
          </p:nvPr>
        </p:nvSpPr>
        <p:spPr/>
        <p:txBody>
          <a:bodyPr/>
          <a:lstStyle/>
          <a:p>
            <a:pPr>
              <a:defRPr/>
            </a:pPr>
            <a:fld id="{C0C5799F-CACE-431E-A82B-5A685FF961BF}" type="slidenum">
              <a:rPr lang="en-US" altLang="en-US"/>
              <a:pPr>
                <a:defRPr/>
              </a:pPr>
              <a:t>13</a:t>
            </a:fld>
            <a:endParaRPr lang="en-US" altLang="en-US" dirty="0"/>
          </a:p>
        </p:txBody>
      </p:sp>
      <p:sp>
        <p:nvSpPr>
          <p:cNvPr id="73732" name="TextBox 4"/>
          <p:cNvSpPr txBox="1">
            <a:spLocks noChangeArrowheads="1"/>
          </p:cNvSpPr>
          <p:nvPr/>
        </p:nvSpPr>
        <p:spPr bwMode="auto">
          <a:xfrm>
            <a:off x="1066800" y="6477000"/>
            <a:ext cx="2460625" cy="246063"/>
          </a:xfrm>
          <a:prstGeom prst="rect">
            <a:avLst/>
          </a:prstGeom>
          <a:noFill/>
          <a:ln w="9525">
            <a:noFill/>
            <a:miter lim="800000"/>
            <a:headEnd/>
            <a:tailEnd/>
          </a:ln>
        </p:spPr>
        <p:txBody>
          <a:bodyPr wrap="none">
            <a:spAutoFit/>
          </a:bodyPr>
          <a:lstStyle/>
          <a:p>
            <a:r>
              <a:rPr lang="en-US" sz="1000"/>
              <a:t>FMI, U.S. Grocery shopper Trends 2010</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3" name="Rectangle 3"/>
          <p:cNvSpPr>
            <a:spLocks noGrp="1" noChangeArrowheads="1"/>
          </p:cNvSpPr>
          <p:nvPr>
            <p:ph type="title"/>
          </p:nvPr>
        </p:nvSpPr>
        <p:spPr/>
        <p:txBody>
          <a:bodyPr/>
          <a:lstStyle/>
          <a:p>
            <a:pPr eaLnBrk="1" fontAlgn="auto" hangingPunct="1">
              <a:spcAft>
                <a:spcPts val="0"/>
              </a:spcAft>
              <a:defRPr/>
            </a:pPr>
            <a:r>
              <a:rPr lang="en-US" dirty="0" smtClean="0">
                <a:solidFill>
                  <a:schemeClr val="tx2">
                    <a:satMod val="130000"/>
                  </a:schemeClr>
                </a:solidFill>
              </a:rPr>
              <a:t>A. Changes in Eating Out</a:t>
            </a:r>
            <a:endParaRPr lang="en-US" dirty="0">
              <a:solidFill>
                <a:schemeClr val="tx2">
                  <a:satMod val="130000"/>
                </a:schemeClr>
              </a:solidFill>
            </a:endParaRPr>
          </a:p>
        </p:txBody>
      </p:sp>
      <p:sp>
        <p:nvSpPr>
          <p:cNvPr id="74754" name="Rectangle 4"/>
          <p:cNvSpPr>
            <a:spLocks noGrp="1" noChangeArrowheads="1"/>
          </p:cNvSpPr>
          <p:nvPr>
            <p:ph idx="1"/>
          </p:nvPr>
        </p:nvSpPr>
        <p:spPr/>
        <p:txBody>
          <a:bodyPr/>
          <a:lstStyle/>
          <a:p>
            <a:pPr eaLnBrk="1" hangingPunct="1"/>
            <a:r>
              <a:rPr lang="en-US" smtClean="0"/>
              <a:t>68% of shoppers eat out less in 2010</a:t>
            </a:r>
          </a:p>
          <a:p>
            <a:pPr lvl="1" eaLnBrk="1" hangingPunct="1"/>
            <a:r>
              <a:rPr lang="en-US" smtClean="0"/>
              <a:t>Dining out down to once a week</a:t>
            </a:r>
          </a:p>
          <a:p>
            <a:pPr lvl="1" eaLnBrk="1" hangingPunct="1"/>
            <a:r>
              <a:rPr lang="en-US" smtClean="0"/>
              <a:t>52% spend less money when eating out</a:t>
            </a:r>
          </a:p>
          <a:p>
            <a:pPr lvl="1" eaLnBrk="1" hangingPunct="1"/>
            <a:endParaRPr lang="en-US" sz="800" smtClean="0"/>
          </a:p>
          <a:p>
            <a:pPr eaLnBrk="1" hangingPunct="1"/>
            <a:r>
              <a:rPr lang="en-US" smtClean="0"/>
              <a:t>55% make more home-cooked meals</a:t>
            </a:r>
          </a:p>
          <a:p>
            <a:pPr lvl="1" eaLnBrk="1" hangingPunct="1"/>
            <a:r>
              <a:rPr lang="en-US" smtClean="0"/>
              <a:t>5.1 meals per week are home-cooked</a:t>
            </a:r>
          </a:p>
          <a:p>
            <a:pPr lvl="1" eaLnBrk="1" hangingPunct="1"/>
            <a:r>
              <a:rPr lang="en-US" smtClean="0"/>
              <a:t>Even Gen Y is taking to meal preparation</a:t>
            </a:r>
          </a:p>
          <a:p>
            <a:pPr lvl="1" eaLnBrk="1" hangingPunct="1"/>
            <a:endParaRPr lang="en-US" smtClean="0"/>
          </a:p>
        </p:txBody>
      </p:sp>
      <p:sp>
        <p:nvSpPr>
          <p:cNvPr id="8" name="Slide Number Placeholder 7"/>
          <p:cNvSpPr>
            <a:spLocks noGrp="1"/>
          </p:cNvSpPr>
          <p:nvPr>
            <p:ph type="sldNum" sz="quarter" idx="12"/>
          </p:nvPr>
        </p:nvSpPr>
        <p:spPr/>
        <p:txBody>
          <a:bodyPr/>
          <a:lstStyle/>
          <a:p>
            <a:pPr>
              <a:defRPr/>
            </a:pPr>
            <a:fld id="{1B36C0B9-E347-4484-AB1D-C89D0A46DDF6}" type="slidenum">
              <a:rPr lang="en-US" altLang="en-US"/>
              <a:pPr>
                <a:defRPr/>
              </a:pPr>
              <a:t>14</a:t>
            </a:fld>
            <a:endParaRPr lang="en-US" altLang="en-US" dirty="0"/>
          </a:p>
        </p:txBody>
      </p:sp>
      <p:sp>
        <p:nvSpPr>
          <p:cNvPr id="74756" name="Rectangle 2"/>
          <p:cNvSpPr>
            <a:spLocks noChangeArrowheads="1"/>
          </p:cNvSpPr>
          <p:nvPr/>
        </p:nvSpPr>
        <p:spPr bwMode="auto">
          <a:xfrm>
            <a:off x="0" y="0"/>
            <a:ext cx="1752600" cy="914400"/>
          </a:xfrm>
          <a:prstGeom prst="rect">
            <a:avLst/>
          </a:prstGeom>
          <a:noFill/>
          <a:ln w="9525" algn="ctr">
            <a:noFill/>
            <a:miter lim="800000"/>
            <a:headEnd/>
            <a:tailEnd/>
          </a:ln>
        </p:spPr>
        <p:txBody>
          <a:bodyPr wrap="none" anchor="ctr"/>
          <a:lstStyle/>
          <a:p>
            <a:endParaRPr lang="en-US"/>
          </a:p>
        </p:txBody>
      </p:sp>
      <p:sp>
        <p:nvSpPr>
          <p:cNvPr id="245765" name="AutoShape 5"/>
          <p:cNvSpPr>
            <a:spLocks noChangeArrowheads="1"/>
          </p:cNvSpPr>
          <p:nvPr/>
        </p:nvSpPr>
        <p:spPr bwMode="auto">
          <a:xfrm rot="10800000">
            <a:off x="8001000" y="1600200"/>
            <a:ext cx="914400" cy="1371600"/>
          </a:xfrm>
          <a:prstGeom prst="upArrow">
            <a:avLst>
              <a:gd name="adj1" fmla="val 50000"/>
              <a:gd name="adj2" fmla="val 37500"/>
            </a:avLst>
          </a:prstGeom>
          <a:solidFill>
            <a:schemeClr val="accent1">
              <a:lumMod val="60000"/>
              <a:lumOff val="40000"/>
            </a:schemeClr>
          </a:solidFill>
          <a:ln w="9525">
            <a:solidFill>
              <a:schemeClr val="tx1"/>
            </a:solidFill>
            <a:miter lim="800000"/>
            <a:headEnd/>
            <a:tailEnd/>
          </a:ln>
          <a:effectLst/>
        </p:spPr>
        <p:txBody>
          <a:bodyPr vert="eaVert" wrap="none" anchor="ctr"/>
          <a:lstStyle/>
          <a:p>
            <a:pPr>
              <a:defRPr/>
            </a:pPr>
            <a:endParaRPr lang="en-US" dirty="0"/>
          </a:p>
        </p:txBody>
      </p:sp>
      <p:sp>
        <p:nvSpPr>
          <p:cNvPr id="245766" name="AutoShape 6"/>
          <p:cNvSpPr>
            <a:spLocks noChangeArrowheads="1"/>
          </p:cNvSpPr>
          <p:nvPr/>
        </p:nvSpPr>
        <p:spPr bwMode="auto">
          <a:xfrm>
            <a:off x="8001000" y="3276600"/>
            <a:ext cx="914400" cy="1371600"/>
          </a:xfrm>
          <a:prstGeom prst="upArrow">
            <a:avLst>
              <a:gd name="adj1" fmla="val 50000"/>
              <a:gd name="adj2" fmla="val 37500"/>
            </a:avLst>
          </a:prstGeom>
          <a:solidFill>
            <a:schemeClr val="accent1">
              <a:lumMod val="60000"/>
              <a:lumOff val="40000"/>
            </a:schemeClr>
          </a:solidFill>
          <a:ln w="9525">
            <a:solidFill>
              <a:schemeClr val="tx1"/>
            </a:solidFill>
            <a:miter lim="800000"/>
            <a:headEnd/>
            <a:tailEnd/>
          </a:ln>
          <a:effectLst/>
        </p:spPr>
        <p:txBody>
          <a:bodyPr vert="eaVert" wrap="none" anchor="ctr"/>
          <a:lstStyle/>
          <a:p>
            <a:pPr>
              <a:defRPr/>
            </a:pPr>
            <a:endParaRPr lang="en-US" dirty="0"/>
          </a:p>
        </p:txBody>
      </p:sp>
      <p:sp>
        <p:nvSpPr>
          <p:cNvPr id="74759" name="TextBox 11"/>
          <p:cNvSpPr txBox="1">
            <a:spLocks noChangeArrowheads="1"/>
          </p:cNvSpPr>
          <p:nvPr/>
        </p:nvSpPr>
        <p:spPr bwMode="auto">
          <a:xfrm>
            <a:off x="2209800" y="6477000"/>
            <a:ext cx="2460625" cy="246063"/>
          </a:xfrm>
          <a:prstGeom prst="rect">
            <a:avLst/>
          </a:prstGeom>
          <a:noFill/>
          <a:ln w="9525">
            <a:noFill/>
            <a:miter lim="800000"/>
            <a:headEnd/>
            <a:tailEnd/>
          </a:ln>
        </p:spPr>
        <p:txBody>
          <a:bodyPr wrap="none">
            <a:spAutoFit/>
          </a:bodyPr>
          <a:lstStyle/>
          <a:p>
            <a:r>
              <a:rPr lang="en-US" sz="1000"/>
              <a:t>FMI, U.S. Grocery shopper Trends 2010</a:t>
            </a:r>
          </a:p>
        </p:txBody>
      </p:sp>
      <p:pic>
        <p:nvPicPr>
          <p:cNvPr id="74760" name="Picture 8" descr="http://www.flyingnoodle.com/images/334-dinner.jpg"/>
          <p:cNvPicPr>
            <a:picLocks noChangeAspect="1" noChangeArrowheads="1"/>
          </p:cNvPicPr>
          <p:nvPr/>
        </p:nvPicPr>
        <p:blipFill>
          <a:blip r:embed="rId3"/>
          <a:srcRect/>
          <a:stretch>
            <a:fillRect/>
          </a:stretch>
        </p:blipFill>
        <p:spPr bwMode="auto">
          <a:xfrm>
            <a:off x="0" y="4902200"/>
            <a:ext cx="2114550" cy="19558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1" name="Rectangle 3"/>
          <p:cNvSpPr>
            <a:spLocks noGrp="1" noChangeArrowheads="1"/>
          </p:cNvSpPr>
          <p:nvPr>
            <p:ph type="title"/>
          </p:nvPr>
        </p:nvSpPr>
        <p:spPr/>
        <p:txBody>
          <a:bodyPr/>
          <a:lstStyle/>
          <a:p>
            <a:pPr eaLnBrk="1" fontAlgn="auto" hangingPunct="1">
              <a:spcAft>
                <a:spcPts val="0"/>
              </a:spcAft>
              <a:defRPr/>
            </a:pPr>
            <a:r>
              <a:rPr lang="en-US" dirty="0" smtClean="0">
                <a:solidFill>
                  <a:schemeClr val="tx2">
                    <a:satMod val="130000"/>
                  </a:schemeClr>
                </a:solidFill>
              </a:rPr>
              <a:t>B. Saving money on groceries</a:t>
            </a:r>
            <a:endParaRPr lang="en-US" dirty="0">
              <a:solidFill>
                <a:schemeClr val="tx2">
                  <a:satMod val="130000"/>
                </a:schemeClr>
              </a:solidFill>
            </a:endParaRPr>
          </a:p>
        </p:txBody>
      </p:sp>
      <p:sp>
        <p:nvSpPr>
          <p:cNvPr id="76802" name="Rectangle 4"/>
          <p:cNvSpPr>
            <a:spLocks noGrp="1" noChangeArrowheads="1"/>
          </p:cNvSpPr>
          <p:nvPr>
            <p:ph idx="1"/>
          </p:nvPr>
        </p:nvSpPr>
        <p:spPr/>
        <p:txBody>
          <a:bodyPr/>
          <a:lstStyle/>
          <a:p>
            <a:pPr eaLnBrk="1" hangingPunct="1"/>
            <a:r>
              <a:rPr lang="en-US" smtClean="0"/>
              <a:t>Re-prioritize purchases between wants and needs</a:t>
            </a:r>
          </a:p>
          <a:p>
            <a:pPr eaLnBrk="1" hangingPunct="1"/>
            <a:r>
              <a:rPr lang="en-US" smtClean="0"/>
              <a:t>Most popular consumer strategies: </a:t>
            </a:r>
          </a:p>
          <a:p>
            <a:pPr lvl="1" eaLnBrk="1" hangingPunct="1"/>
            <a:r>
              <a:rPr lang="en-US" smtClean="0"/>
              <a:t>Cut back on impulse items</a:t>
            </a:r>
          </a:p>
          <a:p>
            <a:pPr lvl="1" eaLnBrk="1" hangingPunct="1"/>
            <a:r>
              <a:rPr lang="en-US" smtClean="0"/>
              <a:t>Buy fewer luxury goods</a:t>
            </a:r>
          </a:p>
          <a:p>
            <a:pPr lvl="1" eaLnBrk="1" hangingPunct="1"/>
            <a:r>
              <a:rPr lang="en-US" smtClean="0"/>
              <a:t>More private brands</a:t>
            </a:r>
          </a:p>
          <a:p>
            <a:pPr lvl="1" eaLnBrk="1" hangingPunct="1"/>
            <a:r>
              <a:rPr lang="en-US" smtClean="0"/>
              <a:t>Do more with left-overs</a:t>
            </a:r>
          </a:p>
          <a:p>
            <a:pPr eaLnBrk="1" hangingPunct="1"/>
            <a:endParaRPr lang="en-US" smtClean="0"/>
          </a:p>
          <a:p>
            <a:pPr lvl="1" eaLnBrk="1" hangingPunct="1"/>
            <a:endParaRPr lang="en-US" smtClean="0"/>
          </a:p>
        </p:txBody>
      </p:sp>
      <p:sp>
        <p:nvSpPr>
          <p:cNvPr id="6" name="Slide Number Placeholder 5"/>
          <p:cNvSpPr>
            <a:spLocks noGrp="1"/>
          </p:cNvSpPr>
          <p:nvPr>
            <p:ph type="sldNum" sz="quarter" idx="12"/>
          </p:nvPr>
        </p:nvSpPr>
        <p:spPr/>
        <p:txBody>
          <a:bodyPr/>
          <a:lstStyle/>
          <a:p>
            <a:pPr>
              <a:defRPr/>
            </a:pPr>
            <a:fld id="{F1F90179-1CF0-409B-B558-B2A6B4700A77}" type="slidenum">
              <a:rPr lang="en-US" altLang="en-US"/>
              <a:pPr>
                <a:defRPr/>
              </a:pPr>
              <a:t>15</a:t>
            </a:fld>
            <a:endParaRPr lang="en-US" altLang="en-US" dirty="0"/>
          </a:p>
        </p:txBody>
      </p:sp>
      <p:sp>
        <p:nvSpPr>
          <p:cNvPr id="76804" name="Rectangle 2"/>
          <p:cNvSpPr>
            <a:spLocks noChangeArrowheads="1"/>
          </p:cNvSpPr>
          <p:nvPr/>
        </p:nvSpPr>
        <p:spPr bwMode="auto">
          <a:xfrm>
            <a:off x="0" y="0"/>
            <a:ext cx="1752600" cy="914400"/>
          </a:xfrm>
          <a:prstGeom prst="rect">
            <a:avLst/>
          </a:prstGeom>
          <a:noFill/>
          <a:ln w="9525" algn="ctr">
            <a:noFill/>
            <a:miter lim="800000"/>
            <a:headEnd/>
            <a:tailEnd/>
          </a:ln>
        </p:spPr>
        <p:txBody>
          <a:bodyPr wrap="none" anchor="ctr"/>
          <a:lstStyle/>
          <a:p>
            <a:endParaRPr lang="en-US"/>
          </a:p>
        </p:txBody>
      </p:sp>
      <p:pic>
        <p:nvPicPr>
          <p:cNvPr id="364546" name="Picture 2" descr="http://www.themomsbuzz.com/.a/6a00d8341c65ff53ef01347fe429b8970c-450wi"/>
          <p:cNvPicPr>
            <a:picLocks noChangeAspect="1" noChangeArrowheads="1"/>
          </p:cNvPicPr>
          <p:nvPr/>
        </p:nvPicPr>
        <p:blipFill>
          <a:blip r:embed="rId3" cstate="print"/>
          <a:srcRect/>
          <a:stretch>
            <a:fillRect/>
          </a:stretch>
        </p:blipFill>
        <p:spPr bwMode="auto">
          <a:xfrm>
            <a:off x="6019800" y="3581400"/>
            <a:ext cx="2718341" cy="184272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76806" name="TextBox 6"/>
          <p:cNvSpPr txBox="1">
            <a:spLocks noChangeArrowheads="1"/>
          </p:cNvSpPr>
          <p:nvPr/>
        </p:nvSpPr>
        <p:spPr bwMode="auto">
          <a:xfrm>
            <a:off x="1066800" y="6477000"/>
            <a:ext cx="2460625" cy="246063"/>
          </a:xfrm>
          <a:prstGeom prst="rect">
            <a:avLst/>
          </a:prstGeom>
          <a:noFill/>
          <a:ln w="9525">
            <a:noFill/>
            <a:miter lim="800000"/>
            <a:headEnd/>
            <a:tailEnd/>
          </a:ln>
        </p:spPr>
        <p:txBody>
          <a:bodyPr wrap="none">
            <a:spAutoFit/>
          </a:bodyPr>
          <a:lstStyle/>
          <a:p>
            <a:r>
              <a:rPr lang="en-US" sz="1000"/>
              <a:t>FMI, U.S. Grocery shopper Trends 2010</a:t>
            </a: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solidFill>
                  <a:schemeClr val="tx2">
                    <a:satMod val="130000"/>
                  </a:schemeClr>
                </a:solidFill>
              </a:rPr>
              <a:t>Informed Bargain Hunters Pre-Trip</a:t>
            </a:r>
            <a:endParaRPr lang="en-US" dirty="0">
              <a:solidFill>
                <a:schemeClr val="tx2">
                  <a:satMod val="130000"/>
                </a:schemeClr>
              </a:solidFill>
            </a:endParaRPr>
          </a:p>
        </p:txBody>
      </p:sp>
      <p:sp>
        <p:nvSpPr>
          <p:cNvPr id="4" name="Slide Number Placeholder 3"/>
          <p:cNvSpPr>
            <a:spLocks noGrp="1"/>
          </p:cNvSpPr>
          <p:nvPr>
            <p:ph type="sldNum" sz="quarter" idx="12"/>
          </p:nvPr>
        </p:nvSpPr>
        <p:spPr/>
        <p:txBody>
          <a:bodyPr/>
          <a:lstStyle/>
          <a:p>
            <a:pPr>
              <a:defRPr/>
            </a:pPr>
            <a:fld id="{2D333D00-7224-4398-96C7-70827B63153C}" type="slidenum">
              <a:rPr lang="en-US" altLang="en-US"/>
              <a:pPr>
                <a:defRPr/>
              </a:pPr>
              <a:t>16</a:t>
            </a:fld>
            <a:endParaRPr lang="en-US" altLang="en-US" dirty="0"/>
          </a:p>
        </p:txBody>
      </p:sp>
      <p:graphicFrame>
        <p:nvGraphicFramePr>
          <p:cNvPr id="5" name="Content Placeholder 4"/>
          <p:cNvGraphicFramePr>
            <a:graphicFrameLocks noGrp="1"/>
          </p:cNvGraphicFramePr>
          <p:nvPr>
            <p:ph idx="1"/>
          </p:nvPr>
        </p:nvGraphicFramePr>
        <p:xfrm>
          <a:off x="1435100" y="1447800"/>
          <a:ext cx="7499350" cy="4800600"/>
        </p:xfrm>
        <a:graphic>
          <a:graphicData uri="http://schemas.openxmlformats.org/drawingml/2006/chart">
            <c:chart xmlns:c="http://schemas.openxmlformats.org/drawingml/2006/chart" xmlns:r="http://schemas.openxmlformats.org/officeDocument/2006/relationships" r:id="rId2"/>
          </a:graphicData>
        </a:graphic>
      </p:graphicFrame>
      <p:sp>
        <p:nvSpPr>
          <p:cNvPr id="78852" name="TextBox 5"/>
          <p:cNvSpPr txBox="1">
            <a:spLocks noChangeArrowheads="1"/>
          </p:cNvSpPr>
          <p:nvPr/>
        </p:nvSpPr>
        <p:spPr bwMode="auto">
          <a:xfrm>
            <a:off x="1066800" y="6477000"/>
            <a:ext cx="2460625" cy="246063"/>
          </a:xfrm>
          <a:prstGeom prst="rect">
            <a:avLst/>
          </a:prstGeom>
          <a:noFill/>
          <a:ln w="9525">
            <a:noFill/>
            <a:miter lim="800000"/>
            <a:headEnd/>
            <a:tailEnd/>
          </a:ln>
        </p:spPr>
        <p:txBody>
          <a:bodyPr wrap="none">
            <a:spAutoFit/>
          </a:bodyPr>
          <a:lstStyle/>
          <a:p>
            <a:r>
              <a:rPr lang="en-US" sz="1000"/>
              <a:t>FMI, U.S. Grocery shopper Trends 2010</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solidFill>
                  <a:schemeClr val="tx2">
                    <a:satMod val="130000"/>
                  </a:schemeClr>
                </a:solidFill>
              </a:rPr>
              <a:t>…And in the Store</a:t>
            </a:r>
            <a:endParaRPr lang="en-US" dirty="0">
              <a:solidFill>
                <a:schemeClr val="tx2">
                  <a:satMod val="130000"/>
                </a:schemeClr>
              </a:solidFill>
            </a:endParaRPr>
          </a:p>
        </p:txBody>
      </p:sp>
      <p:sp>
        <p:nvSpPr>
          <p:cNvPr id="4" name="Slide Number Placeholder 3"/>
          <p:cNvSpPr>
            <a:spLocks noGrp="1"/>
          </p:cNvSpPr>
          <p:nvPr>
            <p:ph type="sldNum" sz="quarter" idx="12"/>
          </p:nvPr>
        </p:nvSpPr>
        <p:spPr/>
        <p:txBody>
          <a:bodyPr/>
          <a:lstStyle/>
          <a:p>
            <a:pPr>
              <a:defRPr/>
            </a:pPr>
            <a:fld id="{B8032290-804A-4B73-A6C5-E9A197F8C5EA}" type="slidenum">
              <a:rPr lang="en-US" altLang="en-US"/>
              <a:pPr>
                <a:defRPr/>
              </a:pPr>
              <a:t>17</a:t>
            </a:fld>
            <a:endParaRPr lang="en-US" altLang="en-US" dirty="0"/>
          </a:p>
        </p:txBody>
      </p:sp>
      <p:graphicFrame>
        <p:nvGraphicFramePr>
          <p:cNvPr id="5" name="Content Placeholder 4"/>
          <p:cNvGraphicFramePr>
            <a:graphicFrameLocks noGrp="1"/>
          </p:cNvGraphicFramePr>
          <p:nvPr>
            <p:ph idx="1"/>
          </p:nvPr>
        </p:nvGraphicFramePr>
        <p:xfrm>
          <a:off x="1371600" y="1524000"/>
          <a:ext cx="6724650" cy="4572000"/>
        </p:xfrm>
        <a:graphic>
          <a:graphicData uri="http://schemas.openxmlformats.org/drawingml/2006/chart">
            <c:chart xmlns:c="http://schemas.openxmlformats.org/drawingml/2006/chart" xmlns:r="http://schemas.openxmlformats.org/officeDocument/2006/relationships" r:id="rId2"/>
          </a:graphicData>
        </a:graphic>
      </p:graphicFrame>
      <p:sp>
        <p:nvSpPr>
          <p:cNvPr id="79876" name="TextBox 5"/>
          <p:cNvSpPr txBox="1">
            <a:spLocks noChangeArrowheads="1"/>
          </p:cNvSpPr>
          <p:nvPr/>
        </p:nvSpPr>
        <p:spPr bwMode="auto">
          <a:xfrm>
            <a:off x="1066800" y="6477000"/>
            <a:ext cx="2460625" cy="246063"/>
          </a:xfrm>
          <a:prstGeom prst="rect">
            <a:avLst/>
          </a:prstGeom>
          <a:noFill/>
          <a:ln w="9525">
            <a:noFill/>
            <a:miter lim="800000"/>
            <a:headEnd/>
            <a:tailEnd/>
          </a:ln>
        </p:spPr>
        <p:txBody>
          <a:bodyPr wrap="none">
            <a:spAutoFit/>
          </a:bodyPr>
          <a:lstStyle/>
          <a:p>
            <a:r>
              <a:rPr lang="en-US" sz="1000"/>
              <a:t>FMI, U.S. Grocery shopper Trends 2010</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2499" name="Rectangle 3"/>
          <p:cNvSpPr>
            <a:spLocks noGrp="1" noChangeArrowheads="1"/>
          </p:cNvSpPr>
          <p:nvPr>
            <p:ph type="title"/>
          </p:nvPr>
        </p:nvSpPr>
        <p:spPr/>
        <p:txBody>
          <a:bodyPr/>
          <a:lstStyle/>
          <a:p>
            <a:pPr eaLnBrk="1" fontAlgn="auto" hangingPunct="1">
              <a:spcAft>
                <a:spcPts val="0"/>
              </a:spcAft>
              <a:defRPr/>
            </a:pPr>
            <a:r>
              <a:rPr lang="en-US" dirty="0" smtClean="0">
                <a:solidFill>
                  <a:schemeClr val="tx2">
                    <a:satMod val="130000"/>
                  </a:schemeClr>
                </a:solidFill>
              </a:rPr>
              <a:t>C. Shop Around for Sales Items</a:t>
            </a:r>
            <a:endParaRPr lang="en-US" dirty="0">
              <a:solidFill>
                <a:schemeClr val="tx2">
                  <a:satMod val="130000"/>
                </a:schemeClr>
              </a:solidFill>
            </a:endParaRPr>
          </a:p>
        </p:txBody>
      </p:sp>
      <p:sp>
        <p:nvSpPr>
          <p:cNvPr id="80898" name="Content Placeholder 10"/>
          <p:cNvSpPr>
            <a:spLocks noGrp="1"/>
          </p:cNvSpPr>
          <p:nvPr>
            <p:ph idx="1"/>
          </p:nvPr>
        </p:nvSpPr>
        <p:spPr/>
        <p:txBody>
          <a:bodyPr/>
          <a:lstStyle/>
          <a:p>
            <a:pPr eaLnBrk="1" hangingPunct="1"/>
            <a:r>
              <a:rPr lang="en-US" smtClean="0"/>
              <a:t>30% of shoppers compare prices across stores</a:t>
            </a:r>
          </a:p>
          <a:p>
            <a:pPr eaLnBrk="1" hangingPunct="1"/>
            <a:r>
              <a:rPr lang="en-US" smtClean="0"/>
              <a:t>44% visit a variety of stores to capitalize on sales and promotions</a:t>
            </a:r>
          </a:p>
          <a:p>
            <a:pPr eaLnBrk="1" hangingPunct="1"/>
            <a:r>
              <a:rPr lang="en-US" smtClean="0"/>
              <a:t>The primary store share of both dollars and trips is down, even though total spending and total trips are up. </a:t>
            </a:r>
          </a:p>
        </p:txBody>
      </p:sp>
      <p:sp>
        <p:nvSpPr>
          <p:cNvPr id="6" name="Slide Number Placeholder 5"/>
          <p:cNvSpPr>
            <a:spLocks noGrp="1"/>
          </p:cNvSpPr>
          <p:nvPr>
            <p:ph type="sldNum" sz="quarter" idx="12"/>
          </p:nvPr>
        </p:nvSpPr>
        <p:spPr/>
        <p:txBody>
          <a:bodyPr/>
          <a:lstStyle/>
          <a:p>
            <a:pPr>
              <a:defRPr/>
            </a:pPr>
            <a:fld id="{2488B9A1-BB98-4BBA-A23A-B343C5B00F91}" type="slidenum">
              <a:rPr lang="en-US" altLang="en-US"/>
              <a:pPr>
                <a:defRPr/>
              </a:pPr>
              <a:t>18</a:t>
            </a:fld>
            <a:endParaRPr lang="en-US" altLang="en-US" dirty="0"/>
          </a:p>
        </p:txBody>
      </p:sp>
      <p:sp>
        <p:nvSpPr>
          <p:cNvPr id="80900" name="TextBox 11"/>
          <p:cNvSpPr txBox="1">
            <a:spLocks noChangeArrowheads="1"/>
          </p:cNvSpPr>
          <p:nvPr/>
        </p:nvSpPr>
        <p:spPr bwMode="auto">
          <a:xfrm>
            <a:off x="1066800" y="6477000"/>
            <a:ext cx="2460625" cy="246063"/>
          </a:xfrm>
          <a:prstGeom prst="rect">
            <a:avLst/>
          </a:prstGeom>
          <a:noFill/>
          <a:ln w="9525">
            <a:noFill/>
            <a:miter lim="800000"/>
            <a:headEnd/>
            <a:tailEnd/>
          </a:ln>
        </p:spPr>
        <p:txBody>
          <a:bodyPr wrap="none">
            <a:spAutoFit/>
          </a:bodyPr>
          <a:lstStyle/>
          <a:p>
            <a:r>
              <a:rPr lang="en-US" sz="1000"/>
              <a:t>FMI, U.S. Grocery shopper Trends 2010</a:t>
            </a: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solidFill>
                  <a:schemeClr val="tx2">
                    <a:satMod val="130000"/>
                  </a:schemeClr>
                </a:solidFill>
              </a:rPr>
              <a:t>D.  Switching Primary Stores</a:t>
            </a:r>
            <a:endParaRPr lang="en-US" dirty="0">
              <a:solidFill>
                <a:schemeClr val="tx2">
                  <a:satMod val="130000"/>
                </a:schemeClr>
              </a:solidFill>
            </a:endParaRPr>
          </a:p>
        </p:txBody>
      </p:sp>
      <p:sp>
        <p:nvSpPr>
          <p:cNvPr id="82946" name="Content Placeholder 2"/>
          <p:cNvSpPr>
            <a:spLocks noGrp="1"/>
          </p:cNvSpPr>
          <p:nvPr>
            <p:ph idx="1"/>
          </p:nvPr>
        </p:nvSpPr>
        <p:spPr/>
        <p:txBody>
          <a:bodyPr/>
          <a:lstStyle/>
          <a:p>
            <a:pPr eaLnBrk="1" hangingPunct="1"/>
            <a:r>
              <a:rPr lang="en-US" sz="2800" smtClean="0"/>
              <a:t>Readiness to switch very low (6%)</a:t>
            </a:r>
          </a:p>
          <a:p>
            <a:pPr eaLnBrk="1" hangingPunct="1"/>
            <a:r>
              <a:rPr lang="en-US" sz="2800" smtClean="0"/>
              <a:t>Great loyalty and levels of recommendation</a:t>
            </a:r>
          </a:p>
        </p:txBody>
      </p:sp>
      <p:sp>
        <p:nvSpPr>
          <p:cNvPr id="4" name="Slide Number Placeholder 3"/>
          <p:cNvSpPr>
            <a:spLocks noGrp="1"/>
          </p:cNvSpPr>
          <p:nvPr>
            <p:ph type="sldNum" sz="quarter" idx="12"/>
          </p:nvPr>
        </p:nvSpPr>
        <p:spPr/>
        <p:txBody>
          <a:bodyPr/>
          <a:lstStyle/>
          <a:p>
            <a:pPr>
              <a:defRPr/>
            </a:pPr>
            <a:fld id="{C04453E8-C913-4126-9CC0-8B3BD4821531}" type="slidenum">
              <a:rPr lang="en-US" altLang="en-US"/>
              <a:pPr>
                <a:defRPr/>
              </a:pPr>
              <a:t>19</a:t>
            </a:fld>
            <a:endParaRPr lang="en-US" altLang="en-US" dirty="0"/>
          </a:p>
        </p:txBody>
      </p:sp>
      <p:graphicFrame>
        <p:nvGraphicFramePr>
          <p:cNvPr id="5" name="Chart 4"/>
          <p:cNvGraphicFramePr>
            <a:graphicFrameLocks noGrp="1"/>
          </p:cNvGraphicFramePr>
          <p:nvPr/>
        </p:nvGraphicFramePr>
        <p:xfrm>
          <a:off x="2286000" y="2590800"/>
          <a:ext cx="5020896" cy="3601670"/>
        </p:xfrm>
        <a:graphic>
          <a:graphicData uri="http://schemas.openxmlformats.org/drawingml/2006/chart">
            <c:chart xmlns:c="http://schemas.openxmlformats.org/drawingml/2006/chart" xmlns:r="http://schemas.openxmlformats.org/officeDocument/2006/relationships" r:id="rId2"/>
          </a:graphicData>
        </a:graphic>
      </p:graphicFrame>
      <p:sp>
        <p:nvSpPr>
          <p:cNvPr id="82949" name="TextBox 5"/>
          <p:cNvSpPr txBox="1">
            <a:spLocks noChangeArrowheads="1"/>
          </p:cNvSpPr>
          <p:nvPr/>
        </p:nvSpPr>
        <p:spPr bwMode="auto">
          <a:xfrm>
            <a:off x="1066800" y="6477000"/>
            <a:ext cx="2460625" cy="246063"/>
          </a:xfrm>
          <a:prstGeom prst="rect">
            <a:avLst/>
          </a:prstGeom>
          <a:noFill/>
          <a:ln w="9525">
            <a:noFill/>
            <a:miter lim="800000"/>
            <a:headEnd/>
            <a:tailEnd/>
          </a:ln>
        </p:spPr>
        <p:txBody>
          <a:bodyPr wrap="none">
            <a:spAutoFit/>
          </a:bodyPr>
          <a:lstStyle/>
          <a:p>
            <a:r>
              <a:rPr lang="en-US" sz="1000"/>
              <a:t>FMI, U.S. Grocery shopper Trends 2010</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3282" name="Rectangle 2"/>
          <p:cNvSpPr>
            <a:spLocks noGrp="1" noChangeArrowheads="1"/>
          </p:cNvSpPr>
          <p:nvPr>
            <p:ph type="title"/>
          </p:nvPr>
        </p:nvSpPr>
        <p:spPr/>
        <p:txBody>
          <a:bodyPr/>
          <a:lstStyle/>
          <a:p>
            <a:pPr eaLnBrk="1" fontAlgn="auto" hangingPunct="1">
              <a:spcAft>
                <a:spcPts val="0"/>
              </a:spcAft>
              <a:defRPr/>
            </a:pPr>
            <a:r>
              <a:rPr lang="en-US" dirty="0" smtClean="0">
                <a:solidFill>
                  <a:schemeClr val="tx2">
                    <a:satMod val="130000"/>
                  </a:schemeClr>
                </a:solidFill>
              </a:rPr>
              <a:t>The FMI Worry Index Tells All</a:t>
            </a:r>
            <a:endParaRPr lang="en-US" dirty="0">
              <a:solidFill>
                <a:schemeClr val="tx2">
                  <a:satMod val="130000"/>
                </a:schemeClr>
              </a:solidFill>
            </a:endParaRPr>
          </a:p>
        </p:txBody>
      </p:sp>
      <p:sp>
        <p:nvSpPr>
          <p:cNvPr id="17410" name="Content Placeholder 11"/>
          <p:cNvSpPr>
            <a:spLocks noGrp="1"/>
          </p:cNvSpPr>
          <p:nvPr>
            <p:ph idx="1"/>
          </p:nvPr>
        </p:nvSpPr>
        <p:spPr/>
        <p:txBody>
          <a:bodyPr/>
          <a:lstStyle/>
          <a:p>
            <a:pPr eaLnBrk="1" hangingPunct="1"/>
            <a:r>
              <a:rPr lang="en-US" sz="2800" smtClean="0"/>
              <a:t>Every issue has intensified in the impact it has on the business.</a:t>
            </a:r>
          </a:p>
          <a:p>
            <a:pPr eaLnBrk="1" hangingPunct="1"/>
            <a:r>
              <a:rPr lang="en-US" sz="2800" smtClean="0"/>
              <a:t>The economy has reached never before-seen levels (10-point scale, 10=greatest impact)</a:t>
            </a:r>
          </a:p>
        </p:txBody>
      </p:sp>
      <p:sp>
        <p:nvSpPr>
          <p:cNvPr id="7" name="Slide Number Placeholder 6"/>
          <p:cNvSpPr>
            <a:spLocks noGrp="1"/>
          </p:cNvSpPr>
          <p:nvPr>
            <p:ph type="sldNum" sz="quarter" idx="12"/>
          </p:nvPr>
        </p:nvSpPr>
        <p:spPr/>
        <p:txBody>
          <a:bodyPr/>
          <a:lstStyle/>
          <a:p>
            <a:pPr>
              <a:defRPr/>
            </a:pPr>
            <a:fld id="{E463BB71-8219-452F-AD8D-ABC7936FC443}" type="slidenum">
              <a:rPr lang="en-US" altLang="en-US"/>
              <a:pPr>
                <a:defRPr/>
              </a:pPr>
              <a:t>2</a:t>
            </a:fld>
            <a:endParaRPr lang="en-US" altLang="en-US" dirty="0"/>
          </a:p>
        </p:txBody>
      </p:sp>
      <p:sp>
        <p:nvSpPr>
          <p:cNvPr id="17412" name="Text Box 4"/>
          <p:cNvSpPr txBox="1">
            <a:spLocks noChangeArrowheads="1"/>
          </p:cNvSpPr>
          <p:nvPr/>
        </p:nvSpPr>
        <p:spPr bwMode="auto">
          <a:xfrm>
            <a:off x="1804988" y="3541713"/>
            <a:ext cx="3452812" cy="2554287"/>
          </a:xfrm>
          <a:prstGeom prst="rect">
            <a:avLst/>
          </a:prstGeom>
          <a:noFill/>
          <a:ln w="9525">
            <a:noFill/>
            <a:miter lim="800000"/>
            <a:headEnd/>
            <a:tailEnd/>
          </a:ln>
        </p:spPr>
        <p:txBody>
          <a:bodyPr wrap="none">
            <a:spAutoFit/>
          </a:bodyPr>
          <a:lstStyle/>
          <a:p>
            <a:pPr marL="457200" indent="-457200"/>
            <a:r>
              <a:rPr lang="en-US" sz="2000" b="1"/>
              <a:t>2004</a:t>
            </a:r>
          </a:p>
          <a:p>
            <a:pPr marL="457200" indent="-457200"/>
            <a:r>
              <a:rPr lang="en-US" sz="2000"/>
              <a:t>7.0  Competition</a:t>
            </a:r>
          </a:p>
          <a:p>
            <a:pPr marL="457200" indent="-457200"/>
            <a:r>
              <a:rPr lang="en-US" sz="2000"/>
              <a:t>6.4  Interchange fees</a:t>
            </a:r>
          </a:p>
          <a:p>
            <a:pPr marL="457200" indent="-457200"/>
            <a:r>
              <a:rPr lang="en-US" sz="2000"/>
              <a:t>6.2  Healthcare costs</a:t>
            </a:r>
          </a:p>
          <a:p>
            <a:pPr marL="457200" indent="-457200"/>
            <a:r>
              <a:rPr lang="en-US" sz="2000"/>
              <a:t>5.9  Staffing, hiring, retention</a:t>
            </a:r>
          </a:p>
          <a:p>
            <a:pPr marL="457200" indent="-457200"/>
            <a:r>
              <a:rPr lang="en-US" sz="2000"/>
              <a:t>5.6  Energy costs</a:t>
            </a:r>
          </a:p>
          <a:p>
            <a:pPr marL="457200" indent="-457200"/>
            <a:r>
              <a:rPr lang="en-US" sz="2000"/>
              <a:t>4.9  Technology investments</a:t>
            </a:r>
          </a:p>
          <a:p>
            <a:pPr marL="457200" indent="-457200"/>
            <a:r>
              <a:rPr lang="en-US" sz="2000"/>
              <a:t>4.4  Local/national economy</a:t>
            </a:r>
          </a:p>
        </p:txBody>
      </p:sp>
      <p:sp>
        <p:nvSpPr>
          <p:cNvPr id="17413" name="Text Box 5"/>
          <p:cNvSpPr txBox="1">
            <a:spLocks noChangeArrowheads="1"/>
          </p:cNvSpPr>
          <p:nvPr/>
        </p:nvSpPr>
        <p:spPr bwMode="auto">
          <a:xfrm>
            <a:off x="5638800" y="3530600"/>
            <a:ext cx="4081463" cy="2530475"/>
          </a:xfrm>
          <a:prstGeom prst="rect">
            <a:avLst/>
          </a:prstGeom>
          <a:noFill/>
          <a:ln w="9525">
            <a:noFill/>
            <a:miter lim="800000"/>
            <a:headEnd/>
            <a:tailEnd/>
          </a:ln>
        </p:spPr>
        <p:txBody>
          <a:bodyPr>
            <a:spAutoFit/>
          </a:bodyPr>
          <a:lstStyle/>
          <a:p>
            <a:pPr marL="457200" indent="-457200"/>
            <a:r>
              <a:rPr lang="en-US" sz="2000" b="1"/>
              <a:t>Current</a:t>
            </a:r>
          </a:p>
          <a:p>
            <a:pPr marL="457200" indent="-457200"/>
            <a:r>
              <a:rPr lang="en-US" sz="2000"/>
              <a:t>8.7  Economy</a:t>
            </a:r>
          </a:p>
          <a:p>
            <a:pPr marL="457200" indent="-457200"/>
            <a:r>
              <a:rPr lang="en-US" sz="2000"/>
              <a:t>8.0  Competition</a:t>
            </a:r>
          </a:p>
          <a:p>
            <a:pPr marL="457200" indent="-457200"/>
            <a:r>
              <a:rPr lang="en-US" sz="2000"/>
              <a:t>7.6  Healthcare costs</a:t>
            </a:r>
          </a:p>
          <a:p>
            <a:pPr marL="457200" indent="-457200"/>
            <a:r>
              <a:rPr lang="en-US" sz="2000"/>
              <a:t>7.4  Interchange fees</a:t>
            </a:r>
          </a:p>
          <a:p>
            <a:pPr marL="457200" indent="-457200"/>
            <a:r>
              <a:rPr lang="en-US" sz="2000"/>
              <a:t>7.1  Food safety</a:t>
            </a:r>
          </a:p>
          <a:p>
            <a:pPr marL="457200" indent="-457200"/>
            <a:r>
              <a:rPr lang="en-US" sz="2000"/>
              <a:t>7.1  Government regulations</a:t>
            </a:r>
          </a:p>
          <a:p>
            <a:pPr marL="457200" indent="-457200"/>
            <a:r>
              <a:rPr lang="en-US" sz="2000"/>
              <a:t>6.9  Energy</a:t>
            </a:r>
          </a:p>
        </p:txBody>
      </p:sp>
      <p:sp>
        <p:nvSpPr>
          <p:cNvPr id="17414" name="TextBox 15"/>
          <p:cNvSpPr txBox="1">
            <a:spLocks noChangeArrowheads="1"/>
          </p:cNvSpPr>
          <p:nvPr/>
        </p:nvSpPr>
        <p:spPr bwMode="auto">
          <a:xfrm>
            <a:off x="1066800" y="6477000"/>
            <a:ext cx="2819400" cy="246063"/>
          </a:xfrm>
          <a:prstGeom prst="rect">
            <a:avLst/>
          </a:prstGeom>
          <a:noFill/>
          <a:ln w="9525">
            <a:noFill/>
            <a:miter lim="800000"/>
            <a:headEnd/>
            <a:tailEnd/>
          </a:ln>
        </p:spPr>
        <p:txBody>
          <a:bodyPr wrap="none">
            <a:spAutoFit/>
          </a:bodyPr>
          <a:lstStyle/>
          <a:p>
            <a:r>
              <a:rPr lang="en-US" sz="1000"/>
              <a:t>FMI, The Food Retailing Industry Speaks 2009</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solidFill>
                  <a:schemeClr val="tx2">
                    <a:satMod val="130000"/>
                  </a:schemeClr>
                </a:solidFill>
              </a:rPr>
              <a:t>Let’s Not Forget the Direct Impact</a:t>
            </a:r>
            <a:endParaRPr lang="en-US" dirty="0">
              <a:solidFill>
                <a:schemeClr val="tx2">
                  <a:satMod val="130000"/>
                </a:schemeClr>
              </a:solidFill>
            </a:endParaRPr>
          </a:p>
        </p:txBody>
      </p:sp>
      <p:sp>
        <p:nvSpPr>
          <p:cNvPr id="83970" name="Content Placeholder 2"/>
          <p:cNvSpPr>
            <a:spLocks noGrp="1"/>
          </p:cNvSpPr>
          <p:nvPr>
            <p:ph idx="1"/>
          </p:nvPr>
        </p:nvSpPr>
        <p:spPr/>
        <p:txBody>
          <a:bodyPr/>
          <a:lstStyle/>
          <a:p>
            <a:pPr eaLnBrk="1" hangingPunct="1"/>
            <a:r>
              <a:rPr lang="en-US" smtClean="0"/>
              <a:t>In addition to the impact of the economy through consumer behaviors, retailers are also affected directly:</a:t>
            </a:r>
          </a:p>
          <a:p>
            <a:pPr lvl="1" eaLnBrk="1" hangingPunct="1"/>
            <a:r>
              <a:rPr lang="en-US" smtClean="0"/>
              <a:t>Tight credit market</a:t>
            </a:r>
          </a:p>
          <a:p>
            <a:pPr lvl="1" eaLnBrk="1" hangingPunct="1"/>
            <a:r>
              <a:rPr lang="en-US" smtClean="0"/>
              <a:t>Unemployment benefits</a:t>
            </a:r>
          </a:p>
          <a:p>
            <a:pPr lvl="1" eaLnBrk="1" hangingPunct="1"/>
            <a:r>
              <a:rPr lang="en-US" smtClean="0"/>
              <a:t>SNAP redemption rates</a:t>
            </a:r>
          </a:p>
          <a:p>
            <a:pPr lvl="1" eaLnBrk="1" hangingPunct="1"/>
            <a:r>
              <a:rPr lang="en-US" smtClean="0"/>
              <a:t>Erosion of investments</a:t>
            </a:r>
          </a:p>
          <a:p>
            <a:pPr lvl="1" eaLnBrk="1" hangingPunct="1"/>
            <a:r>
              <a:rPr lang="en-US" smtClean="0"/>
              <a:t>Challenges in growing center store</a:t>
            </a:r>
          </a:p>
        </p:txBody>
      </p:sp>
      <p:sp>
        <p:nvSpPr>
          <p:cNvPr id="4" name="Slide Number Placeholder 3"/>
          <p:cNvSpPr>
            <a:spLocks noGrp="1"/>
          </p:cNvSpPr>
          <p:nvPr>
            <p:ph type="sldNum" sz="quarter" idx="12"/>
          </p:nvPr>
        </p:nvSpPr>
        <p:spPr/>
        <p:txBody>
          <a:bodyPr/>
          <a:lstStyle/>
          <a:p>
            <a:pPr>
              <a:defRPr/>
            </a:pPr>
            <a:fld id="{57EFB551-7BE6-4D7C-8E59-7262CACEBA5F}" type="slidenum">
              <a:rPr lang="en-US" altLang="en-US"/>
              <a:pPr>
                <a:defRPr/>
              </a:pPr>
              <a:t>20</a:t>
            </a:fld>
            <a:endParaRPr lang="en-US" alt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solidFill>
                  <a:schemeClr val="tx2">
                    <a:satMod val="130000"/>
                  </a:schemeClr>
                </a:solidFill>
              </a:rPr>
              <a:t>2.  Competition (Average: 8.0)</a:t>
            </a:r>
            <a:endParaRPr lang="en-US" dirty="0">
              <a:solidFill>
                <a:schemeClr val="tx2">
                  <a:satMod val="130000"/>
                </a:schemeClr>
              </a:solidFill>
            </a:endParaRPr>
          </a:p>
        </p:txBody>
      </p:sp>
      <p:sp>
        <p:nvSpPr>
          <p:cNvPr id="84994" name="Content Placeholder 2"/>
          <p:cNvSpPr>
            <a:spLocks noGrp="1"/>
          </p:cNvSpPr>
          <p:nvPr>
            <p:ph idx="1"/>
          </p:nvPr>
        </p:nvSpPr>
        <p:spPr/>
        <p:txBody>
          <a:bodyPr/>
          <a:lstStyle/>
          <a:p>
            <a:pPr eaLnBrk="1" hangingPunct="1">
              <a:lnSpc>
                <a:spcPct val="90000"/>
              </a:lnSpc>
            </a:pPr>
            <a:r>
              <a:rPr lang="en-US" smtClean="0"/>
              <a:t>With gas prices back in line, greater willingness to drive around for bargains</a:t>
            </a:r>
          </a:p>
          <a:p>
            <a:pPr eaLnBrk="1" hangingPunct="1">
              <a:lnSpc>
                <a:spcPct val="90000"/>
              </a:lnSpc>
            </a:pPr>
            <a:r>
              <a:rPr lang="en-US" smtClean="0"/>
              <a:t>Less primary store loyalty</a:t>
            </a:r>
          </a:p>
          <a:p>
            <a:pPr eaLnBrk="1" hangingPunct="1">
              <a:lnSpc>
                <a:spcPct val="90000"/>
              </a:lnSpc>
            </a:pPr>
            <a:r>
              <a:rPr lang="en-US" smtClean="0"/>
              <a:t>Top worry remains competition from other supermarkets</a:t>
            </a:r>
          </a:p>
          <a:p>
            <a:pPr eaLnBrk="1" hangingPunct="1">
              <a:lnSpc>
                <a:spcPct val="90000"/>
              </a:lnSpc>
            </a:pPr>
            <a:r>
              <a:rPr lang="en-US" smtClean="0"/>
              <a:t>Growing influence of value-based formats:</a:t>
            </a:r>
          </a:p>
          <a:p>
            <a:pPr lvl="1" eaLnBrk="1" hangingPunct="1">
              <a:lnSpc>
                <a:spcPct val="90000"/>
              </a:lnSpc>
            </a:pPr>
            <a:r>
              <a:rPr lang="en-US" smtClean="0"/>
              <a:t>Supercenters</a:t>
            </a:r>
          </a:p>
          <a:p>
            <a:pPr lvl="1" eaLnBrk="1" hangingPunct="1">
              <a:lnSpc>
                <a:spcPct val="90000"/>
              </a:lnSpc>
            </a:pPr>
            <a:r>
              <a:rPr lang="en-US" smtClean="0"/>
              <a:t>Limited assortment stores</a:t>
            </a:r>
          </a:p>
          <a:p>
            <a:pPr lvl="1" eaLnBrk="1" hangingPunct="1">
              <a:lnSpc>
                <a:spcPct val="90000"/>
              </a:lnSpc>
            </a:pPr>
            <a:r>
              <a:rPr lang="en-US" smtClean="0"/>
              <a:t>Dollar stores</a:t>
            </a:r>
          </a:p>
          <a:p>
            <a:pPr lvl="1" eaLnBrk="1" hangingPunct="1">
              <a:lnSpc>
                <a:spcPct val="90000"/>
              </a:lnSpc>
            </a:pPr>
            <a:r>
              <a:rPr lang="en-US" smtClean="0"/>
              <a:t>Warehouse clubs</a:t>
            </a:r>
          </a:p>
          <a:p>
            <a:pPr lvl="1" eaLnBrk="1" hangingPunct="1">
              <a:lnSpc>
                <a:spcPct val="90000"/>
              </a:lnSpc>
            </a:pPr>
            <a:r>
              <a:rPr lang="en-US" smtClean="0"/>
              <a:t>Drug</a:t>
            </a:r>
          </a:p>
          <a:p>
            <a:pPr eaLnBrk="1" hangingPunct="1">
              <a:lnSpc>
                <a:spcPct val="90000"/>
              </a:lnSpc>
            </a:pPr>
            <a:endParaRPr lang="en-US" smtClean="0"/>
          </a:p>
        </p:txBody>
      </p:sp>
      <p:sp>
        <p:nvSpPr>
          <p:cNvPr id="4" name="Slide Number Placeholder 3"/>
          <p:cNvSpPr>
            <a:spLocks noGrp="1"/>
          </p:cNvSpPr>
          <p:nvPr>
            <p:ph type="sldNum" sz="quarter" idx="12"/>
          </p:nvPr>
        </p:nvSpPr>
        <p:spPr/>
        <p:txBody>
          <a:bodyPr/>
          <a:lstStyle/>
          <a:p>
            <a:pPr>
              <a:defRPr/>
            </a:pPr>
            <a:fld id="{3B640B01-78F6-4577-AE81-781A21880A6A}" type="slidenum">
              <a:rPr lang="en-US" altLang="en-US"/>
              <a:pPr>
                <a:defRPr/>
              </a:pPr>
              <a:t>21</a:t>
            </a:fld>
            <a:endParaRPr lang="en-US" altLang="en-US" dirty="0"/>
          </a:p>
        </p:txBody>
      </p:sp>
      <p:sp>
        <p:nvSpPr>
          <p:cNvPr id="84996" name="TextBox 4"/>
          <p:cNvSpPr txBox="1">
            <a:spLocks noChangeArrowheads="1"/>
          </p:cNvSpPr>
          <p:nvPr/>
        </p:nvSpPr>
        <p:spPr bwMode="auto">
          <a:xfrm>
            <a:off x="1066800" y="6477000"/>
            <a:ext cx="2460625" cy="246063"/>
          </a:xfrm>
          <a:prstGeom prst="rect">
            <a:avLst/>
          </a:prstGeom>
          <a:noFill/>
          <a:ln w="9525">
            <a:noFill/>
            <a:miter lim="800000"/>
            <a:headEnd/>
            <a:tailEnd/>
          </a:ln>
        </p:spPr>
        <p:txBody>
          <a:bodyPr wrap="none">
            <a:spAutoFit/>
          </a:bodyPr>
          <a:lstStyle/>
          <a:p>
            <a:r>
              <a:rPr lang="en-US" sz="1000"/>
              <a:t>FMI, U.S. Grocery shopper Trends 2010</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81" name="Rectangle 2"/>
          <p:cNvSpPr>
            <a:spLocks noChangeArrowheads="1"/>
          </p:cNvSpPr>
          <p:nvPr/>
        </p:nvSpPr>
        <p:spPr bwMode="auto">
          <a:xfrm>
            <a:off x="993775" y="3287713"/>
            <a:ext cx="5984875" cy="1762125"/>
          </a:xfrm>
          <a:prstGeom prst="rect">
            <a:avLst/>
          </a:prstGeom>
          <a:gradFill rotWithShape="1">
            <a:gsLst>
              <a:gs pos="0">
                <a:srgbClr val="E96759"/>
              </a:gs>
              <a:gs pos="100000">
                <a:srgbClr val="FFFFFF"/>
              </a:gs>
            </a:gsLst>
            <a:lin ang="0" scaled="1"/>
          </a:gradFill>
          <a:ln w="38100" algn="ctr">
            <a:solidFill>
              <a:schemeClr val="tx1"/>
            </a:solidFill>
            <a:miter lim="800000"/>
            <a:headEnd/>
            <a:tailEnd/>
          </a:ln>
        </p:spPr>
        <p:txBody>
          <a:bodyPr anchor="ctr">
            <a:spAutoFit/>
          </a:bodyPr>
          <a:lstStyle/>
          <a:p>
            <a:endParaRPr lang="en-US"/>
          </a:p>
        </p:txBody>
      </p:sp>
      <p:sp>
        <p:nvSpPr>
          <p:cNvPr id="75782" name="Rectangle 3"/>
          <p:cNvSpPr>
            <a:spLocks noChangeArrowheads="1"/>
          </p:cNvSpPr>
          <p:nvPr/>
        </p:nvSpPr>
        <p:spPr bwMode="auto">
          <a:xfrm>
            <a:off x="993775" y="1771650"/>
            <a:ext cx="5984875" cy="1525588"/>
          </a:xfrm>
          <a:prstGeom prst="rect">
            <a:avLst/>
          </a:prstGeom>
          <a:gradFill rotWithShape="1">
            <a:gsLst>
              <a:gs pos="0">
                <a:srgbClr val="99CC00"/>
              </a:gs>
              <a:gs pos="100000">
                <a:srgbClr val="FFFFFF"/>
              </a:gs>
            </a:gsLst>
            <a:lin ang="0" scaled="1"/>
          </a:gradFill>
          <a:ln w="38100" algn="ctr">
            <a:solidFill>
              <a:schemeClr val="tx1"/>
            </a:solidFill>
            <a:miter lim="800000"/>
            <a:headEnd/>
            <a:tailEnd/>
          </a:ln>
        </p:spPr>
        <p:txBody>
          <a:bodyPr anchor="ctr">
            <a:spAutoFit/>
          </a:bodyPr>
          <a:lstStyle/>
          <a:p>
            <a:endParaRPr lang="en-US"/>
          </a:p>
        </p:txBody>
      </p:sp>
      <p:graphicFrame>
        <p:nvGraphicFramePr>
          <p:cNvPr id="75780" name="Object 4"/>
          <p:cNvGraphicFramePr>
            <a:graphicFrameLocks noChangeAspect="1"/>
          </p:cNvGraphicFramePr>
          <p:nvPr>
            <p:ph type="chart" idx="4294967295"/>
          </p:nvPr>
        </p:nvGraphicFramePr>
        <p:xfrm>
          <a:off x="0" y="1066800"/>
          <a:ext cx="9074150" cy="5105400"/>
        </p:xfrm>
        <a:graphic>
          <a:graphicData uri="http://schemas.openxmlformats.org/presentationml/2006/ole">
            <p:oleObj spid="_x0000_s75780" name="Chart" r:id="rId4" imgW="8210499" imgH="4619676" progId="MSGraph.Chart.8">
              <p:embed followColorScheme="full"/>
            </p:oleObj>
          </a:graphicData>
        </a:graphic>
      </p:graphicFrame>
      <p:sp>
        <p:nvSpPr>
          <p:cNvPr id="75783" name="Rectangle 5"/>
          <p:cNvSpPr>
            <a:spLocks noGrp="1"/>
          </p:cNvSpPr>
          <p:nvPr>
            <p:ph type="title" idx="4294967295"/>
          </p:nvPr>
        </p:nvSpPr>
        <p:spPr bwMode="auto">
          <a:xfrm>
            <a:off x="1295400" y="66675"/>
            <a:ext cx="7662863" cy="876300"/>
          </a:xfrm>
          <a:noFill/>
        </p:spPr>
        <p:txBody>
          <a:bodyPr vert="horz" wrap="square" lIns="91440" tIns="45720" rIns="91440" bIns="45720" numCol="1" anchorCtr="0" compatLnSpc="1">
            <a:prstTxWarp prst="textNoShape">
              <a:avLst/>
            </a:prstTxWarp>
          </a:bodyPr>
          <a:lstStyle/>
          <a:p>
            <a:r>
              <a:rPr lang="en-US" sz="3200" smtClean="0">
                <a:effectLst/>
              </a:rPr>
              <a:t>As Prices Fall, So Have Same-Store Sales Trends for These Retailers</a:t>
            </a:r>
          </a:p>
        </p:txBody>
      </p:sp>
      <p:sp>
        <p:nvSpPr>
          <p:cNvPr id="75784" name="Text Box 6"/>
          <p:cNvSpPr txBox="1">
            <a:spLocks noChangeArrowheads="1"/>
          </p:cNvSpPr>
          <p:nvPr/>
        </p:nvSpPr>
        <p:spPr bwMode="auto">
          <a:xfrm>
            <a:off x="0" y="5910263"/>
            <a:ext cx="9144000" cy="244475"/>
          </a:xfrm>
          <a:prstGeom prst="rect">
            <a:avLst/>
          </a:prstGeom>
          <a:noFill/>
          <a:ln w="12700" algn="ctr">
            <a:noFill/>
            <a:miter lim="800000"/>
            <a:headEnd/>
            <a:tailEnd/>
          </a:ln>
        </p:spPr>
        <p:txBody>
          <a:bodyPr>
            <a:spAutoFit/>
          </a:bodyPr>
          <a:lstStyle/>
          <a:p>
            <a:pPr eaLnBrk="0" hangingPunct="0"/>
            <a:r>
              <a:rPr lang="en-US" sz="1000">
                <a:solidFill>
                  <a:srgbClr val="0082D1"/>
                </a:solidFill>
                <a:ea typeface="ＭＳ Ｐゴシック"/>
                <a:cs typeface="ＭＳ Ｐゴシック"/>
              </a:rPr>
              <a:t>Source:  Company Press Releases</a:t>
            </a:r>
            <a:endParaRPr lang="en-US" sz="1000">
              <a:solidFill>
                <a:schemeClr val="accent1"/>
              </a:solidFill>
              <a:ea typeface="ＭＳ Ｐゴシック"/>
              <a:cs typeface="ＭＳ Ｐゴシック"/>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solidFill>
                  <a:schemeClr val="tx2">
                    <a:satMod val="130000"/>
                  </a:schemeClr>
                </a:solidFill>
              </a:rPr>
              <a:t>Shoppers Buy Food Items All Over</a:t>
            </a:r>
            <a:endParaRPr lang="en-US" dirty="0">
              <a:solidFill>
                <a:schemeClr val="tx2">
                  <a:satMod val="130000"/>
                </a:schemeClr>
              </a:solidFill>
            </a:endParaRPr>
          </a:p>
        </p:txBody>
      </p:sp>
      <p:sp>
        <p:nvSpPr>
          <p:cNvPr id="4" name="Slide Number Placeholder 3"/>
          <p:cNvSpPr>
            <a:spLocks noGrp="1"/>
          </p:cNvSpPr>
          <p:nvPr>
            <p:ph type="sldNum" sz="quarter" idx="12"/>
          </p:nvPr>
        </p:nvSpPr>
        <p:spPr/>
        <p:txBody>
          <a:bodyPr/>
          <a:lstStyle/>
          <a:p>
            <a:pPr>
              <a:defRPr/>
            </a:pPr>
            <a:fld id="{A360FAA4-8C38-4FB2-9E0A-7A43CE57E6AF}" type="slidenum">
              <a:rPr lang="en-US" altLang="en-US"/>
              <a:pPr>
                <a:defRPr/>
              </a:pPr>
              <a:t>23</a:t>
            </a:fld>
            <a:endParaRPr lang="en-US" altLang="en-US" dirty="0"/>
          </a:p>
        </p:txBody>
      </p:sp>
      <p:graphicFrame>
        <p:nvGraphicFramePr>
          <p:cNvPr id="5" name="Content Placeholder 4"/>
          <p:cNvGraphicFramePr>
            <a:graphicFrameLocks noGrp="1"/>
          </p:cNvGraphicFramePr>
          <p:nvPr>
            <p:ph idx="1"/>
          </p:nvPr>
        </p:nvGraphicFramePr>
        <p:xfrm>
          <a:off x="1435100" y="1447800"/>
          <a:ext cx="7499350" cy="4800600"/>
        </p:xfrm>
        <a:graphic>
          <a:graphicData uri="http://schemas.openxmlformats.org/drawingml/2006/chart">
            <c:chart xmlns:c="http://schemas.openxmlformats.org/drawingml/2006/chart" xmlns:r="http://schemas.openxmlformats.org/officeDocument/2006/relationships" r:id="rId2"/>
          </a:graphicData>
        </a:graphic>
      </p:graphicFrame>
      <p:sp>
        <p:nvSpPr>
          <p:cNvPr id="89092" name="TextBox 5"/>
          <p:cNvSpPr txBox="1">
            <a:spLocks noChangeArrowheads="1"/>
          </p:cNvSpPr>
          <p:nvPr/>
        </p:nvSpPr>
        <p:spPr bwMode="auto">
          <a:xfrm>
            <a:off x="1066800" y="6477000"/>
            <a:ext cx="2460625" cy="246063"/>
          </a:xfrm>
          <a:prstGeom prst="rect">
            <a:avLst/>
          </a:prstGeom>
          <a:noFill/>
          <a:ln w="9525">
            <a:noFill/>
            <a:miter lim="800000"/>
            <a:headEnd/>
            <a:tailEnd/>
          </a:ln>
        </p:spPr>
        <p:txBody>
          <a:bodyPr wrap="none">
            <a:spAutoFit/>
          </a:bodyPr>
          <a:lstStyle/>
          <a:p>
            <a:r>
              <a:rPr lang="en-US" sz="1000"/>
              <a:t>FMI, U.S. Grocery shopper Trends 2010</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solidFill>
                  <a:schemeClr val="tx2">
                    <a:satMod val="130000"/>
                  </a:schemeClr>
                </a:solidFill>
              </a:rPr>
              <a:t>Merchandising and Marketing</a:t>
            </a:r>
            <a:endParaRPr lang="en-US" dirty="0">
              <a:solidFill>
                <a:schemeClr val="tx2">
                  <a:satMod val="130000"/>
                </a:schemeClr>
              </a:solidFill>
            </a:endParaRPr>
          </a:p>
        </p:txBody>
      </p:sp>
      <p:sp>
        <p:nvSpPr>
          <p:cNvPr id="90114" name="Content Placeholder 2"/>
          <p:cNvSpPr>
            <a:spLocks noGrp="1"/>
          </p:cNvSpPr>
          <p:nvPr>
            <p:ph idx="1"/>
          </p:nvPr>
        </p:nvSpPr>
        <p:spPr/>
        <p:txBody>
          <a:bodyPr/>
          <a:lstStyle/>
          <a:p>
            <a:pPr eaLnBrk="1" hangingPunct="1"/>
            <a:r>
              <a:rPr lang="en-US" smtClean="0"/>
              <a:t>Competitive moves require constant evaluation and response</a:t>
            </a:r>
          </a:p>
          <a:p>
            <a:pPr eaLnBrk="1" hangingPunct="1"/>
            <a:r>
              <a:rPr lang="en-US" smtClean="0"/>
              <a:t>Example: </a:t>
            </a:r>
          </a:p>
          <a:p>
            <a:pPr lvl="1" eaLnBrk="1" hangingPunct="1"/>
            <a:r>
              <a:rPr lang="en-US" smtClean="0"/>
              <a:t>Aldi announced $0.99 for a gallon of milk in the Dallas area a few weeks ago. </a:t>
            </a:r>
          </a:p>
          <a:p>
            <a:pPr lvl="1" eaLnBrk="1" hangingPunct="1"/>
            <a:r>
              <a:rPr lang="en-US" smtClean="0"/>
              <a:t>Kroger, Target and Wal-Mart respond within 24 hours.</a:t>
            </a:r>
          </a:p>
        </p:txBody>
      </p:sp>
      <p:sp>
        <p:nvSpPr>
          <p:cNvPr id="4" name="Slide Number Placeholder 3"/>
          <p:cNvSpPr>
            <a:spLocks noGrp="1"/>
          </p:cNvSpPr>
          <p:nvPr>
            <p:ph type="sldNum" sz="quarter" idx="12"/>
          </p:nvPr>
        </p:nvSpPr>
        <p:spPr/>
        <p:txBody>
          <a:bodyPr/>
          <a:lstStyle/>
          <a:p>
            <a:pPr>
              <a:defRPr/>
            </a:pPr>
            <a:fld id="{A7DB4DAE-3B99-49D7-8F91-6E739C1DEA0B}" type="slidenum">
              <a:rPr lang="en-US" altLang="en-US"/>
              <a:pPr>
                <a:defRPr/>
              </a:pPr>
              <a:t>24</a:t>
            </a:fld>
            <a:endParaRPr lang="en-US" altLang="en-US" dirty="0"/>
          </a:p>
        </p:txBody>
      </p:sp>
      <p:pic>
        <p:nvPicPr>
          <p:cNvPr id="90116" name="Picture 2" descr="http://fivedollarshake.net/blog/wp-content/uploads/2009/07/plasticmilkgallon.jpg"/>
          <p:cNvPicPr>
            <a:picLocks noChangeAspect="1" noChangeArrowheads="1"/>
          </p:cNvPicPr>
          <p:nvPr/>
        </p:nvPicPr>
        <p:blipFill>
          <a:blip r:embed="rId2"/>
          <a:srcRect/>
          <a:stretch>
            <a:fillRect/>
          </a:stretch>
        </p:blipFill>
        <p:spPr bwMode="auto">
          <a:xfrm>
            <a:off x="5638800" y="4419600"/>
            <a:ext cx="1666875" cy="2209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solidFill>
                  <a:schemeClr val="tx2">
                    <a:satMod val="130000"/>
                  </a:schemeClr>
                </a:solidFill>
              </a:rPr>
              <a:t>Need for Service Excellence</a:t>
            </a:r>
            <a:endParaRPr lang="en-US" dirty="0">
              <a:solidFill>
                <a:schemeClr val="tx2">
                  <a:satMod val="130000"/>
                </a:schemeClr>
              </a:solidFill>
            </a:endParaRPr>
          </a:p>
        </p:txBody>
      </p:sp>
      <p:sp>
        <p:nvSpPr>
          <p:cNvPr id="91138" name="Content Placeholder 2"/>
          <p:cNvSpPr>
            <a:spLocks noGrp="1"/>
          </p:cNvSpPr>
          <p:nvPr>
            <p:ph idx="1"/>
          </p:nvPr>
        </p:nvSpPr>
        <p:spPr/>
        <p:txBody>
          <a:bodyPr/>
          <a:lstStyle/>
          <a:p>
            <a:pPr eaLnBrk="1" hangingPunct="1">
              <a:lnSpc>
                <a:spcPct val="90000"/>
              </a:lnSpc>
            </a:pPr>
            <a:r>
              <a:rPr lang="en-US" sz="3000" smtClean="0"/>
              <a:t>Customer service increasingly important to maximize shopper loyalty and basket size. Rising importance of… </a:t>
            </a:r>
          </a:p>
          <a:p>
            <a:pPr lvl="1" eaLnBrk="1" hangingPunct="1">
              <a:lnSpc>
                <a:spcPct val="90000"/>
              </a:lnSpc>
            </a:pPr>
            <a:r>
              <a:rPr lang="en-US" sz="2600" smtClean="0"/>
              <a:t>Knowledgeable employees</a:t>
            </a:r>
          </a:p>
          <a:p>
            <a:pPr lvl="1" eaLnBrk="1" hangingPunct="1">
              <a:lnSpc>
                <a:spcPct val="90000"/>
              </a:lnSpc>
            </a:pPr>
            <a:r>
              <a:rPr lang="en-US" sz="2600" smtClean="0"/>
              <a:t>Friendly, courteous service</a:t>
            </a:r>
          </a:p>
          <a:p>
            <a:pPr lvl="1" eaLnBrk="1" hangingPunct="1">
              <a:lnSpc>
                <a:spcPct val="90000"/>
              </a:lnSpc>
            </a:pPr>
            <a:r>
              <a:rPr lang="en-US" sz="2600" smtClean="0"/>
              <a:t>Fast checkout and personalized service</a:t>
            </a:r>
          </a:p>
          <a:p>
            <a:pPr lvl="1" eaLnBrk="1" hangingPunct="1">
              <a:lnSpc>
                <a:spcPct val="90000"/>
              </a:lnSpc>
            </a:pPr>
            <a:r>
              <a:rPr lang="en-US" sz="2600" smtClean="0"/>
              <a:t>Advice to shoppers on nutrition and how to cook</a:t>
            </a:r>
          </a:p>
          <a:p>
            <a:pPr eaLnBrk="1" hangingPunct="1">
              <a:lnSpc>
                <a:spcPct val="90000"/>
              </a:lnSpc>
            </a:pPr>
            <a:r>
              <a:rPr lang="en-US" sz="3000" smtClean="0"/>
              <a:t>Employee training will be key to success.</a:t>
            </a:r>
          </a:p>
          <a:p>
            <a:pPr lvl="1" eaLnBrk="1" hangingPunct="1">
              <a:lnSpc>
                <a:spcPct val="90000"/>
              </a:lnSpc>
            </a:pPr>
            <a:r>
              <a:rPr lang="en-US" sz="2600" smtClean="0"/>
              <a:t>However, training budgets frequently cut in the battle to manage the bottom line</a:t>
            </a:r>
          </a:p>
          <a:p>
            <a:pPr lvl="1" eaLnBrk="1" hangingPunct="1">
              <a:lnSpc>
                <a:spcPct val="90000"/>
              </a:lnSpc>
            </a:pPr>
            <a:endParaRPr lang="en-US" sz="2600" smtClean="0"/>
          </a:p>
        </p:txBody>
      </p:sp>
      <p:sp>
        <p:nvSpPr>
          <p:cNvPr id="4" name="Slide Number Placeholder 3"/>
          <p:cNvSpPr>
            <a:spLocks noGrp="1"/>
          </p:cNvSpPr>
          <p:nvPr>
            <p:ph type="sldNum" sz="quarter" idx="12"/>
          </p:nvPr>
        </p:nvSpPr>
        <p:spPr/>
        <p:txBody>
          <a:bodyPr/>
          <a:lstStyle/>
          <a:p>
            <a:pPr>
              <a:defRPr/>
            </a:pPr>
            <a:fld id="{C9D1F9AA-FFA7-405D-B2D1-7EEE9686B043}" type="slidenum">
              <a:rPr lang="en-US" altLang="en-US"/>
              <a:pPr>
                <a:defRPr/>
              </a:pPr>
              <a:t>25</a:t>
            </a:fld>
            <a:endParaRPr lang="en-US" altLang="en-US" dirty="0"/>
          </a:p>
        </p:txBody>
      </p:sp>
      <p:sp>
        <p:nvSpPr>
          <p:cNvPr id="91140" name="TextBox 4"/>
          <p:cNvSpPr txBox="1">
            <a:spLocks noChangeArrowheads="1"/>
          </p:cNvSpPr>
          <p:nvPr/>
        </p:nvSpPr>
        <p:spPr bwMode="auto">
          <a:xfrm>
            <a:off x="1066800" y="6477000"/>
            <a:ext cx="2460625" cy="246063"/>
          </a:xfrm>
          <a:prstGeom prst="rect">
            <a:avLst/>
          </a:prstGeom>
          <a:noFill/>
          <a:ln w="9525">
            <a:noFill/>
            <a:miter lim="800000"/>
            <a:headEnd/>
            <a:tailEnd/>
          </a:ln>
        </p:spPr>
        <p:txBody>
          <a:bodyPr wrap="none">
            <a:spAutoFit/>
          </a:bodyPr>
          <a:lstStyle/>
          <a:p>
            <a:r>
              <a:rPr lang="en-US" sz="1000"/>
              <a:t>FMI, U.S. Grocery shopper Trends 2010</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3" name="Rectangle 3"/>
          <p:cNvSpPr>
            <a:spLocks noGrp="1" noChangeArrowheads="1"/>
          </p:cNvSpPr>
          <p:nvPr>
            <p:ph type="title"/>
          </p:nvPr>
        </p:nvSpPr>
        <p:spPr/>
        <p:txBody>
          <a:bodyPr/>
          <a:lstStyle/>
          <a:p>
            <a:pPr eaLnBrk="1" fontAlgn="auto" hangingPunct="1">
              <a:spcAft>
                <a:spcPts val="0"/>
              </a:spcAft>
              <a:defRPr/>
            </a:pPr>
            <a:r>
              <a:rPr lang="en-US" dirty="0" smtClean="0">
                <a:solidFill>
                  <a:schemeClr val="tx2">
                    <a:satMod val="130000"/>
                  </a:schemeClr>
                </a:solidFill>
              </a:rPr>
              <a:t>Bottom Line Success Means…</a:t>
            </a:r>
            <a:endParaRPr lang="en-US" dirty="0">
              <a:solidFill>
                <a:schemeClr val="tx2">
                  <a:satMod val="130000"/>
                </a:schemeClr>
              </a:solidFill>
            </a:endParaRPr>
          </a:p>
        </p:txBody>
      </p:sp>
      <p:sp>
        <p:nvSpPr>
          <p:cNvPr id="92162" name="Rectangle 4"/>
          <p:cNvSpPr>
            <a:spLocks noGrp="1" noChangeArrowheads="1"/>
          </p:cNvSpPr>
          <p:nvPr>
            <p:ph idx="1"/>
          </p:nvPr>
        </p:nvSpPr>
        <p:spPr>
          <a:xfrm>
            <a:off x="1435100" y="1295400"/>
            <a:ext cx="7499350" cy="5181600"/>
          </a:xfrm>
        </p:spPr>
        <p:txBody>
          <a:bodyPr/>
          <a:lstStyle/>
          <a:p>
            <a:pPr eaLnBrk="1" hangingPunct="1"/>
            <a:r>
              <a:rPr lang="en-US" sz="3000" smtClean="0"/>
              <a:t>Increased competition means greater pressures on pricing and profit margins</a:t>
            </a:r>
          </a:p>
          <a:p>
            <a:pPr eaLnBrk="1" hangingPunct="1"/>
            <a:r>
              <a:rPr lang="en-US" sz="3000" smtClean="0"/>
              <a:t>FMI research shows that profit leaders control costs.  They…</a:t>
            </a:r>
          </a:p>
          <a:p>
            <a:pPr lvl="1" eaLnBrk="1" hangingPunct="1"/>
            <a:r>
              <a:rPr lang="en-US" sz="2600" smtClean="0"/>
              <a:t>Spend less on salaries</a:t>
            </a:r>
          </a:p>
          <a:p>
            <a:pPr lvl="1" eaLnBrk="1" hangingPunct="1"/>
            <a:r>
              <a:rPr lang="en-US" sz="2600" smtClean="0"/>
              <a:t>Spend less on benefits</a:t>
            </a:r>
          </a:p>
          <a:p>
            <a:pPr lvl="1" eaLnBrk="1" hangingPunct="1"/>
            <a:r>
              <a:rPr lang="en-US" sz="2600" smtClean="0"/>
              <a:t>Spend less on training</a:t>
            </a:r>
          </a:p>
          <a:p>
            <a:pPr lvl="1" eaLnBrk="1" hangingPunct="1"/>
            <a:r>
              <a:rPr lang="en-US" sz="2600" smtClean="0"/>
              <a:t>Have lower debt levels</a:t>
            </a:r>
          </a:p>
          <a:p>
            <a:pPr eaLnBrk="1" hangingPunct="1"/>
            <a:r>
              <a:rPr lang="en-US" sz="3000" smtClean="0"/>
              <a:t>As a result, most food retailers have had one or more rounds of layoffs or hiring freezes</a:t>
            </a:r>
          </a:p>
        </p:txBody>
      </p:sp>
      <p:sp>
        <p:nvSpPr>
          <p:cNvPr id="6" name="Slide Number Placeholder 5"/>
          <p:cNvSpPr>
            <a:spLocks noGrp="1"/>
          </p:cNvSpPr>
          <p:nvPr>
            <p:ph type="sldNum" sz="quarter" idx="12"/>
          </p:nvPr>
        </p:nvSpPr>
        <p:spPr/>
        <p:txBody>
          <a:bodyPr/>
          <a:lstStyle/>
          <a:p>
            <a:pPr>
              <a:defRPr/>
            </a:pPr>
            <a:fld id="{F77806A3-BB21-461D-B820-5FC3ACD289D4}" type="slidenum">
              <a:rPr lang="en-US" altLang="en-US"/>
              <a:pPr>
                <a:defRPr/>
              </a:pPr>
              <a:t>26</a:t>
            </a:fld>
            <a:endParaRPr lang="en-US" altLang="en-US" dirty="0"/>
          </a:p>
        </p:txBody>
      </p:sp>
      <p:sp>
        <p:nvSpPr>
          <p:cNvPr id="92164" name="Rectangle 2"/>
          <p:cNvSpPr>
            <a:spLocks noChangeArrowheads="1"/>
          </p:cNvSpPr>
          <p:nvPr/>
        </p:nvSpPr>
        <p:spPr bwMode="auto">
          <a:xfrm>
            <a:off x="0" y="0"/>
            <a:ext cx="1752600" cy="914400"/>
          </a:xfrm>
          <a:prstGeom prst="rect">
            <a:avLst/>
          </a:prstGeom>
          <a:noFill/>
          <a:ln w="9525" algn="ctr">
            <a:noFill/>
            <a:miter lim="800000"/>
            <a:headEnd/>
            <a:tailEnd/>
          </a:ln>
        </p:spPr>
        <p:txBody>
          <a:bodyPr wrap="none" anchor="ctr"/>
          <a:lstStyle/>
          <a:p>
            <a:endParaRPr lang="en-US"/>
          </a:p>
        </p:txBody>
      </p:sp>
      <p:sp>
        <p:nvSpPr>
          <p:cNvPr id="92165" name="TextBox 9"/>
          <p:cNvSpPr txBox="1">
            <a:spLocks noChangeArrowheads="1"/>
          </p:cNvSpPr>
          <p:nvPr/>
        </p:nvSpPr>
        <p:spPr bwMode="auto">
          <a:xfrm>
            <a:off x="1066800" y="6477000"/>
            <a:ext cx="2819400" cy="246063"/>
          </a:xfrm>
          <a:prstGeom prst="rect">
            <a:avLst/>
          </a:prstGeom>
          <a:noFill/>
          <a:ln w="9525">
            <a:noFill/>
            <a:miter lim="800000"/>
            <a:headEnd/>
            <a:tailEnd/>
          </a:ln>
        </p:spPr>
        <p:txBody>
          <a:bodyPr wrap="none">
            <a:spAutoFit/>
          </a:bodyPr>
          <a:lstStyle/>
          <a:p>
            <a:r>
              <a:rPr lang="en-US" sz="1000"/>
              <a:t>FMI, The Food Retailing Industry Speaks 2009</a:t>
            </a: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solidFill>
                  <a:schemeClr val="tx2">
                    <a:satMod val="130000"/>
                  </a:schemeClr>
                </a:solidFill>
              </a:rPr>
              <a:t>3. Healthcare Costs</a:t>
            </a:r>
            <a:endParaRPr lang="en-US" dirty="0">
              <a:solidFill>
                <a:schemeClr val="tx2">
                  <a:satMod val="130000"/>
                </a:schemeClr>
              </a:solidFill>
            </a:endParaRPr>
          </a:p>
        </p:txBody>
      </p:sp>
      <p:sp>
        <p:nvSpPr>
          <p:cNvPr id="94210" name="Content Placeholder 2"/>
          <p:cNvSpPr>
            <a:spLocks noGrp="1"/>
          </p:cNvSpPr>
          <p:nvPr>
            <p:ph idx="1"/>
          </p:nvPr>
        </p:nvSpPr>
        <p:spPr/>
        <p:txBody>
          <a:bodyPr/>
          <a:lstStyle/>
          <a:p>
            <a:pPr eaLnBrk="1" hangingPunct="1"/>
            <a:r>
              <a:rPr lang="en-US" smtClean="0"/>
              <a:t>Retailers have battled increases in costs for years, at times double-digit increases</a:t>
            </a:r>
          </a:p>
          <a:p>
            <a:pPr lvl="1" eaLnBrk="1" hangingPunct="1"/>
            <a:r>
              <a:rPr lang="en-US" smtClean="0"/>
              <a:t>Average annual increase in health care costs is 8%, affecting 8 in 10 retailers. </a:t>
            </a:r>
          </a:p>
          <a:p>
            <a:pPr lvl="1" eaLnBrk="1" hangingPunct="1"/>
            <a:r>
              <a:rPr lang="en-US" smtClean="0"/>
              <a:t>New legislation will potentially lead to even greater increases in healthcare spending</a:t>
            </a:r>
          </a:p>
          <a:p>
            <a:pPr lvl="1" eaLnBrk="1" hangingPunct="1"/>
            <a:r>
              <a:rPr lang="en-US" smtClean="0"/>
              <a:t>To date, 70% of companies have absorbed at least some of the cost increases, but can that last?</a:t>
            </a:r>
          </a:p>
        </p:txBody>
      </p:sp>
      <p:sp>
        <p:nvSpPr>
          <p:cNvPr id="4" name="Slide Number Placeholder 3"/>
          <p:cNvSpPr>
            <a:spLocks noGrp="1"/>
          </p:cNvSpPr>
          <p:nvPr>
            <p:ph type="sldNum" sz="quarter" idx="12"/>
          </p:nvPr>
        </p:nvSpPr>
        <p:spPr/>
        <p:txBody>
          <a:bodyPr/>
          <a:lstStyle/>
          <a:p>
            <a:pPr>
              <a:defRPr/>
            </a:pPr>
            <a:fld id="{BC821E92-9064-4C70-8EA3-3AEF5934F19E}" type="slidenum">
              <a:rPr lang="en-US" altLang="en-US"/>
              <a:pPr>
                <a:defRPr/>
              </a:pPr>
              <a:t>27</a:t>
            </a:fld>
            <a:endParaRPr lang="en-US" altLang="en-US" dirty="0"/>
          </a:p>
        </p:txBody>
      </p:sp>
      <p:sp>
        <p:nvSpPr>
          <p:cNvPr id="94212" name="TextBox 4"/>
          <p:cNvSpPr txBox="1">
            <a:spLocks noChangeArrowheads="1"/>
          </p:cNvSpPr>
          <p:nvPr/>
        </p:nvSpPr>
        <p:spPr bwMode="auto">
          <a:xfrm>
            <a:off x="1066800" y="6477000"/>
            <a:ext cx="2819400" cy="246063"/>
          </a:xfrm>
          <a:prstGeom prst="rect">
            <a:avLst/>
          </a:prstGeom>
          <a:noFill/>
          <a:ln w="9525">
            <a:noFill/>
            <a:miter lim="800000"/>
            <a:headEnd/>
            <a:tailEnd/>
          </a:ln>
        </p:spPr>
        <p:txBody>
          <a:bodyPr wrap="none">
            <a:spAutoFit/>
          </a:bodyPr>
          <a:lstStyle/>
          <a:p>
            <a:r>
              <a:rPr lang="en-US" sz="1000"/>
              <a:t>FMI, The Food Retailing Industry Speaks 2009</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solidFill>
                  <a:schemeClr val="tx2">
                    <a:satMod val="130000"/>
                  </a:schemeClr>
                </a:solidFill>
              </a:rPr>
              <a:t>Dealing with Cost Increases</a:t>
            </a:r>
            <a:endParaRPr lang="en-US" dirty="0">
              <a:solidFill>
                <a:schemeClr val="tx2">
                  <a:satMod val="130000"/>
                </a:schemeClr>
              </a:solidFill>
            </a:endParaRPr>
          </a:p>
        </p:txBody>
      </p:sp>
      <p:sp>
        <p:nvSpPr>
          <p:cNvPr id="4" name="Slide Number Placeholder 3"/>
          <p:cNvSpPr>
            <a:spLocks noGrp="1"/>
          </p:cNvSpPr>
          <p:nvPr>
            <p:ph type="sldNum" sz="quarter" idx="12"/>
          </p:nvPr>
        </p:nvSpPr>
        <p:spPr/>
        <p:txBody>
          <a:bodyPr/>
          <a:lstStyle/>
          <a:p>
            <a:pPr>
              <a:defRPr/>
            </a:pPr>
            <a:fld id="{76780D71-7DDD-4070-8CBA-8BEC1876D9D9}" type="slidenum">
              <a:rPr lang="en-US" altLang="en-US"/>
              <a:pPr>
                <a:defRPr/>
              </a:pPr>
              <a:t>28</a:t>
            </a:fld>
            <a:endParaRPr lang="en-US" altLang="en-US" dirty="0"/>
          </a:p>
        </p:txBody>
      </p:sp>
      <p:sp>
        <p:nvSpPr>
          <p:cNvPr id="6" name="Content Placeholder 5"/>
          <p:cNvSpPr>
            <a:spLocks noGrp="1"/>
          </p:cNvSpPr>
          <p:nvPr>
            <p:ph idx="1"/>
          </p:nvPr>
        </p:nvSpPr>
        <p:spPr/>
        <p:txBody>
          <a:bodyPr>
            <a:normAutofit lnSpcReduction="10000"/>
          </a:bodyPr>
          <a:lstStyle/>
          <a:p>
            <a:pPr marL="365760" indent="-283464" eaLnBrk="1" fontAlgn="auto" hangingPunct="1">
              <a:spcAft>
                <a:spcPts val="0"/>
              </a:spcAft>
              <a:buFont typeface="Wingdings 2"/>
              <a:buChar char=""/>
              <a:defRPr/>
            </a:pPr>
            <a:r>
              <a:rPr lang="en-US" dirty="0" smtClean="0"/>
              <a:t>Increase of plan premiums (76%)</a:t>
            </a:r>
          </a:p>
          <a:p>
            <a:pPr marL="365760" indent="-283464" eaLnBrk="1" fontAlgn="auto" hangingPunct="1">
              <a:spcAft>
                <a:spcPts val="0"/>
              </a:spcAft>
              <a:buFont typeface="Wingdings 2"/>
              <a:buChar char=""/>
              <a:defRPr/>
            </a:pPr>
            <a:r>
              <a:rPr lang="en-US" dirty="0" smtClean="0"/>
              <a:t>Raised co-pays (38%)</a:t>
            </a:r>
          </a:p>
          <a:p>
            <a:pPr marL="365760" indent="-283464" eaLnBrk="1" fontAlgn="auto" hangingPunct="1">
              <a:spcAft>
                <a:spcPts val="0"/>
              </a:spcAft>
              <a:buFont typeface="Wingdings 2"/>
              <a:buChar char=""/>
              <a:defRPr/>
            </a:pPr>
            <a:r>
              <a:rPr lang="en-US" dirty="0" smtClean="0"/>
              <a:t>Raised deductibles (26%)</a:t>
            </a:r>
          </a:p>
          <a:p>
            <a:pPr marL="365760" indent="-283464" eaLnBrk="1" fontAlgn="auto" hangingPunct="1">
              <a:spcAft>
                <a:spcPts val="0"/>
              </a:spcAft>
              <a:buFont typeface="Wingdings 2"/>
              <a:buChar char=""/>
              <a:defRPr/>
            </a:pPr>
            <a:r>
              <a:rPr lang="en-US" dirty="0" smtClean="0"/>
              <a:t>Reduced plan benefits (3%)</a:t>
            </a:r>
          </a:p>
          <a:p>
            <a:pPr marL="365760" indent="-283464" eaLnBrk="1" fontAlgn="auto" hangingPunct="1">
              <a:spcAft>
                <a:spcPts val="0"/>
              </a:spcAft>
              <a:buFont typeface="Wingdings 2"/>
              <a:buChar char=""/>
              <a:defRPr/>
            </a:pPr>
            <a:r>
              <a:rPr lang="en-US" dirty="0" smtClean="0"/>
              <a:t>Increased eligibility requirements (4%)</a:t>
            </a:r>
          </a:p>
          <a:p>
            <a:pPr marL="365760" indent="-283464" eaLnBrk="1" fontAlgn="auto" hangingPunct="1">
              <a:spcAft>
                <a:spcPts val="0"/>
              </a:spcAft>
              <a:buFont typeface="Wingdings 2"/>
              <a:buChar char=""/>
              <a:defRPr/>
            </a:pPr>
            <a:r>
              <a:rPr lang="en-US" dirty="0" smtClean="0"/>
              <a:t>Health incentives:</a:t>
            </a:r>
          </a:p>
          <a:p>
            <a:pPr marL="640080" lvl="1" indent="-237744" eaLnBrk="1" fontAlgn="auto" hangingPunct="1">
              <a:spcAft>
                <a:spcPts val="0"/>
              </a:spcAft>
              <a:buFont typeface="Verdana"/>
              <a:buChar char="◦"/>
              <a:defRPr/>
            </a:pPr>
            <a:r>
              <a:rPr lang="en-US" dirty="0" smtClean="0"/>
              <a:t>Exercise programs (67%)</a:t>
            </a:r>
          </a:p>
          <a:p>
            <a:pPr marL="640080" lvl="1" indent="-237744" eaLnBrk="1" fontAlgn="auto" hangingPunct="1">
              <a:spcAft>
                <a:spcPts val="0"/>
              </a:spcAft>
              <a:buFont typeface="Verdana"/>
              <a:buChar char="◦"/>
              <a:defRPr/>
            </a:pPr>
            <a:r>
              <a:rPr lang="en-US" dirty="0" smtClean="0"/>
              <a:t>Preventative screening (59%)</a:t>
            </a:r>
          </a:p>
          <a:p>
            <a:pPr marL="640080" lvl="1" indent="-237744" eaLnBrk="1" fontAlgn="auto" hangingPunct="1">
              <a:spcAft>
                <a:spcPts val="0"/>
              </a:spcAft>
              <a:buFont typeface="Verdana"/>
              <a:buChar char="◦"/>
              <a:defRPr/>
            </a:pPr>
            <a:r>
              <a:rPr lang="en-US" dirty="0" smtClean="0"/>
              <a:t>Regular checkups (56%)</a:t>
            </a:r>
          </a:p>
        </p:txBody>
      </p:sp>
      <p:sp>
        <p:nvSpPr>
          <p:cNvPr id="95236" name="TextBox 6"/>
          <p:cNvSpPr txBox="1">
            <a:spLocks noChangeArrowheads="1"/>
          </p:cNvSpPr>
          <p:nvPr/>
        </p:nvSpPr>
        <p:spPr bwMode="auto">
          <a:xfrm>
            <a:off x="1066800" y="6477000"/>
            <a:ext cx="2819400" cy="246063"/>
          </a:xfrm>
          <a:prstGeom prst="rect">
            <a:avLst/>
          </a:prstGeom>
          <a:noFill/>
          <a:ln w="9525">
            <a:noFill/>
            <a:miter lim="800000"/>
            <a:headEnd/>
            <a:tailEnd/>
          </a:ln>
        </p:spPr>
        <p:txBody>
          <a:bodyPr wrap="none">
            <a:spAutoFit/>
          </a:bodyPr>
          <a:lstStyle/>
          <a:p>
            <a:r>
              <a:rPr lang="en-US" sz="1000"/>
              <a:t>FMI, The Food Retailing Industry Speaks 2009</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solidFill>
                  <a:schemeClr val="tx2">
                    <a:satMod val="130000"/>
                  </a:schemeClr>
                </a:solidFill>
              </a:rPr>
              <a:t>4.  Interchange Fees (Average: 7.4)</a:t>
            </a:r>
            <a:endParaRPr lang="en-US" dirty="0">
              <a:solidFill>
                <a:schemeClr val="tx2">
                  <a:satMod val="130000"/>
                </a:schemeClr>
              </a:solidFill>
            </a:endParaRPr>
          </a:p>
        </p:txBody>
      </p:sp>
      <p:sp>
        <p:nvSpPr>
          <p:cNvPr id="96258" name="Content Placeholder 2"/>
          <p:cNvSpPr>
            <a:spLocks noGrp="1"/>
          </p:cNvSpPr>
          <p:nvPr>
            <p:ph idx="1"/>
          </p:nvPr>
        </p:nvSpPr>
        <p:spPr/>
        <p:txBody>
          <a:bodyPr/>
          <a:lstStyle/>
          <a:p>
            <a:pPr eaLnBrk="1" hangingPunct="1"/>
            <a:r>
              <a:rPr lang="en-US" smtClean="0"/>
              <a:t>Credit and debit card interchange fees are a major concern</a:t>
            </a:r>
          </a:p>
          <a:p>
            <a:pPr lvl="1" eaLnBrk="1" hangingPunct="1"/>
            <a:r>
              <a:rPr lang="en-US" smtClean="0"/>
              <a:t>Average of about 2% per transaction</a:t>
            </a:r>
          </a:p>
          <a:p>
            <a:pPr lvl="1" eaLnBrk="1" hangingPunct="1"/>
            <a:r>
              <a:rPr lang="en-US" smtClean="0"/>
              <a:t>Average of 0.74 bpts. of total company sales</a:t>
            </a:r>
          </a:p>
          <a:p>
            <a:pPr lvl="1" eaLnBrk="1" hangingPunct="1"/>
            <a:r>
              <a:rPr lang="en-US" smtClean="0"/>
              <a:t>$126,000 per store annually</a:t>
            </a:r>
            <a:br>
              <a:rPr lang="en-US" smtClean="0"/>
            </a:br>
            <a:endParaRPr lang="en-US" smtClean="0"/>
          </a:p>
          <a:p>
            <a:pPr eaLnBrk="1" hangingPunct="1"/>
            <a:r>
              <a:rPr lang="en-US" smtClean="0"/>
              <a:t>During recession, reduced use of credit in lieu of debit and cash</a:t>
            </a:r>
          </a:p>
          <a:p>
            <a:pPr eaLnBrk="1" hangingPunct="1"/>
            <a:r>
              <a:rPr lang="en-US" smtClean="0"/>
              <a:t>Legislative attention to reduce cost</a:t>
            </a:r>
          </a:p>
          <a:p>
            <a:pPr eaLnBrk="1" hangingPunct="1"/>
            <a:endParaRPr lang="en-US" smtClean="0"/>
          </a:p>
        </p:txBody>
      </p:sp>
      <p:sp>
        <p:nvSpPr>
          <p:cNvPr id="4" name="Slide Number Placeholder 3"/>
          <p:cNvSpPr>
            <a:spLocks noGrp="1"/>
          </p:cNvSpPr>
          <p:nvPr>
            <p:ph type="sldNum" sz="quarter" idx="12"/>
          </p:nvPr>
        </p:nvSpPr>
        <p:spPr/>
        <p:txBody>
          <a:bodyPr/>
          <a:lstStyle/>
          <a:p>
            <a:pPr>
              <a:defRPr/>
            </a:pPr>
            <a:fld id="{28C842F9-6ABC-4F48-8E48-CF7A3BCB8E54}" type="slidenum">
              <a:rPr lang="en-US" altLang="en-US"/>
              <a:pPr>
                <a:defRPr/>
              </a:pPr>
              <a:t>29</a:t>
            </a:fld>
            <a:endParaRPr lang="en-US" altLang="en-US" dirty="0"/>
          </a:p>
        </p:txBody>
      </p:sp>
      <p:sp>
        <p:nvSpPr>
          <p:cNvPr id="96260" name="TextBox 7"/>
          <p:cNvSpPr txBox="1">
            <a:spLocks noChangeArrowheads="1"/>
          </p:cNvSpPr>
          <p:nvPr/>
        </p:nvSpPr>
        <p:spPr bwMode="auto">
          <a:xfrm>
            <a:off x="1066800" y="6477000"/>
            <a:ext cx="2819400" cy="246063"/>
          </a:xfrm>
          <a:prstGeom prst="rect">
            <a:avLst/>
          </a:prstGeom>
          <a:noFill/>
          <a:ln w="9525">
            <a:noFill/>
            <a:miter lim="800000"/>
            <a:headEnd/>
            <a:tailEnd/>
          </a:ln>
        </p:spPr>
        <p:txBody>
          <a:bodyPr wrap="none">
            <a:spAutoFit/>
          </a:bodyPr>
          <a:lstStyle/>
          <a:p>
            <a:r>
              <a:rPr lang="en-US" sz="1000"/>
              <a:t>FMI, The Food Retailing Industry Speaks 2009</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p:cNvSpPr>
          <p:nvPr>
            <p:ph type="title" idx="4294967295"/>
          </p:nvPr>
        </p:nvSpPr>
        <p:spPr bwMode="auto">
          <a:noFill/>
        </p:spPr>
        <p:txBody>
          <a:bodyPr vert="horz" wrap="square" lIns="91440" tIns="45720" rIns="91440" bIns="45720" numCol="1" anchorCtr="0" compatLnSpc="1">
            <a:prstTxWarp prst="textNoShape">
              <a:avLst/>
            </a:prstTxWarp>
          </a:bodyPr>
          <a:lstStyle/>
          <a:p>
            <a:r>
              <a:rPr lang="en-US" sz="3900" smtClean="0">
                <a:effectLst/>
              </a:rPr>
              <a:t>Consumer Trends Driving Change</a:t>
            </a:r>
          </a:p>
        </p:txBody>
      </p:sp>
      <p:sp>
        <p:nvSpPr>
          <p:cNvPr id="18434" name="Rectangle 3"/>
          <p:cNvSpPr>
            <a:spLocks noGrp="1"/>
          </p:cNvSpPr>
          <p:nvPr>
            <p:ph type="body" idx="4294967295"/>
          </p:nvPr>
        </p:nvSpPr>
        <p:spPr>
          <a:xfrm>
            <a:off x="1066800" y="1295400"/>
            <a:ext cx="7620000" cy="4267200"/>
          </a:xfrm>
        </p:spPr>
        <p:txBody>
          <a:bodyPr/>
          <a:lstStyle/>
          <a:p>
            <a:pPr>
              <a:lnSpc>
                <a:spcPct val="80000"/>
              </a:lnSpc>
            </a:pPr>
            <a:r>
              <a:rPr lang="en-US" sz="2800" smtClean="0"/>
              <a:t>  Consumers’ Changing Attitudes</a:t>
            </a:r>
          </a:p>
          <a:p>
            <a:pPr lvl="1">
              <a:lnSpc>
                <a:spcPct val="80000"/>
              </a:lnSpc>
            </a:pPr>
            <a:r>
              <a:rPr lang="en-US" sz="2400" smtClean="0"/>
              <a:t>Health and Wellness Focus</a:t>
            </a:r>
          </a:p>
          <a:p>
            <a:pPr lvl="2">
              <a:lnSpc>
                <a:spcPct val="80000"/>
              </a:lnSpc>
            </a:pPr>
            <a:r>
              <a:rPr lang="en-US" sz="2000" smtClean="0"/>
              <a:t>Customer ownership of health/wellness</a:t>
            </a:r>
          </a:p>
          <a:p>
            <a:pPr lvl="2">
              <a:lnSpc>
                <a:spcPct val="80000"/>
              </a:lnSpc>
            </a:pPr>
            <a:r>
              <a:rPr lang="en-US" sz="2000" smtClean="0"/>
              <a:t>Customer confusion – information transparency need</a:t>
            </a:r>
          </a:p>
          <a:p>
            <a:pPr lvl="2">
              <a:lnSpc>
                <a:spcPct val="80000"/>
              </a:lnSpc>
            </a:pPr>
            <a:r>
              <a:rPr lang="en-US" sz="2000" smtClean="0"/>
              <a:t>Government involvement in front of pack labeling</a:t>
            </a:r>
          </a:p>
          <a:p>
            <a:pPr lvl="1">
              <a:lnSpc>
                <a:spcPct val="80000"/>
              </a:lnSpc>
            </a:pPr>
            <a:r>
              <a:rPr lang="en-US" sz="2400" smtClean="0"/>
              <a:t>Sustainability/Corporate Social Responsibility Interest</a:t>
            </a:r>
          </a:p>
          <a:p>
            <a:pPr lvl="2">
              <a:lnSpc>
                <a:spcPct val="80000"/>
              </a:lnSpc>
            </a:pPr>
            <a:r>
              <a:rPr lang="en-US" sz="2000" smtClean="0"/>
              <a:t>Search for locally made products</a:t>
            </a:r>
          </a:p>
          <a:p>
            <a:pPr lvl="2">
              <a:lnSpc>
                <a:spcPct val="80000"/>
              </a:lnSpc>
            </a:pPr>
            <a:r>
              <a:rPr lang="en-US" sz="2000" smtClean="0"/>
              <a:t>Selection of environmentally friendly products  </a:t>
            </a:r>
          </a:p>
          <a:p>
            <a:pPr lvl="1">
              <a:lnSpc>
                <a:spcPct val="80000"/>
              </a:lnSpc>
            </a:pPr>
            <a:r>
              <a:rPr lang="en-US" sz="2400" smtClean="0"/>
              <a:t>Economizing Behaviors</a:t>
            </a:r>
          </a:p>
          <a:p>
            <a:pPr lvl="2">
              <a:lnSpc>
                <a:spcPct val="80000"/>
              </a:lnSpc>
            </a:pPr>
            <a:r>
              <a:rPr lang="en-US" sz="2000" smtClean="0"/>
              <a:t>More meals at home</a:t>
            </a:r>
          </a:p>
          <a:p>
            <a:pPr lvl="2">
              <a:lnSpc>
                <a:spcPct val="80000"/>
              </a:lnSpc>
            </a:pPr>
            <a:r>
              <a:rPr lang="en-US" sz="2000" smtClean="0"/>
              <a:t>More use of Private Brands</a:t>
            </a:r>
          </a:p>
          <a:p>
            <a:pPr lvl="2">
              <a:lnSpc>
                <a:spcPct val="80000"/>
              </a:lnSpc>
            </a:pPr>
            <a:r>
              <a:rPr lang="en-US" sz="2000" smtClean="0"/>
              <a:t>Less brand/store loyalty </a:t>
            </a:r>
          </a:p>
        </p:txBody>
      </p:sp>
      <p:pic>
        <p:nvPicPr>
          <p:cNvPr id="18435" name="Picture 4" descr="AssociatePPTbanner"/>
          <p:cNvPicPr>
            <a:picLocks noChangeAspect="1" noChangeArrowheads="1"/>
          </p:cNvPicPr>
          <p:nvPr/>
        </p:nvPicPr>
        <p:blipFill>
          <a:blip r:embed="rId2"/>
          <a:srcRect/>
          <a:stretch>
            <a:fillRect/>
          </a:stretch>
        </p:blipFill>
        <p:spPr bwMode="auto">
          <a:xfrm>
            <a:off x="0" y="5432425"/>
            <a:ext cx="9139238" cy="14255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solidFill>
                  <a:schemeClr val="tx2">
                    <a:satMod val="130000"/>
                  </a:schemeClr>
                </a:solidFill>
              </a:rPr>
              <a:t>5.  Food Safety (Average: 7.1)</a:t>
            </a:r>
            <a:endParaRPr lang="en-US" dirty="0">
              <a:solidFill>
                <a:schemeClr val="tx2">
                  <a:satMod val="130000"/>
                </a:schemeClr>
              </a:solidFill>
            </a:endParaRPr>
          </a:p>
        </p:txBody>
      </p:sp>
      <p:sp>
        <p:nvSpPr>
          <p:cNvPr id="97282" name="Content Placeholder 2"/>
          <p:cNvSpPr>
            <a:spLocks noGrp="1"/>
          </p:cNvSpPr>
          <p:nvPr>
            <p:ph idx="1"/>
          </p:nvPr>
        </p:nvSpPr>
        <p:spPr/>
        <p:txBody>
          <a:bodyPr/>
          <a:lstStyle/>
          <a:p>
            <a:pPr eaLnBrk="1" hangingPunct="1"/>
            <a:r>
              <a:rPr lang="en-US" smtClean="0"/>
              <a:t>High on the radar screen of consumers, the industry and the government</a:t>
            </a:r>
          </a:p>
          <a:p>
            <a:pPr eaLnBrk="1" hangingPunct="1"/>
            <a:r>
              <a:rPr lang="en-US" smtClean="0"/>
              <a:t>Joint industry effort to safeguard food</a:t>
            </a:r>
          </a:p>
          <a:p>
            <a:pPr eaLnBrk="1" hangingPunct="1"/>
            <a:r>
              <a:rPr lang="en-US" smtClean="0"/>
              <a:t>Product recalls continue to be of big concern</a:t>
            </a:r>
          </a:p>
          <a:p>
            <a:pPr eaLnBrk="1" hangingPunct="1"/>
            <a:r>
              <a:rPr lang="en-US" smtClean="0"/>
              <a:t>Paid off in highest consumer confidence in food since 2005 at 86%</a:t>
            </a:r>
          </a:p>
        </p:txBody>
      </p:sp>
      <p:sp>
        <p:nvSpPr>
          <p:cNvPr id="4" name="Slide Number Placeholder 3"/>
          <p:cNvSpPr>
            <a:spLocks noGrp="1"/>
          </p:cNvSpPr>
          <p:nvPr>
            <p:ph type="sldNum" sz="quarter" idx="12"/>
          </p:nvPr>
        </p:nvSpPr>
        <p:spPr/>
        <p:txBody>
          <a:bodyPr/>
          <a:lstStyle/>
          <a:p>
            <a:pPr>
              <a:defRPr/>
            </a:pPr>
            <a:fld id="{61EC4CC3-37BE-4189-9B33-BC1734E7D18E}" type="slidenum">
              <a:rPr lang="en-US" altLang="en-US"/>
              <a:pPr>
                <a:defRPr/>
              </a:pPr>
              <a:t>30</a:t>
            </a:fld>
            <a:endParaRPr lang="en-US" altLang="en-US" dirty="0"/>
          </a:p>
        </p:txBody>
      </p:sp>
      <p:sp>
        <p:nvSpPr>
          <p:cNvPr id="97284" name="TextBox 4"/>
          <p:cNvSpPr txBox="1">
            <a:spLocks noChangeArrowheads="1"/>
          </p:cNvSpPr>
          <p:nvPr/>
        </p:nvSpPr>
        <p:spPr bwMode="auto">
          <a:xfrm>
            <a:off x="1066800" y="6477000"/>
            <a:ext cx="2460625" cy="246063"/>
          </a:xfrm>
          <a:prstGeom prst="rect">
            <a:avLst/>
          </a:prstGeom>
          <a:noFill/>
          <a:ln w="9525">
            <a:noFill/>
            <a:miter lim="800000"/>
            <a:headEnd/>
            <a:tailEnd/>
          </a:ln>
        </p:spPr>
        <p:txBody>
          <a:bodyPr wrap="none">
            <a:spAutoFit/>
          </a:bodyPr>
          <a:lstStyle/>
          <a:p>
            <a:r>
              <a:rPr lang="en-US" sz="1000"/>
              <a:t>FMI, U.S. Grocery shopper Trends 2010</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solidFill>
                  <a:schemeClr val="tx2">
                    <a:satMod val="130000"/>
                  </a:schemeClr>
                </a:solidFill>
              </a:rPr>
              <a:t>In Grocery Stores We Trust</a:t>
            </a:r>
            <a:endParaRPr lang="en-US" dirty="0">
              <a:solidFill>
                <a:schemeClr val="tx2">
                  <a:satMod val="130000"/>
                </a:schemeClr>
              </a:solidFill>
            </a:endParaRPr>
          </a:p>
        </p:txBody>
      </p:sp>
      <p:sp>
        <p:nvSpPr>
          <p:cNvPr id="4" name="Slide Number Placeholder 3"/>
          <p:cNvSpPr>
            <a:spLocks noGrp="1"/>
          </p:cNvSpPr>
          <p:nvPr>
            <p:ph type="sldNum" sz="quarter" idx="12"/>
          </p:nvPr>
        </p:nvSpPr>
        <p:spPr/>
        <p:txBody>
          <a:bodyPr/>
          <a:lstStyle/>
          <a:p>
            <a:pPr>
              <a:defRPr/>
            </a:pPr>
            <a:fld id="{E0C323BD-43EE-497F-94A9-024F65922C34}" type="slidenum">
              <a:rPr lang="en-US" altLang="en-US"/>
              <a:pPr>
                <a:defRPr/>
              </a:pPr>
              <a:t>31</a:t>
            </a:fld>
            <a:endParaRPr lang="en-US" altLang="en-US" dirty="0"/>
          </a:p>
        </p:txBody>
      </p:sp>
      <p:graphicFrame>
        <p:nvGraphicFramePr>
          <p:cNvPr id="5" name="Content Placeholder 4"/>
          <p:cNvGraphicFramePr>
            <a:graphicFrameLocks noGrp="1"/>
          </p:cNvGraphicFramePr>
          <p:nvPr>
            <p:ph idx="1"/>
          </p:nvPr>
        </p:nvGraphicFramePr>
        <p:xfrm>
          <a:off x="1435100" y="1447800"/>
          <a:ext cx="7499350" cy="4800600"/>
        </p:xfrm>
        <a:graphic>
          <a:graphicData uri="http://schemas.openxmlformats.org/drawingml/2006/chart">
            <c:chart xmlns:c="http://schemas.openxmlformats.org/drawingml/2006/chart" xmlns:r="http://schemas.openxmlformats.org/officeDocument/2006/relationships" r:id="rId2"/>
          </a:graphicData>
        </a:graphic>
      </p:graphicFrame>
      <p:sp>
        <p:nvSpPr>
          <p:cNvPr id="98308" name="TextBox 5"/>
          <p:cNvSpPr txBox="1">
            <a:spLocks noChangeArrowheads="1"/>
          </p:cNvSpPr>
          <p:nvPr/>
        </p:nvSpPr>
        <p:spPr bwMode="auto">
          <a:xfrm>
            <a:off x="1066800" y="6477000"/>
            <a:ext cx="2460625" cy="246063"/>
          </a:xfrm>
          <a:prstGeom prst="rect">
            <a:avLst/>
          </a:prstGeom>
          <a:noFill/>
          <a:ln w="9525">
            <a:noFill/>
            <a:miter lim="800000"/>
            <a:headEnd/>
            <a:tailEnd/>
          </a:ln>
        </p:spPr>
        <p:txBody>
          <a:bodyPr wrap="none">
            <a:spAutoFit/>
          </a:bodyPr>
          <a:lstStyle/>
          <a:p>
            <a:r>
              <a:rPr lang="en-US" sz="1000"/>
              <a:t>FMI, U.S. Grocery shopper Trends 2010</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solidFill>
                  <a:schemeClr val="tx2">
                    <a:satMod val="130000"/>
                  </a:schemeClr>
                </a:solidFill>
              </a:rPr>
              <a:t>Social Media Requires Immediacy</a:t>
            </a:r>
            <a:endParaRPr lang="en-US" dirty="0">
              <a:solidFill>
                <a:schemeClr val="tx2">
                  <a:satMod val="130000"/>
                </a:schemeClr>
              </a:solidFill>
            </a:endParaRPr>
          </a:p>
        </p:txBody>
      </p:sp>
      <p:sp>
        <p:nvSpPr>
          <p:cNvPr id="99330" name="Content Placeholder 2"/>
          <p:cNvSpPr>
            <a:spLocks noGrp="1"/>
          </p:cNvSpPr>
          <p:nvPr>
            <p:ph idx="1"/>
          </p:nvPr>
        </p:nvSpPr>
        <p:spPr/>
        <p:txBody>
          <a:bodyPr/>
          <a:lstStyle/>
          <a:p>
            <a:pPr eaLnBrk="1" hangingPunct="1">
              <a:lnSpc>
                <a:spcPct val="90000"/>
              </a:lnSpc>
            </a:pPr>
            <a:r>
              <a:rPr lang="en-US" smtClean="0"/>
              <a:t>Increased media attention for food safety</a:t>
            </a:r>
          </a:p>
          <a:p>
            <a:pPr eaLnBrk="1" hangingPunct="1">
              <a:lnSpc>
                <a:spcPct val="90000"/>
              </a:lnSpc>
            </a:pPr>
            <a:r>
              <a:rPr lang="en-US" smtClean="0"/>
              <a:t>As shoppers live in a world of immediacy, retailers have to respond fast and with purpose</a:t>
            </a:r>
          </a:p>
          <a:p>
            <a:pPr lvl="1" eaLnBrk="1" hangingPunct="1">
              <a:lnSpc>
                <a:spcPct val="90000"/>
              </a:lnSpc>
            </a:pPr>
            <a:r>
              <a:rPr lang="en-US" smtClean="0"/>
              <a:t>In-store signage</a:t>
            </a:r>
          </a:p>
          <a:p>
            <a:pPr lvl="1" eaLnBrk="1" hangingPunct="1">
              <a:lnSpc>
                <a:spcPct val="90000"/>
              </a:lnSpc>
            </a:pPr>
            <a:r>
              <a:rPr lang="en-US" smtClean="0"/>
              <a:t>Past purchases tracking and notification</a:t>
            </a:r>
          </a:p>
          <a:p>
            <a:pPr lvl="1" eaLnBrk="1" hangingPunct="1">
              <a:lnSpc>
                <a:spcPct val="90000"/>
              </a:lnSpc>
            </a:pPr>
            <a:r>
              <a:rPr lang="en-US" smtClean="0"/>
              <a:t>Media releases on whether product was stocked or not</a:t>
            </a:r>
          </a:p>
          <a:p>
            <a:pPr eaLnBrk="1" hangingPunct="1">
              <a:lnSpc>
                <a:spcPct val="90000"/>
              </a:lnSpc>
            </a:pPr>
            <a:r>
              <a:rPr lang="en-US" smtClean="0"/>
              <a:t>Result: More shoppers place role of food safety responsibility with food retailers</a:t>
            </a:r>
          </a:p>
        </p:txBody>
      </p:sp>
      <p:sp>
        <p:nvSpPr>
          <p:cNvPr id="4" name="Slide Number Placeholder 3"/>
          <p:cNvSpPr>
            <a:spLocks noGrp="1"/>
          </p:cNvSpPr>
          <p:nvPr>
            <p:ph type="sldNum" sz="quarter" idx="12"/>
          </p:nvPr>
        </p:nvSpPr>
        <p:spPr/>
        <p:txBody>
          <a:bodyPr/>
          <a:lstStyle/>
          <a:p>
            <a:pPr>
              <a:defRPr/>
            </a:pPr>
            <a:fld id="{E4D6C3D3-F73A-4DBA-A488-2257EB57F694}" type="slidenum">
              <a:rPr lang="en-US" altLang="en-US"/>
              <a:pPr>
                <a:defRPr/>
              </a:pPr>
              <a:t>32</a:t>
            </a:fld>
            <a:endParaRPr lang="en-US" altLang="en-US" dirty="0"/>
          </a:p>
        </p:txBody>
      </p:sp>
      <p:sp>
        <p:nvSpPr>
          <p:cNvPr id="99332" name="TextBox 4"/>
          <p:cNvSpPr txBox="1">
            <a:spLocks noChangeArrowheads="1"/>
          </p:cNvSpPr>
          <p:nvPr/>
        </p:nvSpPr>
        <p:spPr bwMode="auto">
          <a:xfrm>
            <a:off x="1066800" y="6477000"/>
            <a:ext cx="2460625" cy="246063"/>
          </a:xfrm>
          <a:prstGeom prst="rect">
            <a:avLst/>
          </a:prstGeom>
          <a:noFill/>
          <a:ln w="9525">
            <a:noFill/>
            <a:miter lim="800000"/>
            <a:headEnd/>
            <a:tailEnd/>
          </a:ln>
        </p:spPr>
        <p:txBody>
          <a:bodyPr wrap="none">
            <a:spAutoFit/>
          </a:bodyPr>
          <a:lstStyle/>
          <a:p>
            <a:r>
              <a:rPr lang="en-US" sz="1000"/>
              <a:t>FMI, U.S. Grocery shopper Trends 2010</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solidFill>
                  <a:schemeClr val="tx2">
                    <a:satMod val="130000"/>
                  </a:schemeClr>
                </a:solidFill>
              </a:rPr>
              <a:t>Government Regulations (</a:t>
            </a:r>
            <a:r>
              <a:rPr lang="en-US" dirty="0" err="1" smtClean="0">
                <a:solidFill>
                  <a:schemeClr val="tx2">
                    <a:satMod val="130000"/>
                  </a:schemeClr>
                </a:solidFill>
              </a:rPr>
              <a:t>Avg</a:t>
            </a:r>
            <a:r>
              <a:rPr lang="en-US" dirty="0" smtClean="0">
                <a:solidFill>
                  <a:schemeClr val="tx2">
                    <a:satMod val="130000"/>
                  </a:schemeClr>
                </a:solidFill>
              </a:rPr>
              <a:t>: 7.1)</a:t>
            </a:r>
            <a:endParaRPr lang="en-US" dirty="0">
              <a:solidFill>
                <a:schemeClr val="tx2">
                  <a:satMod val="130000"/>
                </a:schemeClr>
              </a:solidFill>
            </a:endParaRPr>
          </a:p>
        </p:txBody>
      </p:sp>
      <p:sp>
        <p:nvSpPr>
          <p:cNvPr id="100354" name="Content Placeholder 2"/>
          <p:cNvSpPr>
            <a:spLocks noGrp="1"/>
          </p:cNvSpPr>
          <p:nvPr>
            <p:ph idx="1"/>
          </p:nvPr>
        </p:nvSpPr>
        <p:spPr/>
        <p:txBody>
          <a:bodyPr/>
          <a:lstStyle/>
          <a:p>
            <a:pPr eaLnBrk="1" hangingPunct="1"/>
            <a:r>
              <a:rPr lang="en-US" smtClean="0"/>
              <a:t>Feared impact of city, state, federal government on operations</a:t>
            </a:r>
          </a:p>
          <a:p>
            <a:pPr lvl="1" eaLnBrk="1" hangingPunct="1"/>
            <a:r>
              <a:rPr lang="en-US" smtClean="0"/>
              <a:t>Plastic bags</a:t>
            </a:r>
          </a:p>
          <a:p>
            <a:pPr lvl="1" eaLnBrk="1" hangingPunct="1"/>
            <a:r>
              <a:rPr lang="en-US" smtClean="0"/>
              <a:t>Nutritional Labeling</a:t>
            </a:r>
          </a:p>
          <a:p>
            <a:pPr lvl="1" eaLnBrk="1" hangingPunct="1"/>
            <a:r>
              <a:rPr lang="en-US" smtClean="0"/>
              <a:t>Alcohol sales through self-checkout</a:t>
            </a:r>
          </a:p>
          <a:p>
            <a:pPr lvl="1" eaLnBrk="1" hangingPunct="1"/>
            <a:r>
              <a:rPr lang="en-US" smtClean="0"/>
              <a:t>COOL</a:t>
            </a:r>
          </a:p>
          <a:p>
            <a:pPr lvl="1" eaLnBrk="1" hangingPunct="1"/>
            <a:r>
              <a:rPr lang="en-US" smtClean="0"/>
              <a:t>Taxes</a:t>
            </a:r>
          </a:p>
          <a:p>
            <a:pPr lvl="1" eaLnBrk="1" hangingPunct="1"/>
            <a:r>
              <a:rPr lang="en-US" smtClean="0"/>
              <a:t>Healthcare</a:t>
            </a:r>
          </a:p>
        </p:txBody>
      </p:sp>
      <p:sp>
        <p:nvSpPr>
          <p:cNvPr id="4" name="Slide Number Placeholder 3"/>
          <p:cNvSpPr>
            <a:spLocks noGrp="1"/>
          </p:cNvSpPr>
          <p:nvPr>
            <p:ph type="sldNum" sz="quarter" idx="12"/>
          </p:nvPr>
        </p:nvSpPr>
        <p:spPr/>
        <p:txBody>
          <a:bodyPr/>
          <a:lstStyle/>
          <a:p>
            <a:pPr>
              <a:defRPr/>
            </a:pPr>
            <a:fld id="{11F28AC7-026A-41DE-AE82-54CDB6BF0E16}" type="slidenum">
              <a:rPr lang="en-US" altLang="en-US"/>
              <a:pPr>
                <a:defRPr/>
              </a:pPr>
              <a:t>33</a:t>
            </a:fld>
            <a:endParaRPr lang="en-US" altLang="en-US" dirty="0"/>
          </a:p>
        </p:txBody>
      </p:sp>
      <p:pic>
        <p:nvPicPr>
          <p:cNvPr id="100356" name="Picture 2" descr="http://t3.gstatic.com/images?q=tbn:dThPA9AqtVheSM:http://www.rooflines.org/files/phpthumb/phpThumb.php?src=/images/uploads/issue-earthwatch-bag.jpg&amp;w=220&amp;t=1"/>
          <p:cNvPicPr>
            <a:picLocks noChangeAspect="1" noChangeArrowheads="1"/>
          </p:cNvPicPr>
          <p:nvPr/>
        </p:nvPicPr>
        <p:blipFill>
          <a:blip r:embed="rId2"/>
          <a:srcRect/>
          <a:stretch>
            <a:fillRect/>
          </a:stretch>
        </p:blipFill>
        <p:spPr bwMode="auto">
          <a:xfrm>
            <a:off x="6096000" y="4038600"/>
            <a:ext cx="1981200" cy="24209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solidFill>
                  <a:schemeClr val="tx2">
                    <a:satMod val="130000"/>
                  </a:schemeClr>
                </a:solidFill>
              </a:rPr>
              <a:t>Conclusion</a:t>
            </a:r>
            <a:endParaRPr lang="en-US" dirty="0">
              <a:solidFill>
                <a:schemeClr val="tx2">
                  <a:satMod val="130000"/>
                </a:schemeClr>
              </a:solidFill>
            </a:endParaRPr>
          </a:p>
        </p:txBody>
      </p:sp>
      <p:sp>
        <p:nvSpPr>
          <p:cNvPr id="101378" name="Content Placeholder 2"/>
          <p:cNvSpPr>
            <a:spLocks noGrp="1"/>
          </p:cNvSpPr>
          <p:nvPr>
            <p:ph idx="1"/>
          </p:nvPr>
        </p:nvSpPr>
        <p:spPr/>
        <p:txBody>
          <a:bodyPr/>
          <a:lstStyle/>
          <a:p>
            <a:pPr eaLnBrk="1" hangingPunct="1"/>
            <a:r>
              <a:rPr lang="en-US" smtClean="0"/>
              <a:t>Retailing has become more complex from growing competitive pressures to changing consumers</a:t>
            </a:r>
          </a:p>
          <a:p>
            <a:pPr lvl="1" eaLnBrk="1" hangingPunct="1"/>
            <a:r>
              <a:rPr lang="en-US" smtClean="0"/>
              <a:t>Many of the changes appear to be quite durable. A new frugality.</a:t>
            </a:r>
          </a:p>
          <a:p>
            <a:pPr lvl="1" eaLnBrk="1" hangingPunct="1"/>
            <a:r>
              <a:rPr lang="en-US" smtClean="0"/>
              <a:t>But most are opportunities to connect with new shoppers in innovative ways</a:t>
            </a:r>
          </a:p>
          <a:p>
            <a:pPr lvl="1" eaLnBrk="1" hangingPunct="1"/>
            <a:r>
              <a:rPr lang="en-US" smtClean="0"/>
              <a:t>And all require the retailing strategies, and most importantly, the right people</a:t>
            </a:r>
          </a:p>
          <a:p>
            <a:pPr lvl="1" eaLnBrk="1" hangingPunct="1"/>
            <a:endParaRPr lang="en-US" smtClean="0"/>
          </a:p>
        </p:txBody>
      </p:sp>
      <p:sp>
        <p:nvSpPr>
          <p:cNvPr id="4" name="Slide Number Placeholder 3"/>
          <p:cNvSpPr>
            <a:spLocks noGrp="1"/>
          </p:cNvSpPr>
          <p:nvPr>
            <p:ph type="sldNum" sz="quarter" idx="12"/>
          </p:nvPr>
        </p:nvSpPr>
        <p:spPr/>
        <p:txBody>
          <a:bodyPr/>
          <a:lstStyle/>
          <a:p>
            <a:pPr>
              <a:defRPr/>
            </a:pPr>
            <a:fld id="{6984BCB2-EA50-4B77-B3E4-DA74C7EE15D5}" type="slidenum">
              <a:rPr lang="en-US" altLang="en-US"/>
              <a:pPr>
                <a:defRPr/>
              </a:pPr>
              <a:t>34</a:t>
            </a:fld>
            <a:endParaRPr lang="en-US" alt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Content Placeholder 2"/>
          <p:cNvSpPr>
            <a:spLocks/>
          </p:cNvSpPr>
          <p:nvPr/>
        </p:nvSpPr>
        <p:spPr bwMode="auto">
          <a:xfrm>
            <a:off x="1143000" y="1157288"/>
            <a:ext cx="3268663" cy="3216275"/>
          </a:xfrm>
          <a:prstGeom prst="rect">
            <a:avLst/>
          </a:prstGeom>
          <a:noFill/>
          <a:ln w="9525">
            <a:noFill/>
            <a:miter lim="800000"/>
            <a:headEnd/>
            <a:tailEnd/>
          </a:ln>
        </p:spPr>
        <p:txBody>
          <a:bodyPr/>
          <a:lstStyle/>
          <a:p>
            <a:pPr marL="169863" indent="-169863">
              <a:lnSpc>
                <a:spcPts val="2000"/>
              </a:lnSpc>
              <a:spcBef>
                <a:spcPts val="400"/>
              </a:spcBef>
              <a:buClr>
                <a:srgbClr val="F9ED07"/>
              </a:buClr>
              <a:buFont typeface="Arial" charset="0"/>
              <a:buNone/>
            </a:pPr>
            <a:r>
              <a:rPr lang="en-US" b="1">
                <a:ea typeface="ＭＳ Ｐゴシック"/>
                <a:cs typeface="Arial" charset="0"/>
              </a:rPr>
              <a:t>Store Formats</a:t>
            </a:r>
          </a:p>
          <a:p>
            <a:pPr marL="742950" lvl="1" indent="-285750">
              <a:lnSpc>
                <a:spcPts val="2000"/>
              </a:lnSpc>
              <a:spcBef>
                <a:spcPts val="400"/>
              </a:spcBef>
              <a:buClr>
                <a:srgbClr val="0082D1"/>
              </a:buClr>
              <a:buFont typeface="Wingdings" pitchFamily="2" charset="2"/>
              <a:buChar char="ü"/>
            </a:pPr>
            <a:r>
              <a:rPr lang="en-US">
                <a:ea typeface="ＭＳ Ｐゴシック"/>
                <a:cs typeface="Arial" charset="0"/>
              </a:rPr>
              <a:t>Supercenter Expansion</a:t>
            </a:r>
          </a:p>
          <a:p>
            <a:pPr marL="742950" lvl="1" indent="-285750">
              <a:lnSpc>
                <a:spcPts val="2000"/>
              </a:lnSpc>
              <a:spcBef>
                <a:spcPts val="400"/>
              </a:spcBef>
              <a:buClr>
                <a:srgbClr val="0082D1"/>
              </a:buClr>
              <a:buFont typeface="Wingdings" pitchFamily="2" charset="2"/>
              <a:buChar char="ü"/>
            </a:pPr>
            <a:r>
              <a:rPr lang="en-US">
                <a:ea typeface="ＭＳ Ｐゴシック"/>
                <a:cs typeface="Arial" charset="0"/>
              </a:rPr>
              <a:t>Small Formats</a:t>
            </a:r>
          </a:p>
          <a:p>
            <a:pPr marL="742950" lvl="1" indent="-285750">
              <a:lnSpc>
                <a:spcPts val="2000"/>
              </a:lnSpc>
              <a:spcBef>
                <a:spcPts val="400"/>
              </a:spcBef>
              <a:buClr>
                <a:srgbClr val="0082D1"/>
              </a:buClr>
              <a:buFont typeface="Wingdings" pitchFamily="2" charset="2"/>
              <a:buChar char="ü"/>
            </a:pPr>
            <a:r>
              <a:rPr lang="en-US">
                <a:ea typeface="ＭＳ Ｐゴシック"/>
                <a:cs typeface="Arial" charset="0"/>
              </a:rPr>
              <a:t>Green Formats</a:t>
            </a:r>
          </a:p>
          <a:p>
            <a:pPr marL="742950" lvl="1" indent="-285750">
              <a:lnSpc>
                <a:spcPts val="2000"/>
              </a:lnSpc>
              <a:spcBef>
                <a:spcPts val="400"/>
              </a:spcBef>
              <a:buClr>
                <a:srgbClr val="0082D1"/>
              </a:buClr>
              <a:buFont typeface="Wingdings" pitchFamily="2" charset="2"/>
              <a:buChar char="ü"/>
            </a:pPr>
            <a:r>
              <a:rPr lang="en-US">
                <a:ea typeface="ＭＳ Ｐゴシック"/>
                <a:cs typeface="Arial" charset="0"/>
              </a:rPr>
              <a:t>Ethnic Formats</a:t>
            </a:r>
          </a:p>
          <a:p>
            <a:pPr marL="742950" lvl="1" indent="-285750">
              <a:lnSpc>
                <a:spcPts val="2000"/>
              </a:lnSpc>
              <a:spcBef>
                <a:spcPts val="400"/>
              </a:spcBef>
              <a:buClr>
                <a:srgbClr val="0082D1"/>
              </a:buClr>
              <a:buFont typeface="Wingdings" pitchFamily="2" charset="2"/>
              <a:buChar char="ü"/>
            </a:pPr>
            <a:r>
              <a:rPr lang="en-US">
                <a:ea typeface="ＭＳ Ｐゴシック"/>
                <a:cs typeface="Arial" charset="0"/>
              </a:rPr>
              <a:t>Outdoor Malls</a:t>
            </a:r>
          </a:p>
          <a:p>
            <a:pPr marL="742950" lvl="1" indent="-285750">
              <a:lnSpc>
                <a:spcPts val="2000"/>
              </a:lnSpc>
              <a:spcBef>
                <a:spcPts val="400"/>
              </a:spcBef>
              <a:buClr>
                <a:srgbClr val="0082D1"/>
              </a:buClr>
              <a:buFont typeface="Wingdings" pitchFamily="2" charset="2"/>
              <a:buChar char="ü"/>
            </a:pPr>
            <a:r>
              <a:rPr lang="en-US">
                <a:ea typeface="ＭＳ Ｐゴシック"/>
                <a:cs typeface="Arial" charset="0"/>
              </a:rPr>
              <a:t>Pop-Up Retailers</a:t>
            </a:r>
          </a:p>
          <a:p>
            <a:pPr marL="169863" indent="-169863">
              <a:lnSpc>
                <a:spcPts val="2000"/>
              </a:lnSpc>
              <a:spcBef>
                <a:spcPts val="400"/>
              </a:spcBef>
              <a:buClr>
                <a:srgbClr val="F9ED07"/>
              </a:buClr>
              <a:buFont typeface="Arial" charset="0"/>
              <a:buNone/>
            </a:pPr>
            <a:r>
              <a:rPr lang="en-US" b="1">
                <a:ea typeface="ＭＳ Ｐゴシック"/>
                <a:cs typeface="Arial" charset="0"/>
              </a:rPr>
              <a:t>Assortment &amp; Services</a:t>
            </a:r>
          </a:p>
          <a:p>
            <a:pPr marL="742950" lvl="1" indent="-285750">
              <a:lnSpc>
                <a:spcPts val="2000"/>
              </a:lnSpc>
              <a:spcBef>
                <a:spcPts val="400"/>
              </a:spcBef>
              <a:buClr>
                <a:srgbClr val="0082D1"/>
              </a:buClr>
              <a:buFont typeface="Wingdings" pitchFamily="2" charset="2"/>
              <a:buChar char="ü"/>
            </a:pPr>
            <a:r>
              <a:rPr lang="en-US">
                <a:ea typeface="ＭＳ Ｐゴシック"/>
                <a:cs typeface="Arial" charset="0"/>
              </a:rPr>
              <a:t>Shelf-Check-Out</a:t>
            </a:r>
          </a:p>
          <a:p>
            <a:pPr marL="742950" lvl="1" indent="-285750">
              <a:lnSpc>
                <a:spcPts val="2000"/>
              </a:lnSpc>
              <a:spcBef>
                <a:spcPts val="400"/>
              </a:spcBef>
              <a:buClr>
                <a:srgbClr val="0082D1"/>
              </a:buClr>
              <a:buFont typeface="Wingdings" pitchFamily="2" charset="2"/>
              <a:buChar char="ü"/>
            </a:pPr>
            <a:r>
              <a:rPr lang="en-US">
                <a:ea typeface="ＭＳ Ｐゴシック"/>
                <a:cs typeface="Arial" charset="0"/>
              </a:rPr>
              <a:t>Health Clinics</a:t>
            </a:r>
          </a:p>
          <a:p>
            <a:pPr marL="742950" lvl="1" indent="-285750">
              <a:lnSpc>
                <a:spcPts val="2000"/>
              </a:lnSpc>
              <a:spcBef>
                <a:spcPts val="400"/>
              </a:spcBef>
              <a:buClr>
                <a:srgbClr val="0082D1"/>
              </a:buClr>
              <a:buFont typeface="Wingdings" pitchFamily="2" charset="2"/>
              <a:buChar char="ü"/>
            </a:pPr>
            <a:r>
              <a:rPr lang="en-US">
                <a:ea typeface="ＭＳ Ｐゴシック"/>
                <a:cs typeface="Arial" charset="0"/>
              </a:rPr>
              <a:t>Food &amp; Food Service </a:t>
            </a:r>
          </a:p>
          <a:p>
            <a:pPr marL="742950" lvl="1" indent="-285750">
              <a:lnSpc>
                <a:spcPts val="2000"/>
              </a:lnSpc>
              <a:spcBef>
                <a:spcPts val="400"/>
              </a:spcBef>
              <a:buClr>
                <a:srgbClr val="0082D1"/>
              </a:buClr>
              <a:buFont typeface="Wingdings" pitchFamily="2" charset="2"/>
              <a:buChar char="ü"/>
            </a:pPr>
            <a:r>
              <a:rPr lang="en-US">
                <a:ea typeface="ＭＳ Ｐゴシック"/>
                <a:cs typeface="Arial" charset="0"/>
              </a:rPr>
              <a:t>Store Brands</a:t>
            </a:r>
          </a:p>
          <a:p>
            <a:pPr marL="742950" lvl="1" indent="-285750">
              <a:lnSpc>
                <a:spcPts val="2000"/>
              </a:lnSpc>
              <a:spcBef>
                <a:spcPts val="400"/>
              </a:spcBef>
              <a:buClr>
                <a:srgbClr val="0082D1"/>
              </a:buClr>
              <a:buFont typeface="Wingdings" pitchFamily="2" charset="2"/>
              <a:buChar char="ü"/>
            </a:pPr>
            <a:r>
              <a:rPr lang="en-US">
                <a:ea typeface="ＭＳ Ｐゴシック"/>
                <a:cs typeface="Arial" charset="0"/>
              </a:rPr>
              <a:t>Better-For-You Solutions</a:t>
            </a:r>
          </a:p>
          <a:p>
            <a:pPr marL="742950" lvl="1" indent="-285750">
              <a:lnSpc>
                <a:spcPts val="2000"/>
              </a:lnSpc>
              <a:spcBef>
                <a:spcPts val="400"/>
              </a:spcBef>
              <a:buClr>
                <a:srgbClr val="0082D1"/>
              </a:buClr>
              <a:buFont typeface="Wingdings" pitchFamily="2" charset="2"/>
              <a:buChar char="ü"/>
            </a:pPr>
            <a:r>
              <a:rPr lang="en-US">
                <a:ea typeface="ＭＳ Ｐゴシック"/>
                <a:cs typeface="Arial" charset="0"/>
              </a:rPr>
              <a:t>Online </a:t>
            </a:r>
          </a:p>
          <a:p>
            <a:pPr marL="742950" lvl="1" indent="-285750">
              <a:lnSpc>
                <a:spcPts val="2000"/>
              </a:lnSpc>
              <a:spcBef>
                <a:spcPts val="400"/>
              </a:spcBef>
              <a:buClr>
                <a:srgbClr val="0082D1"/>
              </a:buClr>
              <a:buFont typeface="Wingdings" pitchFamily="2" charset="2"/>
              <a:buChar char="ü"/>
            </a:pPr>
            <a:r>
              <a:rPr lang="en-US">
                <a:ea typeface="ＭＳ Ｐゴシック"/>
                <a:cs typeface="Arial" charset="0"/>
              </a:rPr>
              <a:t>Gift Cards</a:t>
            </a:r>
          </a:p>
        </p:txBody>
      </p:sp>
      <p:sp>
        <p:nvSpPr>
          <p:cNvPr id="102402" name="Content Placeholder 2"/>
          <p:cNvSpPr txBox="1">
            <a:spLocks/>
          </p:cNvSpPr>
          <p:nvPr/>
        </p:nvSpPr>
        <p:spPr bwMode="auto">
          <a:xfrm>
            <a:off x="4776788" y="1157288"/>
            <a:ext cx="3797300" cy="3230562"/>
          </a:xfrm>
          <a:prstGeom prst="rect">
            <a:avLst/>
          </a:prstGeom>
          <a:noFill/>
          <a:ln w="9525">
            <a:noFill/>
            <a:miter lim="800000"/>
            <a:headEnd/>
            <a:tailEnd/>
          </a:ln>
        </p:spPr>
        <p:txBody>
          <a:bodyPr/>
          <a:lstStyle/>
          <a:p>
            <a:pPr marL="169863" indent="-169863">
              <a:lnSpc>
                <a:spcPts val="2000"/>
              </a:lnSpc>
              <a:spcBef>
                <a:spcPts val="600"/>
              </a:spcBef>
              <a:buClr>
                <a:srgbClr val="F9ED07"/>
              </a:buClr>
              <a:buFont typeface="Arial" charset="0"/>
              <a:buNone/>
            </a:pPr>
            <a:r>
              <a:rPr lang="en-US" b="1">
                <a:ea typeface="ＭＳ Ｐゴシック"/>
                <a:cs typeface="Arial" charset="0"/>
              </a:rPr>
              <a:t>Communication</a:t>
            </a:r>
          </a:p>
          <a:p>
            <a:pPr marL="742950" lvl="1" indent="-285750">
              <a:lnSpc>
                <a:spcPts val="2000"/>
              </a:lnSpc>
              <a:spcBef>
                <a:spcPts val="600"/>
              </a:spcBef>
              <a:buClr>
                <a:srgbClr val="0082D1"/>
              </a:buClr>
              <a:buFont typeface="Wingdings" pitchFamily="2" charset="2"/>
              <a:buChar char="ü"/>
            </a:pPr>
            <a:r>
              <a:rPr lang="en-US">
                <a:ea typeface="ＭＳ Ｐゴシック"/>
                <a:cs typeface="Arial" charset="0"/>
              </a:rPr>
              <a:t>Digital Media</a:t>
            </a:r>
          </a:p>
          <a:p>
            <a:pPr marL="742950" lvl="1" indent="-285750">
              <a:lnSpc>
                <a:spcPts val="2000"/>
              </a:lnSpc>
              <a:spcBef>
                <a:spcPts val="600"/>
              </a:spcBef>
              <a:buClr>
                <a:srgbClr val="0082D1"/>
              </a:buClr>
              <a:buFont typeface="Wingdings" pitchFamily="2" charset="2"/>
              <a:buChar char="ü"/>
            </a:pPr>
            <a:r>
              <a:rPr lang="en-US">
                <a:ea typeface="ＭＳ Ｐゴシック"/>
                <a:cs typeface="Arial" charset="0"/>
              </a:rPr>
              <a:t>Social Media </a:t>
            </a:r>
          </a:p>
          <a:p>
            <a:pPr marL="742950" lvl="1" indent="-285750">
              <a:lnSpc>
                <a:spcPts val="2000"/>
              </a:lnSpc>
              <a:spcBef>
                <a:spcPts val="600"/>
              </a:spcBef>
              <a:buClr>
                <a:srgbClr val="0082D1"/>
              </a:buClr>
              <a:buFont typeface="Wingdings" pitchFamily="2" charset="2"/>
              <a:buChar char="ü"/>
            </a:pPr>
            <a:r>
              <a:rPr lang="en-US">
                <a:ea typeface="ＭＳ Ｐゴシック"/>
                <a:cs typeface="Arial" charset="0"/>
              </a:rPr>
              <a:t>Smart Phone Apps</a:t>
            </a:r>
            <a:r>
              <a:rPr lang="en-US" b="1">
                <a:ea typeface="ＭＳ Ｐゴシック"/>
                <a:cs typeface="Arial" charset="0"/>
              </a:rPr>
              <a:t> </a:t>
            </a:r>
          </a:p>
          <a:p>
            <a:pPr marL="742950" lvl="1" indent="-285750">
              <a:lnSpc>
                <a:spcPts val="2000"/>
              </a:lnSpc>
              <a:spcBef>
                <a:spcPts val="600"/>
              </a:spcBef>
              <a:buClr>
                <a:srgbClr val="0082D1"/>
              </a:buClr>
              <a:buFont typeface="Wingdings" pitchFamily="2" charset="2"/>
              <a:buChar char="ü"/>
            </a:pPr>
            <a:r>
              <a:rPr lang="en-US">
                <a:ea typeface="ＭＳ Ｐゴシック"/>
                <a:cs typeface="Arial" charset="0"/>
              </a:rPr>
              <a:t>In-Store Kiosks &amp; TVs</a:t>
            </a:r>
          </a:p>
          <a:p>
            <a:pPr marL="169863" indent="-169863">
              <a:lnSpc>
                <a:spcPts val="2000"/>
              </a:lnSpc>
              <a:spcBef>
                <a:spcPts val="600"/>
              </a:spcBef>
              <a:buClr>
                <a:srgbClr val="F9ED07"/>
              </a:buClr>
              <a:buFont typeface="Arial" charset="0"/>
              <a:buNone/>
            </a:pPr>
            <a:r>
              <a:rPr lang="en-US" b="1">
                <a:ea typeface="ＭＳ Ｐゴシック"/>
                <a:cs typeface="Arial" charset="0"/>
              </a:rPr>
              <a:t>Promotion</a:t>
            </a:r>
          </a:p>
          <a:p>
            <a:pPr marL="742950" lvl="1" indent="-285750">
              <a:lnSpc>
                <a:spcPts val="2000"/>
              </a:lnSpc>
              <a:spcBef>
                <a:spcPts val="600"/>
              </a:spcBef>
              <a:buClr>
                <a:srgbClr val="0082D1"/>
              </a:buClr>
              <a:buFont typeface="Wingdings" pitchFamily="2" charset="2"/>
              <a:buChar char="ü"/>
            </a:pPr>
            <a:r>
              <a:rPr lang="en-US">
                <a:ea typeface="ＭＳ Ｐゴシック"/>
                <a:cs typeface="Arial" charset="0"/>
              </a:rPr>
              <a:t>Coupon Renaissance</a:t>
            </a:r>
          </a:p>
          <a:p>
            <a:pPr marL="742950" lvl="1" indent="-285750">
              <a:lnSpc>
                <a:spcPts val="2000"/>
              </a:lnSpc>
              <a:spcBef>
                <a:spcPts val="600"/>
              </a:spcBef>
              <a:buClr>
                <a:srgbClr val="0082D1"/>
              </a:buClr>
              <a:buFont typeface="Wingdings" pitchFamily="2" charset="2"/>
              <a:buChar char="ü"/>
            </a:pPr>
            <a:r>
              <a:rPr lang="en-US">
                <a:ea typeface="ＭＳ Ｐゴシック"/>
                <a:cs typeface="Arial" charset="0"/>
              </a:rPr>
              <a:t>Shopper Cards Fulfill Promise</a:t>
            </a:r>
          </a:p>
          <a:p>
            <a:pPr marL="742950" lvl="1" indent="-285750">
              <a:lnSpc>
                <a:spcPts val="2000"/>
              </a:lnSpc>
              <a:spcBef>
                <a:spcPts val="600"/>
              </a:spcBef>
              <a:buClr>
                <a:srgbClr val="0082D1"/>
              </a:buClr>
              <a:buFont typeface="Wingdings" pitchFamily="2" charset="2"/>
              <a:buChar char="ü"/>
            </a:pPr>
            <a:r>
              <a:rPr lang="en-US">
                <a:ea typeface="ＭＳ Ｐゴシック"/>
                <a:cs typeface="Arial" charset="0"/>
              </a:rPr>
              <a:t>Gas Savings</a:t>
            </a:r>
          </a:p>
          <a:p>
            <a:pPr marL="742950" lvl="1" indent="-285750">
              <a:lnSpc>
                <a:spcPts val="2000"/>
              </a:lnSpc>
              <a:spcBef>
                <a:spcPts val="600"/>
              </a:spcBef>
              <a:buClr>
                <a:srgbClr val="0082D1"/>
              </a:buClr>
              <a:buFont typeface="Wingdings" pitchFamily="2" charset="2"/>
              <a:buChar char="ü"/>
            </a:pPr>
            <a:r>
              <a:rPr lang="en-US">
                <a:ea typeface="ＭＳ Ｐゴシック"/>
                <a:cs typeface="Arial" charset="0"/>
              </a:rPr>
              <a:t>Shopper Marketing</a:t>
            </a:r>
            <a:endParaRPr lang="en-US" sz="2000">
              <a:ea typeface="ＭＳ Ｐゴシック"/>
              <a:cs typeface="ＭＳ Ｐゴシック"/>
            </a:endParaRPr>
          </a:p>
        </p:txBody>
      </p:sp>
      <p:sp>
        <p:nvSpPr>
          <p:cNvPr id="102403" name="Title 1"/>
          <p:cNvSpPr>
            <a:spLocks/>
          </p:cNvSpPr>
          <p:nvPr/>
        </p:nvSpPr>
        <p:spPr bwMode="auto">
          <a:xfrm>
            <a:off x="1143000" y="366713"/>
            <a:ext cx="7366000" cy="801687"/>
          </a:xfrm>
          <a:prstGeom prst="rect">
            <a:avLst/>
          </a:prstGeom>
          <a:noFill/>
          <a:ln w="9525">
            <a:noFill/>
            <a:miter lim="800000"/>
            <a:headEnd/>
            <a:tailEnd/>
          </a:ln>
        </p:spPr>
        <p:txBody>
          <a:bodyPr lIns="91426" tIns="45713" rIns="91426" bIns="45713"/>
          <a:lstStyle/>
          <a:p>
            <a:pPr>
              <a:lnSpc>
                <a:spcPct val="95000"/>
              </a:lnSpc>
            </a:pPr>
            <a:r>
              <a:rPr lang="en-US" sz="2800">
                <a:solidFill>
                  <a:srgbClr val="0082D1"/>
                </a:solidFill>
                <a:ea typeface="ＭＳ Ｐゴシック"/>
                <a:cs typeface="Arial" charset="0"/>
              </a:rPr>
              <a:t>CPG Retail Innovations in Past Decade?</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Rectangle 162"/>
          <p:cNvSpPr>
            <a:spLocks noChangeArrowheads="1"/>
          </p:cNvSpPr>
          <p:nvPr/>
        </p:nvSpPr>
        <p:spPr bwMode="auto">
          <a:xfrm>
            <a:off x="3990975" y="3124200"/>
            <a:ext cx="4711700" cy="2012950"/>
          </a:xfrm>
          <a:prstGeom prst="rect">
            <a:avLst/>
          </a:prstGeom>
          <a:solidFill>
            <a:schemeClr val="accent1"/>
          </a:solidFill>
          <a:ln w="9525">
            <a:noFill/>
            <a:miter lim="800000"/>
            <a:headEnd/>
            <a:tailEnd/>
          </a:ln>
        </p:spPr>
        <p:txBody>
          <a:bodyPr anchor="ctr">
            <a:spAutoFit/>
          </a:bodyPr>
          <a:lstStyle/>
          <a:p>
            <a:pPr defTabSz="457200">
              <a:spcBef>
                <a:spcPct val="50000"/>
              </a:spcBef>
            </a:pPr>
            <a:endParaRPr lang="en-US" sz="2000">
              <a:ea typeface="ＭＳ Ｐゴシック"/>
              <a:cs typeface="ＭＳ Ｐゴシック"/>
            </a:endParaRPr>
          </a:p>
        </p:txBody>
      </p:sp>
      <p:sp>
        <p:nvSpPr>
          <p:cNvPr id="104450" name="Text Box 32"/>
          <p:cNvSpPr txBox="1">
            <a:spLocks noChangeArrowheads="1"/>
          </p:cNvSpPr>
          <p:nvPr/>
        </p:nvSpPr>
        <p:spPr bwMode="auto">
          <a:xfrm>
            <a:off x="1143000" y="1752600"/>
            <a:ext cx="2312988" cy="754063"/>
          </a:xfrm>
          <a:prstGeom prst="rect">
            <a:avLst/>
          </a:prstGeom>
          <a:solidFill>
            <a:srgbClr val="0082D1"/>
          </a:solidFill>
          <a:ln w="19050" algn="ctr">
            <a:noFill/>
            <a:miter lim="800000"/>
            <a:headEnd/>
            <a:tailEnd/>
          </a:ln>
        </p:spPr>
        <p:txBody>
          <a:bodyPr>
            <a:spAutoFit/>
          </a:bodyPr>
          <a:lstStyle/>
          <a:p>
            <a:pPr algn="ctr" eaLnBrk="0" hangingPunct="0">
              <a:lnSpc>
                <a:spcPct val="90000"/>
              </a:lnSpc>
              <a:spcBef>
                <a:spcPct val="80000"/>
              </a:spcBef>
              <a:buClr>
                <a:srgbClr val="0082D1"/>
              </a:buClr>
              <a:buFont typeface="Times" pitchFamily="18" charset="0"/>
              <a:buNone/>
            </a:pPr>
            <a:r>
              <a:rPr lang="en-US" sz="1600">
                <a:solidFill>
                  <a:schemeClr val="bg1"/>
                </a:solidFill>
                <a:ea typeface="ＭＳ Ｐゴシック"/>
                <a:cs typeface="ＭＳ Ｐゴシック"/>
              </a:rPr>
              <a:t>% Change in Manufacturer Coupon Redemption Rates</a:t>
            </a:r>
            <a:endParaRPr lang="en-US" sz="1600" b="1">
              <a:solidFill>
                <a:schemeClr val="bg1"/>
              </a:solidFill>
              <a:ea typeface="ＭＳ Ｐゴシック"/>
              <a:cs typeface="ＭＳ Ｐゴシック"/>
            </a:endParaRPr>
          </a:p>
        </p:txBody>
      </p:sp>
      <p:sp>
        <p:nvSpPr>
          <p:cNvPr id="703525" name="Text Box 37"/>
          <p:cNvSpPr txBox="1">
            <a:spLocks noChangeArrowheads="1"/>
          </p:cNvSpPr>
          <p:nvPr/>
        </p:nvSpPr>
        <p:spPr bwMode="auto">
          <a:xfrm>
            <a:off x="4537075" y="3168650"/>
            <a:ext cx="3616325" cy="336550"/>
          </a:xfrm>
          <a:prstGeom prst="rect">
            <a:avLst/>
          </a:prstGeom>
          <a:noFill/>
          <a:ln w="9525">
            <a:noFill/>
            <a:miter lim="800000"/>
            <a:headEnd/>
            <a:tailEnd/>
          </a:ln>
          <a:effectLst>
            <a:prstShdw prst="shdw17" dist="17961" dir="2700000">
              <a:schemeClr val="accent1">
                <a:gamma/>
                <a:shade val="60000"/>
                <a:invGamma/>
              </a:schemeClr>
            </a:prstShdw>
          </a:effectLst>
        </p:spPr>
        <p:txBody>
          <a:bodyPr wrap="none">
            <a:spAutoFit/>
          </a:bodyPr>
          <a:lstStyle/>
          <a:p>
            <a:pPr algn="ctr">
              <a:defRPr/>
            </a:pPr>
            <a:r>
              <a:rPr lang="en-US" sz="1600" b="1">
                <a:ea typeface="ＭＳ Ｐゴシック" pitchFamily="-32" charset="-128"/>
                <a:cs typeface="+mn-cs"/>
              </a:rPr>
              <a:t>Top 5 Redemption Growth Methods</a:t>
            </a:r>
            <a:endParaRPr lang="en-US" sz="2000" b="1">
              <a:ea typeface="ＭＳ Ｐゴシック" pitchFamily="-32" charset="-128"/>
              <a:cs typeface="+mn-cs"/>
            </a:endParaRPr>
          </a:p>
        </p:txBody>
      </p:sp>
      <p:sp>
        <p:nvSpPr>
          <p:cNvPr id="703526" name="Text Box 38"/>
          <p:cNvSpPr txBox="1">
            <a:spLocks noChangeArrowheads="1"/>
          </p:cNvSpPr>
          <p:nvPr/>
        </p:nvSpPr>
        <p:spPr bwMode="auto">
          <a:xfrm>
            <a:off x="4819650" y="3505200"/>
            <a:ext cx="3059113" cy="1562100"/>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a:spcAft>
                <a:spcPct val="25000"/>
              </a:spcAft>
              <a:tabLst>
                <a:tab pos="2171700" algn="l"/>
              </a:tabLst>
              <a:defRPr/>
            </a:pPr>
            <a:r>
              <a:rPr lang="en-US" sz="1600">
                <a:ea typeface="ＭＳ Ｐゴシック" pitchFamily="-32" charset="-128"/>
                <a:cs typeface="+mn-cs"/>
              </a:rPr>
              <a:t>Internet	+263%</a:t>
            </a:r>
          </a:p>
          <a:p>
            <a:pPr>
              <a:spcAft>
                <a:spcPct val="25000"/>
              </a:spcAft>
              <a:tabLst>
                <a:tab pos="2171700" algn="l"/>
              </a:tabLst>
              <a:defRPr/>
            </a:pPr>
            <a:r>
              <a:rPr lang="en-US" sz="1600">
                <a:ea typeface="ＭＳ Ｐゴシック" pitchFamily="-32" charset="-128"/>
                <a:cs typeface="+mn-cs"/>
              </a:rPr>
              <a:t>Direct Mail	+69%</a:t>
            </a:r>
          </a:p>
          <a:p>
            <a:pPr>
              <a:spcAft>
                <a:spcPct val="25000"/>
              </a:spcAft>
              <a:tabLst>
                <a:tab pos="2171700" algn="l"/>
              </a:tabLst>
              <a:defRPr/>
            </a:pPr>
            <a:r>
              <a:rPr lang="en-US" sz="1600">
                <a:ea typeface="ＭＳ Ｐゴシック" pitchFamily="-32" charset="-128"/>
                <a:cs typeface="+mn-cs"/>
              </a:rPr>
              <a:t>Magazine	+51%</a:t>
            </a:r>
          </a:p>
          <a:p>
            <a:pPr>
              <a:spcAft>
                <a:spcPct val="25000"/>
              </a:spcAft>
              <a:tabLst>
                <a:tab pos="2171700" algn="l"/>
              </a:tabLst>
              <a:defRPr/>
            </a:pPr>
            <a:r>
              <a:rPr lang="en-US" sz="1600">
                <a:ea typeface="ＭＳ Ｐゴシック" pitchFamily="-32" charset="-128"/>
                <a:cs typeface="+mn-cs"/>
              </a:rPr>
              <a:t>Instant Redeem	+48%</a:t>
            </a:r>
          </a:p>
          <a:p>
            <a:pPr>
              <a:spcAft>
                <a:spcPct val="25000"/>
              </a:spcAft>
              <a:tabLst>
                <a:tab pos="2171700" algn="l"/>
              </a:tabLst>
              <a:defRPr/>
            </a:pPr>
            <a:r>
              <a:rPr lang="en-US" sz="1600">
                <a:ea typeface="ＭＳ Ｐゴシック" pitchFamily="-32" charset="-128"/>
                <a:cs typeface="+mn-cs"/>
              </a:rPr>
              <a:t>Direct Mail Coop	+45%</a:t>
            </a:r>
          </a:p>
        </p:txBody>
      </p:sp>
      <p:sp>
        <p:nvSpPr>
          <p:cNvPr id="104453" name="Text Box 65"/>
          <p:cNvSpPr txBox="1">
            <a:spLocks noChangeArrowheads="1"/>
          </p:cNvSpPr>
          <p:nvPr/>
        </p:nvSpPr>
        <p:spPr bwMode="auto">
          <a:xfrm>
            <a:off x="876300" y="5507038"/>
            <a:ext cx="4889500" cy="244475"/>
          </a:xfrm>
          <a:prstGeom prst="rect">
            <a:avLst/>
          </a:prstGeom>
          <a:noFill/>
          <a:ln w="12700" algn="ctr">
            <a:noFill/>
            <a:miter lim="800000"/>
            <a:headEnd/>
            <a:tailEnd/>
          </a:ln>
        </p:spPr>
        <p:txBody>
          <a:bodyPr>
            <a:spAutoFit/>
          </a:bodyPr>
          <a:lstStyle/>
          <a:p>
            <a:endParaRPr lang="en-US" sz="1000">
              <a:latin typeface="Arial Unicode MS"/>
              <a:ea typeface="ＭＳ Ｐゴシック"/>
              <a:cs typeface="ＭＳ Ｐゴシック"/>
            </a:endParaRPr>
          </a:p>
        </p:txBody>
      </p:sp>
      <p:sp>
        <p:nvSpPr>
          <p:cNvPr id="104454" name="Rectangle 6"/>
          <p:cNvSpPr>
            <a:spLocks noGrp="1" noChangeArrowheads="1"/>
          </p:cNvSpPr>
          <p:nvPr>
            <p:ph type="title" idx="4294967295"/>
          </p:nvPr>
        </p:nvSpPr>
        <p:spPr bwMode="auto">
          <a:noFill/>
        </p:spPr>
        <p:txBody>
          <a:bodyPr vert="horz" wrap="square" lIns="91426" tIns="45713" rIns="91426" bIns="45713" numCol="1" anchor="t" anchorCtr="0" compatLnSpc="1">
            <a:prstTxWarp prst="textNoShape">
              <a:avLst/>
            </a:prstTxWarp>
          </a:bodyPr>
          <a:lstStyle/>
          <a:p>
            <a:pPr eaLnBrk="1" hangingPunct="1"/>
            <a:r>
              <a:rPr lang="en-US" smtClean="0">
                <a:effectLst/>
              </a:rPr>
              <a:t>The Couponomy Re-invented</a:t>
            </a:r>
            <a:br>
              <a:rPr lang="en-US" smtClean="0">
                <a:effectLst/>
              </a:rPr>
            </a:br>
            <a:r>
              <a:rPr lang="en-US" smtClean="0">
                <a:effectLst/>
              </a:rPr>
              <a:t>       </a:t>
            </a:r>
            <a:r>
              <a:rPr lang="en-US" sz="3200" i="1" smtClean="0">
                <a:effectLst/>
              </a:rPr>
              <a:t>Consumers as “Couponomists”</a:t>
            </a:r>
          </a:p>
        </p:txBody>
      </p:sp>
      <p:pic>
        <p:nvPicPr>
          <p:cNvPr id="104455" name="Picture 7" descr="target_coupon_barcode_app"/>
          <p:cNvPicPr>
            <a:picLocks noChangeAspect="1" noChangeArrowheads="1"/>
          </p:cNvPicPr>
          <p:nvPr/>
        </p:nvPicPr>
        <p:blipFill>
          <a:blip r:embed="rId3"/>
          <a:srcRect/>
          <a:stretch>
            <a:fillRect/>
          </a:stretch>
        </p:blipFill>
        <p:spPr bwMode="auto">
          <a:xfrm>
            <a:off x="1219200" y="2438400"/>
            <a:ext cx="1981200" cy="3049588"/>
          </a:xfrm>
          <a:prstGeom prst="rect">
            <a:avLst/>
          </a:prstGeom>
          <a:noFill/>
          <a:ln w="9525">
            <a:noFill/>
            <a:miter lim="800000"/>
            <a:headEnd/>
            <a:tailEnd/>
          </a:ln>
        </p:spPr>
      </p:pic>
      <p:graphicFrame>
        <p:nvGraphicFramePr>
          <p:cNvPr id="79915" name="Group 43"/>
          <p:cNvGraphicFramePr>
            <a:graphicFrameLocks noGrp="1"/>
          </p:cNvGraphicFramePr>
          <p:nvPr>
            <p:ph idx="4294967295"/>
          </p:nvPr>
        </p:nvGraphicFramePr>
        <p:xfrm>
          <a:off x="4551363" y="1600200"/>
          <a:ext cx="4318000" cy="1584325"/>
        </p:xfrm>
        <a:graphic>
          <a:graphicData uri="http://schemas.openxmlformats.org/drawingml/2006/table">
            <a:tbl>
              <a:tblPr/>
              <a:tblGrid>
                <a:gridCol w="863600"/>
                <a:gridCol w="862012"/>
                <a:gridCol w="866775"/>
                <a:gridCol w="862013"/>
                <a:gridCol w="863600"/>
              </a:tblGrid>
              <a:tr h="342900">
                <a:tc>
                  <a:txBody>
                    <a:bodyPr/>
                    <a:lstStyle/>
                    <a:p>
                      <a:pPr marL="0" marR="0" lvl="0" indent="0" algn="ctr"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endParaRPr kumimoji="0" lang="en-US" sz="2000" b="0" i="0" u="none" strike="noStrike" cap="none" normalizeH="0" baseline="0" smtClean="0">
                        <a:ln>
                          <a:noFill/>
                        </a:ln>
                        <a:solidFill>
                          <a:schemeClr val="bg1"/>
                        </a:solidFill>
                        <a:effectLst/>
                        <a:latin typeface="Gill Sans MT" pitchFamily="34" charset="0"/>
                        <a:cs typeface="Times New Roman" pitchFamily="18" charset="0"/>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082D1"/>
                    </a:solidFill>
                  </a:tcPr>
                </a:tc>
                <a:tc>
                  <a:txBody>
                    <a:bodyPr/>
                    <a:lstStyle/>
                    <a:p>
                      <a:pPr marL="0" marR="0" lvl="0" indent="0" algn="ctr"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en-US" sz="2000" b="0" i="0" u="none" strike="noStrike" cap="none" normalizeH="0" baseline="0" smtClean="0">
                          <a:ln>
                            <a:noFill/>
                          </a:ln>
                          <a:solidFill>
                            <a:schemeClr val="bg1"/>
                          </a:solidFill>
                          <a:effectLst/>
                          <a:latin typeface="Gill Sans MT" pitchFamily="34" charset="0"/>
                          <a:cs typeface="Times New Roman" pitchFamily="18" charset="0"/>
                        </a:rPr>
                        <a:t>Q1</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082D1"/>
                    </a:solidFill>
                  </a:tcPr>
                </a:tc>
                <a:tc>
                  <a:txBody>
                    <a:bodyPr/>
                    <a:lstStyle/>
                    <a:p>
                      <a:pPr marL="0" marR="0" lvl="0" indent="0" algn="ctr"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en-US" sz="2000" b="0" i="0" u="none" strike="noStrike" cap="none" normalizeH="0" baseline="0" smtClean="0">
                          <a:ln>
                            <a:noFill/>
                          </a:ln>
                          <a:solidFill>
                            <a:schemeClr val="bg1"/>
                          </a:solidFill>
                          <a:effectLst/>
                          <a:latin typeface="Gill Sans MT" pitchFamily="34" charset="0"/>
                          <a:cs typeface="Times New Roman" pitchFamily="18" charset="0"/>
                        </a:rPr>
                        <a:t>Q2</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082D1"/>
                    </a:solidFill>
                  </a:tcPr>
                </a:tc>
                <a:tc>
                  <a:txBody>
                    <a:bodyPr/>
                    <a:lstStyle/>
                    <a:p>
                      <a:pPr marL="0" marR="0" lvl="0" indent="0" algn="ctr"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en-US" sz="2000" b="0" i="0" u="none" strike="noStrike" cap="none" normalizeH="0" baseline="0" smtClean="0">
                          <a:ln>
                            <a:noFill/>
                          </a:ln>
                          <a:solidFill>
                            <a:schemeClr val="bg1"/>
                          </a:solidFill>
                          <a:effectLst/>
                          <a:latin typeface="Gill Sans MT" pitchFamily="34" charset="0"/>
                          <a:cs typeface="Times New Roman" pitchFamily="18" charset="0"/>
                        </a:rPr>
                        <a:t>Q3</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082D1"/>
                    </a:solidFill>
                  </a:tcPr>
                </a:tc>
                <a:tc>
                  <a:txBody>
                    <a:bodyPr/>
                    <a:lstStyle/>
                    <a:p>
                      <a:pPr marL="0" marR="0" lvl="0" indent="0" algn="ctr"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en-US" sz="2000" b="0" i="0" u="none" strike="noStrike" cap="none" normalizeH="0" baseline="0" smtClean="0">
                          <a:ln>
                            <a:noFill/>
                          </a:ln>
                          <a:solidFill>
                            <a:schemeClr val="bg1"/>
                          </a:solidFill>
                          <a:effectLst/>
                          <a:latin typeface="Gill Sans MT" pitchFamily="34" charset="0"/>
                          <a:cs typeface="Times New Roman" pitchFamily="18" charset="0"/>
                        </a:rPr>
                        <a:t>Q4</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082D1"/>
                    </a:solidFill>
                  </a:tcPr>
                </a:tc>
              </a:tr>
              <a:tr h="342900">
                <a:tc>
                  <a:txBody>
                    <a:bodyPr/>
                    <a:lstStyle/>
                    <a:p>
                      <a:pPr marL="0" marR="0" lvl="0" indent="0" algn="ctr"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en-US" sz="2000" b="0" i="0" u="none" strike="noStrike" cap="none" normalizeH="0" baseline="0" smtClean="0">
                          <a:ln>
                            <a:noFill/>
                          </a:ln>
                          <a:solidFill>
                            <a:schemeClr val="tx1"/>
                          </a:solidFill>
                          <a:effectLst/>
                          <a:latin typeface="Gill Sans MT" pitchFamily="34" charset="0"/>
                          <a:cs typeface="Times New Roman" pitchFamily="18" charset="0"/>
                        </a:rPr>
                        <a:t>2008</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0F8"/>
                    </a:solidFill>
                  </a:tcPr>
                </a:tc>
                <a:tc>
                  <a:txBody>
                    <a:bodyPr/>
                    <a:lstStyle/>
                    <a:p>
                      <a:pPr marL="0" marR="0" lvl="0" indent="0" algn="ctr"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en-US" sz="2000" b="0" i="0" u="none" strike="noStrike" cap="none" normalizeH="0" baseline="0" smtClean="0">
                          <a:ln>
                            <a:noFill/>
                          </a:ln>
                          <a:solidFill>
                            <a:schemeClr val="tx1"/>
                          </a:solidFill>
                          <a:effectLst/>
                          <a:latin typeface="Gill Sans MT" pitchFamily="34" charset="0"/>
                          <a:cs typeface="Times New Roman" pitchFamily="18" charset="0"/>
                        </a:rPr>
                        <a:t>-7%</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0F8"/>
                    </a:solidFill>
                  </a:tcPr>
                </a:tc>
                <a:tc>
                  <a:txBody>
                    <a:bodyPr/>
                    <a:lstStyle/>
                    <a:p>
                      <a:pPr marL="0" marR="0" lvl="0" indent="0" algn="ctr"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en-US" sz="2000" b="0" i="0" u="none" strike="noStrike" cap="none" normalizeH="0" baseline="0" smtClean="0">
                          <a:ln>
                            <a:noFill/>
                          </a:ln>
                          <a:solidFill>
                            <a:schemeClr val="tx1"/>
                          </a:solidFill>
                          <a:effectLst/>
                          <a:latin typeface="Gill Sans MT" pitchFamily="34" charset="0"/>
                          <a:cs typeface="Times New Roman" pitchFamily="18" charset="0"/>
                        </a:rPr>
                        <a:t>-1%</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0F8"/>
                    </a:solidFill>
                  </a:tcPr>
                </a:tc>
                <a:tc>
                  <a:txBody>
                    <a:bodyPr/>
                    <a:lstStyle/>
                    <a:p>
                      <a:pPr marL="0" marR="0" lvl="0" indent="0" algn="ctr"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en-US" sz="2000" b="0" i="0" u="none" strike="noStrike" cap="none" normalizeH="0" baseline="0" smtClean="0">
                          <a:ln>
                            <a:noFill/>
                          </a:ln>
                          <a:solidFill>
                            <a:schemeClr val="tx1"/>
                          </a:solidFill>
                          <a:effectLst/>
                          <a:latin typeface="Gill Sans MT" pitchFamily="34" charset="0"/>
                          <a:cs typeface="Times New Roman" pitchFamily="18" charset="0"/>
                        </a:rPr>
                        <a:t>-3%</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0F8"/>
                    </a:solidFill>
                  </a:tcPr>
                </a:tc>
                <a:tc>
                  <a:txBody>
                    <a:bodyPr/>
                    <a:lstStyle/>
                    <a:p>
                      <a:pPr marL="0" marR="0" lvl="0" indent="0" algn="ctr"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en-US" sz="2000" b="0" i="0" u="none" strike="noStrike" cap="none" normalizeH="0" baseline="0" smtClean="0">
                          <a:ln>
                            <a:noFill/>
                          </a:ln>
                          <a:solidFill>
                            <a:schemeClr val="tx1"/>
                          </a:solidFill>
                          <a:effectLst/>
                          <a:latin typeface="Gill Sans MT" pitchFamily="34" charset="0"/>
                          <a:cs typeface="Times New Roman" pitchFamily="18" charset="0"/>
                        </a:rPr>
                        <a:t>+10%</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0F8"/>
                    </a:solidFill>
                  </a:tcPr>
                </a:tc>
              </a:tr>
              <a:tr h="342900">
                <a:tc>
                  <a:txBody>
                    <a:bodyPr/>
                    <a:lstStyle/>
                    <a:p>
                      <a:pPr marL="0" marR="0" lvl="0" indent="0" algn="ctr"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en-US" sz="2000" b="0" i="0" u="none" strike="noStrike" cap="none" normalizeH="0" baseline="0" smtClean="0">
                          <a:ln>
                            <a:noFill/>
                          </a:ln>
                          <a:solidFill>
                            <a:schemeClr val="tx1"/>
                          </a:solidFill>
                          <a:effectLst/>
                          <a:latin typeface="Gill Sans MT" pitchFamily="34" charset="0"/>
                          <a:cs typeface="Times New Roman" pitchFamily="18" charset="0"/>
                        </a:rPr>
                        <a:t>2009</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en-US" sz="2000" b="0" i="0" u="none" strike="noStrike" cap="none" normalizeH="0" baseline="0" smtClean="0">
                          <a:ln>
                            <a:noFill/>
                          </a:ln>
                          <a:solidFill>
                            <a:schemeClr val="tx1"/>
                          </a:solidFill>
                          <a:effectLst/>
                          <a:latin typeface="Gill Sans MT" pitchFamily="34" charset="0"/>
                          <a:cs typeface="Times New Roman" pitchFamily="18" charset="0"/>
                        </a:rPr>
                        <a:t>+17%</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en-US" sz="2000" b="0" i="0" u="none" strike="noStrike" cap="none" normalizeH="0" baseline="0" smtClean="0">
                          <a:ln>
                            <a:noFill/>
                          </a:ln>
                          <a:solidFill>
                            <a:schemeClr val="tx1"/>
                          </a:solidFill>
                          <a:effectLst/>
                          <a:latin typeface="Gill Sans MT" pitchFamily="34" charset="0"/>
                          <a:cs typeface="Times New Roman" pitchFamily="18" charset="0"/>
                        </a:rPr>
                        <a:t>+33%</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en-US" sz="2000" b="0" i="0" u="none" strike="noStrike" cap="none" normalizeH="0" baseline="0" smtClean="0">
                          <a:ln>
                            <a:noFill/>
                          </a:ln>
                          <a:solidFill>
                            <a:schemeClr val="tx1"/>
                          </a:solidFill>
                          <a:effectLst/>
                          <a:latin typeface="Gill Sans MT" pitchFamily="34" charset="0"/>
                          <a:cs typeface="Times New Roman" pitchFamily="18" charset="0"/>
                        </a:rPr>
                        <a:t>+29%</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en-US" sz="2000" b="0" i="0" u="none" strike="noStrike" cap="none" normalizeH="0" baseline="0" smtClean="0">
                          <a:ln>
                            <a:noFill/>
                          </a:ln>
                          <a:solidFill>
                            <a:schemeClr val="tx1"/>
                          </a:solidFill>
                          <a:effectLst/>
                          <a:latin typeface="Gill Sans MT" pitchFamily="34" charset="0"/>
                          <a:cs typeface="Times New Roman" pitchFamily="18" charset="0"/>
                        </a:rPr>
                        <a:t>+26%</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9CCFF"/>
                    </a:solidFill>
                  </a:tcPr>
                </a:tc>
              </a:tr>
              <a:tr h="342900">
                <a:tc>
                  <a:txBody>
                    <a:bodyPr/>
                    <a:lstStyle/>
                    <a:p>
                      <a:pPr marL="0" marR="0" lvl="0" indent="0" algn="ctr"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en-US" sz="2000" b="0" i="0" u="none" strike="noStrike" cap="none" normalizeH="0" baseline="0" smtClean="0">
                          <a:ln>
                            <a:noFill/>
                          </a:ln>
                          <a:solidFill>
                            <a:schemeClr val="tx1"/>
                          </a:solidFill>
                          <a:effectLst/>
                          <a:latin typeface="Gill Sans MT" pitchFamily="34" charset="0"/>
                          <a:cs typeface="Times New Roman" pitchFamily="18" charset="0"/>
                        </a:rPr>
                        <a:t>2010</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0F8"/>
                    </a:solidFill>
                  </a:tcPr>
                </a:tc>
                <a:tc>
                  <a:txBody>
                    <a:bodyPr/>
                    <a:lstStyle/>
                    <a:p>
                      <a:pPr marL="0" marR="0" lvl="0" indent="0" algn="ctr"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r>
                        <a:rPr kumimoji="0" lang="en-US" sz="2000" b="0" i="0" u="none" strike="noStrike" cap="none" normalizeH="0" baseline="0" smtClean="0">
                          <a:ln>
                            <a:noFill/>
                          </a:ln>
                          <a:solidFill>
                            <a:schemeClr val="tx1"/>
                          </a:solidFill>
                          <a:effectLst/>
                          <a:latin typeface="Gill Sans MT" pitchFamily="34" charset="0"/>
                          <a:cs typeface="Times New Roman" pitchFamily="18" charset="0"/>
                        </a:rPr>
                        <a:t>+13%</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0F8"/>
                    </a:solidFill>
                  </a:tcPr>
                </a:tc>
                <a:tc>
                  <a:txBody>
                    <a:bodyPr/>
                    <a:lstStyle/>
                    <a:p>
                      <a:pPr marL="0" marR="0" lvl="0" indent="0" algn="ctr"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endParaRPr kumimoji="0" lang="en-US" sz="2000" b="0" i="0" u="none" strike="noStrike" cap="none" normalizeH="0" baseline="0" smtClean="0">
                        <a:ln>
                          <a:noFill/>
                        </a:ln>
                        <a:solidFill>
                          <a:schemeClr val="tx1"/>
                        </a:solidFill>
                        <a:effectLst/>
                        <a:latin typeface="Gill Sans MT" pitchFamily="34" charset="0"/>
                        <a:cs typeface="Times New Roman" pitchFamily="18" charset="0"/>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0F8"/>
                    </a:solidFill>
                  </a:tcPr>
                </a:tc>
                <a:tc>
                  <a:txBody>
                    <a:bodyPr/>
                    <a:lstStyle/>
                    <a:p>
                      <a:pPr marL="0" marR="0" lvl="0" indent="0" algn="ctr"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endParaRPr kumimoji="0" lang="en-US" sz="2000" b="0" i="0" u="none" strike="noStrike" cap="none" normalizeH="0" baseline="0" smtClean="0">
                        <a:ln>
                          <a:noFill/>
                        </a:ln>
                        <a:solidFill>
                          <a:schemeClr val="tx1"/>
                        </a:solidFill>
                        <a:effectLst/>
                        <a:latin typeface="Gill Sans MT" pitchFamily="34" charset="0"/>
                        <a:cs typeface="Times New Roman" pitchFamily="18" charset="0"/>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0F8"/>
                    </a:solidFill>
                  </a:tcPr>
                </a:tc>
                <a:tc>
                  <a:txBody>
                    <a:bodyPr/>
                    <a:lstStyle/>
                    <a:p>
                      <a:pPr marL="0" marR="0" lvl="0" indent="0" algn="ctr" defTabSz="914400" rtl="0" eaLnBrk="1" fontAlgn="base" latinLnBrk="0" hangingPunct="1">
                        <a:lnSpc>
                          <a:spcPct val="100000"/>
                        </a:lnSpc>
                        <a:spcBef>
                          <a:spcPts val="600"/>
                        </a:spcBef>
                        <a:spcAft>
                          <a:spcPct val="0"/>
                        </a:spcAft>
                        <a:buClr>
                          <a:schemeClr val="accent1"/>
                        </a:buClr>
                        <a:buSzPct val="80000"/>
                        <a:buFont typeface="Wingdings 2" pitchFamily="18" charset="2"/>
                        <a:buNone/>
                        <a:tabLst/>
                      </a:pPr>
                      <a:endParaRPr kumimoji="0" lang="en-US" sz="2000" b="0" i="0" u="none" strike="noStrike" cap="none" normalizeH="0" baseline="0" smtClean="0">
                        <a:ln>
                          <a:noFill/>
                        </a:ln>
                        <a:solidFill>
                          <a:schemeClr val="tx1"/>
                        </a:solidFill>
                        <a:effectLst/>
                        <a:latin typeface="Gill Sans MT" pitchFamily="34" charset="0"/>
                        <a:cs typeface="Times New Roman" pitchFamily="18" charset="0"/>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0F8"/>
                    </a:solidFill>
                  </a:tcPr>
                </a:tc>
              </a:tr>
            </a:tbl>
          </a:graphicData>
        </a:graphic>
      </p:graphicFrame>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Rectangle 3"/>
          <p:cNvSpPr>
            <a:spLocks noGrp="1" noChangeArrowheads="1"/>
          </p:cNvSpPr>
          <p:nvPr>
            <p:ph type="title" idx="4294967295"/>
          </p:nvPr>
        </p:nvSpPr>
        <p:spPr bwMode="auto">
          <a:noFill/>
        </p:spPr>
        <p:txBody>
          <a:bodyPr vert="horz" wrap="square" lIns="91426" tIns="45713" rIns="91426" bIns="45713" numCol="1" anchor="t" anchorCtr="0" compatLnSpc="1">
            <a:prstTxWarp prst="textNoShape">
              <a:avLst/>
            </a:prstTxWarp>
          </a:bodyPr>
          <a:lstStyle/>
          <a:p>
            <a:pPr eaLnBrk="1" hangingPunct="1"/>
            <a:r>
              <a:rPr lang="en-US" smtClean="0">
                <a:effectLst/>
              </a:rPr>
              <a:t>Want to Sell More Groceries &amp; Cookware, Try Cooking Lessons</a:t>
            </a:r>
          </a:p>
        </p:txBody>
      </p:sp>
      <p:grpSp>
        <p:nvGrpSpPr>
          <p:cNvPr id="106498" name="Group 24"/>
          <p:cNvGrpSpPr>
            <a:grpSpLocks/>
          </p:cNvGrpSpPr>
          <p:nvPr/>
        </p:nvGrpSpPr>
        <p:grpSpPr bwMode="auto">
          <a:xfrm>
            <a:off x="1295400" y="1676400"/>
            <a:ext cx="6985000" cy="4495800"/>
            <a:chOff x="336" y="947"/>
            <a:chExt cx="4880" cy="2543"/>
          </a:xfrm>
        </p:grpSpPr>
        <p:pic>
          <p:nvPicPr>
            <p:cNvPr id="106500" name="Picture 17" descr="jungle Jim's Cooking School"/>
            <p:cNvPicPr>
              <a:picLocks noChangeAspect="1" noChangeArrowheads="1"/>
            </p:cNvPicPr>
            <p:nvPr/>
          </p:nvPicPr>
          <p:blipFill>
            <a:blip r:embed="rId3"/>
            <a:srcRect/>
            <a:stretch>
              <a:fillRect/>
            </a:stretch>
          </p:blipFill>
          <p:spPr bwMode="auto">
            <a:xfrm>
              <a:off x="1816" y="1726"/>
              <a:ext cx="1907" cy="796"/>
            </a:xfrm>
            <a:prstGeom prst="rect">
              <a:avLst/>
            </a:prstGeom>
            <a:noFill/>
            <a:ln w="9525">
              <a:noFill/>
              <a:miter lim="800000"/>
              <a:headEnd/>
              <a:tailEnd/>
            </a:ln>
          </p:spPr>
        </p:pic>
        <p:pic>
          <p:nvPicPr>
            <p:cNvPr id="106501" name="Picture 18" descr="Publix%20ApronsCookingSchool%20Logo"/>
            <p:cNvPicPr>
              <a:picLocks noChangeAspect="1" noChangeArrowheads="1"/>
            </p:cNvPicPr>
            <p:nvPr/>
          </p:nvPicPr>
          <p:blipFill>
            <a:blip r:embed="rId4"/>
            <a:srcRect/>
            <a:stretch>
              <a:fillRect/>
            </a:stretch>
          </p:blipFill>
          <p:spPr bwMode="auto">
            <a:xfrm>
              <a:off x="364" y="947"/>
              <a:ext cx="1357" cy="781"/>
            </a:xfrm>
            <a:prstGeom prst="rect">
              <a:avLst/>
            </a:prstGeom>
            <a:noFill/>
            <a:ln w="9525">
              <a:noFill/>
              <a:miter lim="800000"/>
              <a:headEnd/>
              <a:tailEnd/>
            </a:ln>
          </p:spPr>
        </p:pic>
        <p:grpSp>
          <p:nvGrpSpPr>
            <p:cNvPr id="106502" name="Group 19"/>
            <p:cNvGrpSpPr>
              <a:grpSpLocks/>
            </p:cNvGrpSpPr>
            <p:nvPr/>
          </p:nvGrpSpPr>
          <p:grpSpPr bwMode="auto">
            <a:xfrm>
              <a:off x="336" y="1883"/>
              <a:ext cx="1216" cy="688"/>
              <a:chOff x="384" y="2797"/>
              <a:chExt cx="1344" cy="761"/>
            </a:xfrm>
          </p:grpSpPr>
          <p:pic>
            <p:nvPicPr>
              <p:cNvPr id="106511" name="Picture 20" descr="CS_logo"/>
              <p:cNvPicPr>
                <a:picLocks noChangeAspect="1" noChangeArrowheads="1"/>
              </p:cNvPicPr>
              <p:nvPr/>
            </p:nvPicPr>
            <p:blipFill>
              <a:blip r:embed="rId5"/>
              <a:srcRect/>
              <a:stretch>
                <a:fillRect/>
              </a:stretch>
            </p:blipFill>
            <p:spPr bwMode="auto">
              <a:xfrm>
                <a:off x="384" y="3156"/>
                <a:ext cx="1344" cy="402"/>
              </a:xfrm>
              <a:prstGeom prst="rect">
                <a:avLst/>
              </a:prstGeom>
              <a:noFill/>
              <a:ln w="9525">
                <a:noFill/>
                <a:miter lim="800000"/>
                <a:headEnd/>
                <a:tailEnd/>
              </a:ln>
            </p:spPr>
          </p:pic>
          <p:pic>
            <p:nvPicPr>
              <p:cNvPr id="106512" name="Picture 21" descr="logo_GIANT">
                <a:hlinkClick r:id="rId6"/>
              </p:cNvPr>
              <p:cNvPicPr>
                <a:picLocks noChangeAspect="1" noChangeArrowheads="1"/>
              </p:cNvPicPr>
              <p:nvPr/>
            </p:nvPicPr>
            <p:blipFill>
              <a:blip r:embed="rId7"/>
              <a:srcRect/>
              <a:stretch>
                <a:fillRect/>
              </a:stretch>
            </p:blipFill>
            <p:spPr bwMode="auto">
              <a:xfrm>
                <a:off x="628" y="2797"/>
                <a:ext cx="892" cy="366"/>
              </a:xfrm>
              <a:prstGeom prst="rect">
                <a:avLst/>
              </a:prstGeom>
              <a:noFill/>
              <a:ln w="9525">
                <a:noFill/>
                <a:miter lim="800000"/>
                <a:headEnd/>
                <a:tailEnd/>
              </a:ln>
            </p:spPr>
          </p:pic>
        </p:grpSp>
        <p:pic>
          <p:nvPicPr>
            <p:cNvPr id="106503" name="Picture 22" descr="picture1"/>
            <p:cNvPicPr>
              <a:picLocks noChangeAspect="1" noChangeArrowheads="1"/>
            </p:cNvPicPr>
            <p:nvPr/>
          </p:nvPicPr>
          <p:blipFill>
            <a:blip r:embed="rId8"/>
            <a:srcRect/>
            <a:stretch>
              <a:fillRect/>
            </a:stretch>
          </p:blipFill>
          <p:spPr bwMode="auto">
            <a:xfrm>
              <a:off x="3900" y="2736"/>
              <a:ext cx="1257" cy="754"/>
            </a:xfrm>
            <a:prstGeom prst="rect">
              <a:avLst/>
            </a:prstGeom>
            <a:noFill/>
            <a:ln w="9525">
              <a:noFill/>
              <a:miter lim="800000"/>
              <a:headEnd/>
              <a:tailEnd/>
            </a:ln>
          </p:spPr>
        </p:pic>
        <p:grpSp>
          <p:nvGrpSpPr>
            <p:cNvPr id="106504" name="Group 23"/>
            <p:cNvGrpSpPr>
              <a:grpSpLocks/>
            </p:cNvGrpSpPr>
            <p:nvPr/>
          </p:nvGrpSpPr>
          <p:grpSpPr bwMode="auto">
            <a:xfrm>
              <a:off x="343" y="2866"/>
              <a:ext cx="1902" cy="440"/>
              <a:chOff x="1828" y="1854"/>
              <a:chExt cx="2102" cy="487"/>
            </a:xfrm>
          </p:grpSpPr>
          <p:pic>
            <p:nvPicPr>
              <p:cNvPr id="106509" name="Picture 24" descr="logo">
                <a:hlinkClick r:id="rId9"/>
              </p:cNvPr>
              <p:cNvPicPr>
                <a:picLocks noChangeAspect="1" noChangeArrowheads="1"/>
              </p:cNvPicPr>
              <p:nvPr/>
            </p:nvPicPr>
            <p:blipFill>
              <a:blip r:embed="rId10"/>
              <a:srcRect/>
              <a:stretch>
                <a:fillRect/>
              </a:stretch>
            </p:blipFill>
            <p:spPr bwMode="auto">
              <a:xfrm>
                <a:off x="2115" y="1854"/>
                <a:ext cx="1530" cy="180"/>
              </a:xfrm>
              <a:prstGeom prst="rect">
                <a:avLst/>
              </a:prstGeom>
              <a:noFill/>
              <a:ln w="9525">
                <a:noFill/>
                <a:miter lim="800000"/>
                <a:headEnd/>
                <a:tailEnd/>
              </a:ln>
            </p:spPr>
          </p:pic>
          <p:pic>
            <p:nvPicPr>
              <p:cNvPr id="106510" name="Picture 25" descr=" "/>
              <p:cNvPicPr>
                <a:picLocks noChangeAspect="1" noChangeArrowheads="1"/>
              </p:cNvPicPr>
              <p:nvPr/>
            </p:nvPicPr>
            <p:blipFill>
              <a:blip r:embed="rId11"/>
              <a:srcRect r="-61"/>
              <a:stretch>
                <a:fillRect/>
              </a:stretch>
            </p:blipFill>
            <p:spPr bwMode="auto">
              <a:xfrm>
                <a:off x="1828" y="2077"/>
                <a:ext cx="2102" cy="264"/>
              </a:xfrm>
              <a:prstGeom prst="rect">
                <a:avLst/>
              </a:prstGeom>
              <a:noFill/>
              <a:ln w="9525">
                <a:noFill/>
                <a:miter lim="800000"/>
                <a:headEnd/>
                <a:tailEnd/>
              </a:ln>
            </p:spPr>
          </p:pic>
        </p:grpSp>
        <p:pic>
          <p:nvPicPr>
            <p:cNvPr id="106505" name="Picture 26" descr="picture2"/>
            <p:cNvPicPr>
              <a:picLocks noChangeAspect="1" noChangeArrowheads="1"/>
            </p:cNvPicPr>
            <p:nvPr/>
          </p:nvPicPr>
          <p:blipFill>
            <a:blip r:embed="rId12"/>
            <a:srcRect/>
            <a:stretch>
              <a:fillRect/>
            </a:stretch>
          </p:blipFill>
          <p:spPr bwMode="auto">
            <a:xfrm>
              <a:off x="2248" y="947"/>
              <a:ext cx="1042" cy="429"/>
            </a:xfrm>
            <a:prstGeom prst="rect">
              <a:avLst/>
            </a:prstGeom>
            <a:noFill/>
            <a:ln w="9525">
              <a:noFill/>
              <a:miter lim="800000"/>
              <a:headEnd/>
              <a:tailEnd/>
            </a:ln>
          </p:spPr>
        </p:pic>
        <p:pic>
          <p:nvPicPr>
            <p:cNvPr id="106506" name="Picture 27" descr="cookingSchoolLogo"/>
            <p:cNvPicPr>
              <a:picLocks noChangeAspect="1" noChangeArrowheads="1"/>
            </p:cNvPicPr>
            <p:nvPr/>
          </p:nvPicPr>
          <p:blipFill>
            <a:blip r:embed="rId13"/>
            <a:srcRect/>
            <a:stretch>
              <a:fillRect/>
            </a:stretch>
          </p:blipFill>
          <p:spPr bwMode="auto">
            <a:xfrm>
              <a:off x="3982" y="977"/>
              <a:ext cx="1086" cy="629"/>
            </a:xfrm>
            <a:prstGeom prst="rect">
              <a:avLst/>
            </a:prstGeom>
            <a:noFill/>
            <a:ln w="9525">
              <a:noFill/>
              <a:miter lim="800000"/>
              <a:headEnd/>
              <a:tailEnd/>
            </a:ln>
          </p:spPr>
        </p:pic>
        <p:pic>
          <p:nvPicPr>
            <p:cNvPr id="106507" name="Picture 28" descr="SOC%202020logo%202020%202020124"/>
            <p:cNvPicPr>
              <a:picLocks noChangeAspect="1" noChangeArrowheads="1"/>
            </p:cNvPicPr>
            <p:nvPr/>
          </p:nvPicPr>
          <p:blipFill>
            <a:blip r:embed="rId14"/>
            <a:srcRect/>
            <a:stretch>
              <a:fillRect/>
            </a:stretch>
          </p:blipFill>
          <p:spPr bwMode="auto">
            <a:xfrm>
              <a:off x="2777" y="2824"/>
              <a:ext cx="624" cy="624"/>
            </a:xfrm>
            <a:prstGeom prst="rect">
              <a:avLst/>
            </a:prstGeom>
            <a:noFill/>
            <a:ln w="9525">
              <a:noFill/>
              <a:miter lim="800000"/>
              <a:headEnd/>
              <a:tailEnd/>
            </a:ln>
          </p:spPr>
        </p:pic>
        <p:pic>
          <p:nvPicPr>
            <p:cNvPr id="106508" name="Picture 29" descr="Lunds and Byerly's">
              <a:hlinkClick r:id="rId15"/>
            </p:cNvPr>
            <p:cNvPicPr>
              <a:picLocks noChangeAspect="1" noChangeArrowheads="1"/>
            </p:cNvPicPr>
            <p:nvPr/>
          </p:nvPicPr>
          <p:blipFill>
            <a:blip r:embed="rId16"/>
            <a:srcRect/>
            <a:stretch>
              <a:fillRect/>
            </a:stretch>
          </p:blipFill>
          <p:spPr bwMode="auto">
            <a:xfrm>
              <a:off x="3854" y="1950"/>
              <a:ext cx="1362" cy="526"/>
            </a:xfrm>
            <a:prstGeom prst="rect">
              <a:avLst/>
            </a:prstGeom>
            <a:noFill/>
            <a:ln w="9525">
              <a:noFill/>
              <a:miter lim="800000"/>
              <a:headEnd/>
              <a:tailEnd/>
            </a:ln>
          </p:spPr>
        </p:pic>
      </p:grpSp>
      <p:sp>
        <p:nvSpPr>
          <p:cNvPr id="82967" name="Text Box 23"/>
          <p:cNvSpPr txBox="1">
            <a:spLocks noChangeArrowheads="1"/>
          </p:cNvSpPr>
          <p:nvPr/>
        </p:nvSpPr>
        <p:spPr bwMode="auto">
          <a:xfrm>
            <a:off x="3581400" y="6324600"/>
            <a:ext cx="3276600" cy="260350"/>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defTabSz="457200">
              <a:spcBef>
                <a:spcPct val="50000"/>
              </a:spcBef>
              <a:defRPr/>
            </a:pPr>
            <a:r>
              <a:rPr lang="en-US" sz="1100">
                <a:solidFill>
                  <a:schemeClr val="bg1"/>
                </a:solidFill>
                <a:ea typeface="ＭＳ Ｐゴシック" pitchFamily="1" charset="-128"/>
              </a:rPr>
              <a:t>Source:  Company websites</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5" name="Rectangle 2"/>
          <p:cNvSpPr>
            <a:spLocks noGrp="1" noChangeArrowheads="1"/>
          </p:cNvSpPr>
          <p:nvPr>
            <p:ph type="title" idx="4294967295"/>
          </p:nvPr>
        </p:nvSpPr>
        <p:spPr bwMode="auto">
          <a:xfrm>
            <a:off x="1066800" y="152400"/>
            <a:ext cx="8610600" cy="1447800"/>
          </a:xfrm>
          <a:noFill/>
        </p:spPr>
        <p:txBody>
          <a:bodyPr vert="horz" wrap="square" lIns="91426" tIns="45713" rIns="91426" bIns="45713" numCol="1" anchor="t" anchorCtr="0" compatLnSpc="1">
            <a:prstTxWarp prst="textNoShape">
              <a:avLst/>
            </a:prstTxWarp>
          </a:bodyPr>
          <a:lstStyle/>
          <a:p>
            <a:pPr eaLnBrk="1" hangingPunct="1"/>
            <a:r>
              <a:rPr lang="en-US" sz="4000" smtClean="0">
                <a:effectLst/>
              </a:rPr>
              <a:t>If Your Customers Aren't Coming to You, Go After Them or Make it Easier</a:t>
            </a:r>
          </a:p>
        </p:txBody>
      </p:sp>
      <p:sp>
        <p:nvSpPr>
          <p:cNvPr id="94220" name="Text Box 12"/>
          <p:cNvSpPr txBox="1">
            <a:spLocks noChangeArrowheads="1"/>
          </p:cNvSpPr>
          <p:nvPr/>
        </p:nvSpPr>
        <p:spPr bwMode="auto">
          <a:xfrm>
            <a:off x="2590800" y="6324600"/>
            <a:ext cx="3581400" cy="260350"/>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defTabSz="457200">
              <a:spcBef>
                <a:spcPct val="50000"/>
              </a:spcBef>
              <a:defRPr/>
            </a:pPr>
            <a:r>
              <a:rPr lang="en-US" sz="1100">
                <a:solidFill>
                  <a:schemeClr val="bg1"/>
                </a:solidFill>
                <a:ea typeface="ＭＳ Ｐゴシック" pitchFamily="1" charset="-128"/>
              </a:rPr>
              <a:t>Source:  Keith Hine/Chicago</a:t>
            </a:r>
            <a:r>
              <a:rPr lang="en-US" sz="1100" i="1">
                <a:solidFill>
                  <a:schemeClr val="bg1"/>
                </a:solidFill>
                <a:ea typeface="ＭＳ Ｐゴシック" pitchFamily="1" charset="-128"/>
              </a:rPr>
              <a:t> Sun-Times; </a:t>
            </a:r>
            <a:r>
              <a:rPr lang="en-US" sz="1100">
                <a:solidFill>
                  <a:schemeClr val="bg1"/>
                </a:solidFill>
                <a:ea typeface="ＭＳ Ｐゴシック" pitchFamily="1" charset="-128"/>
              </a:rPr>
              <a:t>Meijer; Publix</a:t>
            </a:r>
          </a:p>
        </p:txBody>
      </p:sp>
      <p:grpSp>
        <p:nvGrpSpPr>
          <p:cNvPr id="108547" name="Group 15"/>
          <p:cNvGrpSpPr>
            <a:grpSpLocks/>
          </p:cNvGrpSpPr>
          <p:nvPr/>
        </p:nvGrpSpPr>
        <p:grpSpPr bwMode="auto">
          <a:xfrm>
            <a:off x="533400" y="2057400"/>
            <a:ext cx="8305800" cy="3359150"/>
            <a:chOff x="288" y="1083"/>
            <a:chExt cx="5219" cy="2308"/>
          </a:xfrm>
        </p:grpSpPr>
        <p:pic>
          <p:nvPicPr>
            <p:cNvPr id="108550" name="Picture 11" descr="picture1"/>
            <p:cNvPicPr>
              <a:picLocks noChangeAspect="1" noChangeArrowheads="1"/>
            </p:cNvPicPr>
            <p:nvPr/>
          </p:nvPicPr>
          <p:blipFill>
            <a:blip r:embed="rId3"/>
            <a:srcRect r="46" b="3"/>
            <a:stretch>
              <a:fillRect/>
            </a:stretch>
          </p:blipFill>
          <p:spPr bwMode="auto">
            <a:xfrm>
              <a:off x="2823" y="1392"/>
              <a:ext cx="2684" cy="1999"/>
            </a:xfrm>
            <a:prstGeom prst="rect">
              <a:avLst/>
            </a:prstGeom>
            <a:noFill/>
            <a:ln w="9525">
              <a:noFill/>
              <a:miter lim="800000"/>
              <a:headEnd/>
              <a:tailEnd/>
            </a:ln>
          </p:spPr>
        </p:pic>
        <p:grpSp>
          <p:nvGrpSpPr>
            <p:cNvPr id="108551" name="Group 14"/>
            <p:cNvGrpSpPr>
              <a:grpSpLocks/>
            </p:cNvGrpSpPr>
            <p:nvPr/>
          </p:nvGrpSpPr>
          <p:grpSpPr bwMode="auto">
            <a:xfrm>
              <a:off x="288" y="1083"/>
              <a:ext cx="2400" cy="1692"/>
              <a:chOff x="288" y="1083"/>
              <a:chExt cx="2400" cy="1692"/>
            </a:xfrm>
          </p:grpSpPr>
          <p:pic>
            <p:nvPicPr>
              <p:cNvPr id="108552" name="Picture 10" descr="picture1"/>
              <p:cNvPicPr>
                <a:picLocks noChangeAspect="1" noChangeArrowheads="1"/>
              </p:cNvPicPr>
              <p:nvPr/>
            </p:nvPicPr>
            <p:blipFill>
              <a:blip r:embed="rId4"/>
              <a:srcRect/>
              <a:stretch>
                <a:fillRect/>
              </a:stretch>
            </p:blipFill>
            <p:spPr bwMode="auto">
              <a:xfrm>
                <a:off x="288" y="1083"/>
                <a:ext cx="2400" cy="1692"/>
              </a:xfrm>
              <a:prstGeom prst="rect">
                <a:avLst/>
              </a:prstGeom>
              <a:noFill/>
              <a:ln w="9525">
                <a:noFill/>
                <a:miter lim="800000"/>
                <a:headEnd/>
                <a:tailEnd/>
              </a:ln>
            </p:spPr>
          </p:pic>
          <p:pic>
            <p:nvPicPr>
              <p:cNvPr id="108553" name="Picture 13" descr="mcdonalds-logo.JPG">
                <a:hlinkClick r:id="rId5" tooltip="mcdonalds-logo.JPG"/>
              </p:cNvPr>
              <p:cNvPicPr>
                <a:picLocks noChangeAspect="1" noChangeArrowheads="1"/>
              </p:cNvPicPr>
              <p:nvPr/>
            </p:nvPicPr>
            <p:blipFill>
              <a:blip r:embed="rId6"/>
              <a:srcRect/>
              <a:stretch>
                <a:fillRect/>
              </a:stretch>
            </p:blipFill>
            <p:spPr bwMode="auto">
              <a:xfrm>
                <a:off x="2204" y="1083"/>
                <a:ext cx="484" cy="470"/>
              </a:xfrm>
              <a:prstGeom prst="rect">
                <a:avLst/>
              </a:prstGeom>
              <a:noFill/>
              <a:ln w="9525">
                <a:noFill/>
                <a:miter lim="800000"/>
                <a:headEnd/>
                <a:tailEnd/>
              </a:ln>
            </p:spPr>
          </p:pic>
        </p:grpSp>
      </p:grpSp>
      <p:pic>
        <p:nvPicPr>
          <p:cNvPr id="108548" name="Picture 9" descr="curbside_image"/>
          <p:cNvPicPr>
            <a:picLocks noChangeAspect="1" noChangeArrowheads="1"/>
          </p:cNvPicPr>
          <p:nvPr/>
        </p:nvPicPr>
        <p:blipFill>
          <a:blip r:embed="rId7"/>
          <a:srcRect/>
          <a:stretch>
            <a:fillRect/>
          </a:stretch>
        </p:blipFill>
        <p:spPr bwMode="auto">
          <a:xfrm>
            <a:off x="2209800" y="4648200"/>
            <a:ext cx="1905000" cy="1905000"/>
          </a:xfrm>
          <a:prstGeom prst="rect">
            <a:avLst/>
          </a:prstGeom>
          <a:noFill/>
          <a:ln w="9525">
            <a:noFill/>
            <a:miter lim="800000"/>
            <a:headEnd/>
            <a:tailEnd/>
          </a:ln>
        </p:spPr>
      </p:pic>
      <p:pic>
        <p:nvPicPr>
          <p:cNvPr id="108549" name="Picture 10" descr="LogoMain-7-23-10"/>
          <p:cNvPicPr>
            <a:picLocks noChangeAspect="1" noChangeArrowheads="1"/>
          </p:cNvPicPr>
          <p:nvPr/>
        </p:nvPicPr>
        <p:blipFill>
          <a:blip r:embed="rId8"/>
          <a:srcRect/>
          <a:stretch>
            <a:fillRect/>
          </a:stretch>
        </p:blipFill>
        <p:spPr bwMode="auto">
          <a:xfrm>
            <a:off x="590550" y="4697413"/>
            <a:ext cx="1524000" cy="5715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3" name="Rectangle 2"/>
          <p:cNvSpPr>
            <a:spLocks noGrp="1"/>
          </p:cNvSpPr>
          <p:nvPr>
            <p:ph type="title" idx="4294967295"/>
          </p:nvPr>
        </p:nvSpPr>
        <p:spPr bwMode="auto">
          <a:xfrm>
            <a:off x="1435100" y="0"/>
            <a:ext cx="7499350" cy="1143000"/>
          </a:xfrm>
          <a:noFill/>
        </p:spPr>
        <p:txBody>
          <a:bodyPr vert="horz" wrap="square" lIns="91440" tIns="45720" rIns="91440" bIns="45720" numCol="1" anchorCtr="0" compatLnSpc="1">
            <a:prstTxWarp prst="textNoShape">
              <a:avLst/>
            </a:prstTxWarp>
          </a:bodyPr>
          <a:lstStyle/>
          <a:p>
            <a:r>
              <a:rPr lang="en-US" sz="3600" smtClean="0">
                <a:effectLst/>
              </a:rPr>
              <a:t>     </a:t>
            </a:r>
            <a:r>
              <a:rPr lang="en-US" sz="4000" b="1" i="1" smtClean="0">
                <a:effectLst/>
              </a:rPr>
              <a:t>Leadership Imperatives</a:t>
            </a:r>
          </a:p>
        </p:txBody>
      </p:sp>
      <p:sp>
        <p:nvSpPr>
          <p:cNvPr id="110594" name="Rectangle 3"/>
          <p:cNvSpPr>
            <a:spLocks noGrp="1"/>
          </p:cNvSpPr>
          <p:nvPr>
            <p:ph type="body" idx="4294967295"/>
          </p:nvPr>
        </p:nvSpPr>
        <p:spPr>
          <a:xfrm>
            <a:off x="838200" y="1295400"/>
            <a:ext cx="8763000" cy="4267200"/>
          </a:xfrm>
        </p:spPr>
        <p:txBody>
          <a:bodyPr/>
          <a:lstStyle/>
          <a:p>
            <a:pPr>
              <a:lnSpc>
                <a:spcPct val="80000"/>
              </a:lnSpc>
            </a:pPr>
            <a:r>
              <a:rPr lang="en-US" sz="2400" b="1" smtClean="0"/>
              <a:t>Define:</a:t>
            </a:r>
            <a:r>
              <a:rPr lang="en-US" sz="2400" smtClean="0"/>
              <a:t> What You Want to be Famous For?</a:t>
            </a:r>
          </a:p>
          <a:p>
            <a:pPr>
              <a:lnSpc>
                <a:spcPct val="80000"/>
              </a:lnSpc>
              <a:buFont typeface="Wingdings 2" pitchFamily="18" charset="2"/>
              <a:buNone/>
            </a:pPr>
            <a:endParaRPr lang="en-US" sz="2400" smtClean="0"/>
          </a:p>
          <a:p>
            <a:pPr>
              <a:lnSpc>
                <a:spcPct val="80000"/>
              </a:lnSpc>
            </a:pPr>
            <a:r>
              <a:rPr lang="en-US" sz="2400" b="1" smtClean="0"/>
              <a:t>Know:</a:t>
            </a:r>
            <a:r>
              <a:rPr lang="en-US" sz="2400" smtClean="0"/>
              <a:t> Your Customer…  It’s About Shopper Intimacy </a:t>
            </a:r>
          </a:p>
          <a:p>
            <a:pPr>
              <a:lnSpc>
                <a:spcPct val="80000"/>
              </a:lnSpc>
              <a:buFont typeface="Wingdings 2" pitchFamily="18" charset="2"/>
              <a:buNone/>
            </a:pPr>
            <a:endParaRPr lang="en-US" sz="2400" smtClean="0"/>
          </a:p>
          <a:p>
            <a:pPr>
              <a:lnSpc>
                <a:spcPct val="80000"/>
              </a:lnSpc>
            </a:pPr>
            <a:r>
              <a:rPr lang="en-US" sz="2400" b="1" smtClean="0"/>
              <a:t>Build:</a:t>
            </a:r>
            <a:r>
              <a:rPr lang="en-US" sz="2400" smtClean="0"/>
              <a:t> A Culture of Innovation…Decisions Driven By Insights</a:t>
            </a:r>
          </a:p>
          <a:p>
            <a:pPr>
              <a:lnSpc>
                <a:spcPct val="80000"/>
              </a:lnSpc>
              <a:buFont typeface="Wingdings 2" pitchFamily="18" charset="2"/>
              <a:buNone/>
            </a:pPr>
            <a:endParaRPr lang="en-US" sz="2400" smtClean="0"/>
          </a:p>
          <a:p>
            <a:pPr>
              <a:lnSpc>
                <a:spcPct val="80000"/>
              </a:lnSpc>
            </a:pPr>
            <a:r>
              <a:rPr lang="en-US" sz="2400" b="1" smtClean="0"/>
              <a:t>Performance</a:t>
            </a:r>
            <a:r>
              <a:rPr lang="en-US" sz="2400" smtClean="0"/>
              <a:t> with a Purpose… What Business are You In?</a:t>
            </a:r>
          </a:p>
          <a:p>
            <a:pPr>
              <a:lnSpc>
                <a:spcPct val="80000"/>
              </a:lnSpc>
              <a:buFont typeface="Wingdings 2" pitchFamily="18" charset="2"/>
              <a:buNone/>
            </a:pPr>
            <a:endParaRPr lang="en-US" sz="2400" smtClean="0"/>
          </a:p>
          <a:p>
            <a:pPr>
              <a:lnSpc>
                <a:spcPct val="80000"/>
              </a:lnSpc>
            </a:pPr>
            <a:r>
              <a:rPr lang="en-US" sz="2400" b="1" smtClean="0"/>
              <a:t>Be Distinct</a:t>
            </a:r>
            <a:r>
              <a:rPr lang="en-US" sz="2400" smtClean="0"/>
              <a:t>…  Differentiation is Not Good Enough!</a:t>
            </a:r>
          </a:p>
          <a:p>
            <a:pPr>
              <a:lnSpc>
                <a:spcPct val="80000"/>
              </a:lnSpc>
            </a:pPr>
            <a:endParaRPr lang="en-US" sz="2000" smtClean="0"/>
          </a:p>
          <a:p>
            <a:pPr>
              <a:lnSpc>
                <a:spcPct val="80000"/>
              </a:lnSpc>
            </a:pPr>
            <a:r>
              <a:rPr lang="en-US" sz="2400" b="1" smtClean="0"/>
              <a:t>Win</a:t>
            </a:r>
            <a:r>
              <a:rPr lang="en-US" sz="2400" smtClean="0"/>
              <a:t>… With The Best Talent, Training and Deliver at Retail</a:t>
            </a:r>
          </a:p>
          <a:p>
            <a:pPr lvl="2">
              <a:lnSpc>
                <a:spcPct val="80000"/>
              </a:lnSpc>
              <a:buFont typeface="Wingdings 2" pitchFamily="18" charset="2"/>
              <a:buNone/>
            </a:pPr>
            <a:endParaRPr lang="en-US" sz="1600" smtClean="0"/>
          </a:p>
        </p:txBody>
      </p:sp>
      <p:pic>
        <p:nvPicPr>
          <p:cNvPr id="110595" name="Picture 4" descr="AssociatePPTbanner"/>
          <p:cNvPicPr>
            <a:picLocks noChangeAspect="1" noChangeArrowheads="1"/>
          </p:cNvPicPr>
          <p:nvPr/>
        </p:nvPicPr>
        <p:blipFill>
          <a:blip r:embed="rId2"/>
          <a:srcRect/>
          <a:stretch>
            <a:fillRect/>
          </a:stretch>
        </p:blipFill>
        <p:spPr bwMode="auto">
          <a:xfrm>
            <a:off x="0" y="5432425"/>
            <a:ext cx="9139238" cy="14255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p:cNvSpPr>
          <p:nvPr>
            <p:ph type="title" idx="4294967295"/>
          </p:nvPr>
        </p:nvSpPr>
        <p:spPr bwMode="auto">
          <a:xfrm>
            <a:off x="228600" y="274638"/>
            <a:ext cx="8915400" cy="1143000"/>
          </a:xfrm>
          <a:noFill/>
        </p:spPr>
        <p:txBody>
          <a:bodyPr vert="horz" wrap="square" lIns="91440" tIns="45720" rIns="91440" bIns="45720" numCol="1" anchorCtr="0" compatLnSpc="1">
            <a:prstTxWarp prst="textNoShape">
              <a:avLst/>
            </a:prstTxWarp>
          </a:bodyPr>
          <a:lstStyle/>
          <a:p>
            <a:r>
              <a:rPr lang="en-US" sz="3600" smtClean="0">
                <a:effectLst/>
              </a:rPr>
              <a:t>          Consumer Trends Driving Change</a:t>
            </a:r>
            <a:r>
              <a:rPr lang="en-US" sz="3400" smtClean="0">
                <a:effectLst/>
              </a:rPr>
              <a:t> </a:t>
            </a:r>
            <a:endParaRPr lang="en-US" sz="3000" smtClean="0">
              <a:effectLst/>
            </a:endParaRPr>
          </a:p>
        </p:txBody>
      </p:sp>
      <p:sp>
        <p:nvSpPr>
          <p:cNvPr id="19458" name="Rectangle 3"/>
          <p:cNvSpPr>
            <a:spLocks noGrp="1"/>
          </p:cNvSpPr>
          <p:nvPr>
            <p:ph type="body" idx="4294967295"/>
          </p:nvPr>
        </p:nvSpPr>
        <p:spPr>
          <a:xfrm>
            <a:off x="1435100" y="1447800"/>
            <a:ext cx="7499350" cy="4202113"/>
          </a:xfrm>
        </p:spPr>
        <p:txBody>
          <a:bodyPr/>
          <a:lstStyle/>
          <a:p>
            <a:r>
              <a:rPr lang="en-US" sz="2800" smtClean="0"/>
              <a:t>Shopper Diversity</a:t>
            </a:r>
          </a:p>
          <a:p>
            <a:pPr lvl="1"/>
            <a:r>
              <a:rPr lang="en-US" sz="2400" smtClean="0"/>
              <a:t>The Generations Gap: Millennials, Gen Y, Gen X, Boomers, Matures</a:t>
            </a:r>
          </a:p>
          <a:p>
            <a:pPr lvl="2"/>
            <a:r>
              <a:rPr lang="en-US" sz="2000" smtClean="0"/>
              <a:t>Targeted offers/products to meet unique desires</a:t>
            </a:r>
          </a:p>
          <a:p>
            <a:pPr lvl="2"/>
            <a:r>
              <a:rPr lang="en-US" sz="2000" smtClean="0"/>
              <a:t>Broadened communication methods</a:t>
            </a:r>
          </a:p>
          <a:p>
            <a:pPr lvl="1"/>
            <a:r>
              <a:rPr lang="en-US" sz="2400" smtClean="0"/>
              <a:t>Ethnic Diversity</a:t>
            </a:r>
          </a:p>
          <a:p>
            <a:pPr lvl="2"/>
            <a:r>
              <a:rPr lang="en-US" sz="2000" smtClean="0"/>
              <a:t>Targeted product/service offerings to meet unique desires</a:t>
            </a:r>
          </a:p>
          <a:p>
            <a:pPr lvl="2"/>
            <a:r>
              <a:rPr lang="en-US" sz="2000" smtClean="0"/>
              <a:t>Workforce diversity to serve new customer base</a:t>
            </a:r>
          </a:p>
          <a:p>
            <a:pPr lvl="2"/>
            <a:r>
              <a:rPr lang="en-US" sz="2000" smtClean="0"/>
              <a:t>Competitive/targeted retail formats</a:t>
            </a:r>
          </a:p>
        </p:txBody>
      </p:sp>
      <p:pic>
        <p:nvPicPr>
          <p:cNvPr id="19459" name="Picture 4" descr="AssociatePPTbanner"/>
          <p:cNvPicPr>
            <a:picLocks noChangeAspect="1" noChangeArrowheads="1"/>
          </p:cNvPicPr>
          <p:nvPr/>
        </p:nvPicPr>
        <p:blipFill>
          <a:blip r:embed="rId2"/>
          <a:srcRect/>
          <a:stretch>
            <a:fillRect/>
          </a:stretch>
        </p:blipFill>
        <p:spPr bwMode="auto">
          <a:xfrm>
            <a:off x="1588" y="5432425"/>
            <a:ext cx="9139237" cy="14255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p:cNvSpPr>
          <p:nvPr>
            <p:ph type="title" idx="4294967295"/>
          </p:nvPr>
        </p:nvSpPr>
        <p:spPr bwMode="auto">
          <a:xfrm>
            <a:off x="152400" y="274638"/>
            <a:ext cx="8991600" cy="1143000"/>
          </a:xfrm>
          <a:noFill/>
        </p:spPr>
        <p:txBody>
          <a:bodyPr vert="horz" wrap="square" lIns="91440" tIns="45720" rIns="91440" bIns="45720" numCol="1" anchorCtr="0" compatLnSpc="1">
            <a:prstTxWarp prst="textNoShape">
              <a:avLst/>
            </a:prstTxWarp>
          </a:bodyPr>
          <a:lstStyle/>
          <a:p>
            <a:r>
              <a:rPr lang="en-US" sz="3600" smtClean="0">
                <a:effectLst/>
              </a:rPr>
              <a:t>        Consumer Trends Driving Change</a:t>
            </a:r>
            <a:r>
              <a:rPr lang="en-US" sz="3900" smtClean="0">
                <a:effectLst/>
              </a:rPr>
              <a:t> </a:t>
            </a:r>
            <a:endParaRPr lang="en-US" sz="3000" smtClean="0">
              <a:effectLst/>
            </a:endParaRPr>
          </a:p>
        </p:txBody>
      </p:sp>
      <p:sp>
        <p:nvSpPr>
          <p:cNvPr id="20482" name="Rectangle 3"/>
          <p:cNvSpPr>
            <a:spLocks noGrp="1"/>
          </p:cNvSpPr>
          <p:nvPr>
            <p:ph type="body" idx="4294967295"/>
          </p:nvPr>
        </p:nvSpPr>
        <p:spPr>
          <a:xfrm>
            <a:off x="1143000" y="1524000"/>
            <a:ext cx="7543800" cy="4602163"/>
          </a:xfrm>
        </p:spPr>
        <p:txBody>
          <a:bodyPr/>
          <a:lstStyle/>
          <a:p>
            <a:r>
              <a:rPr lang="en-US" sz="2800" smtClean="0"/>
              <a:t>The Prepared and Informed Consumer</a:t>
            </a:r>
          </a:p>
          <a:p>
            <a:pPr lvl="1"/>
            <a:r>
              <a:rPr lang="en-US" sz="2400" smtClean="0"/>
              <a:t>Coupon usage Up</a:t>
            </a:r>
          </a:p>
          <a:p>
            <a:pPr lvl="2"/>
            <a:r>
              <a:rPr lang="en-US" sz="2000" smtClean="0"/>
              <a:t>Greater distribution of coupons</a:t>
            </a:r>
          </a:p>
          <a:p>
            <a:pPr lvl="2"/>
            <a:r>
              <a:rPr lang="en-US" sz="2000" smtClean="0"/>
              <a:t>Greater coupon fraud</a:t>
            </a:r>
          </a:p>
          <a:p>
            <a:pPr lvl="1"/>
            <a:r>
              <a:rPr lang="en-US" sz="2400" smtClean="0"/>
              <a:t>Price comparison Up</a:t>
            </a:r>
          </a:p>
          <a:p>
            <a:pPr lvl="2"/>
            <a:r>
              <a:rPr lang="en-US" sz="2000" smtClean="0"/>
              <a:t>Use of Internet/technology to benchmark prices</a:t>
            </a:r>
          </a:p>
          <a:p>
            <a:pPr lvl="1"/>
            <a:r>
              <a:rPr lang="en-US" sz="2400" smtClean="0"/>
              <a:t>Shopping lists usage Up</a:t>
            </a:r>
          </a:p>
          <a:p>
            <a:pPr lvl="2"/>
            <a:r>
              <a:rPr lang="en-US" sz="2000" smtClean="0"/>
              <a:t>Fewer impulse purchases</a:t>
            </a:r>
          </a:p>
        </p:txBody>
      </p:sp>
      <p:pic>
        <p:nvPicPr>
          <p:cNvPr id="20483" name="Picture 4" descr="AssociatePPTbanner"/>
          <p:cNvPicPr>
            <a:picLocks noChangeAspect="1" noChangeArrowheads="1"/>
          </p:cNvPicPr>
          <p:nvPr/>
        </p:nvPicPr>
        <p:blipFill>
          <a:blip r:embed="rId2"/>
          <a:srcRect/>
          <a:stretch>
            <a:fillRect/>
          </a:stretch>
        </p:blipFill>
        <p:spPr bwMode="auto">
          <a:xfrm>
            <a:off x="1588" y="5432425"/>
            <a:ext cx="9139237" cy="14255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p:cNvSpPr>
          <p:nvPr>
            <p:ph type="title" idx="4294967295"/>
          </p:nvPr>
        </p:nvSpPr>
        <p:spPr bwMode="auto">
          <a:xfrm>
            <a:off x="228600" y="274638"/>
            <a:ext cx="8915400" cy="1143000"/>
          </a:xfrm>
          <a:noFill/>
        </p:spPr>
        <p:txBody>
          <a:bodyPr vert="horz" wrap="square" lIns="91440" tIns="45720" rIns="91440" bIns="45720" numCol="1" anchorCtr="0" compatLnSpc="1">
            <a:prstTxWarp prst="textNoShape">
              <a:avLst/>
            </a:prstTxWarp>
          </a:bodyPr>
          <a:lstStyle/>
          <a:p>
            <a:r>
              <a:rPr lang="en-US" sz="3900" smtClean="0">
                <a:effectLst/>
              </a:rPr>
              <a:t>       Industry Trends Driving Change </a:t>
            </a:r>
            <a:endParaRPr lang="en-US" sz="3400" smtClean="0">
              <a:effectLst/>
            </a:endParaRPr>
          </a:p>
        </p:txBody>
      </p:sp>
      <p:sp>
        <p:nvSpPr>
          <p:cNvPr id="21506" name="Rectangle 3"/>
          <p:cNvSpPr>
            <a:spLocks noGrp="1"/>
          </p:cNvSpPr>
          <p:nvPr>
            <p:ph type="body" idx="4294967295"/>
          </p:nvPr>
        </p:nvSpPr>
        <p:spPr>
          <a:xfrm>
            <a:off x="1219200" y="1524000"/>
            <a:ext cx="7620000" cy="4602163"/>
          </a:xfrm>
        </p:spPr>
        <p:txBody>
          <a:bodyPr/>
          <a:lstStyle/>
          <a:p>
            <a:r>
              <a:rPr lang="en-US" sz="2700" smtClean="0"/>
              <a:t>Reduced shopping frequency or transaction size</a:t>
            </a:r>
          </a:p>
          <a:p>
            <a:pPr lvl="1"/>
            <a:r>
              <a:rPr lang="en-US" sz="2000" smtClean="0"/>
              <a:t>Drive toward SKU and shelf optimization</a:t>
            </a:r>
          </a:p>
          <a:p>
            <a:pPr lvl="1"/>
            <a:r>
              <a:rPr lang="en-US" sz="2000" smtClean="0"/>
              <a:t>Renewed focus on price to maintain market share</a:t>
            </a:r>
          </a:p>
          <a:p>
            <a:pPr lvl="1"/>
            <a:r>
              <a:rPr lang="en-US" sz="2000" smtClean="0"/>
              <a:t>Focus on supply chain efficiency to reduce costs</a:t>
            </a:r>
          </a:p>
          <a:p>
            <a:pPr lvl="1"/>
            <a:endParaRPr lang="en-US" sz="2000" smtClean="0"/>
          </a:p>
          <a:p>
            <a:r>
              <a:rPr lang="en-US" sz="2800" smtClean="0"/>
              <a:t>Retailers behaving like Branded CPG Companies</a:t>
            </a:r>
          </a:p>
          <a:p>
            <a:pPr lvl="1"/>
            <a:r>
              <a:rPr lang="en-US" sz="2000" smtClean="0"/>
              <a:t>Growth of Private Brands to drive consumer loyalty</a:t>
            </a:r>
          </a:p>
          <a:p>
            <a:pPr lvl="1"/>
            <a:r>
              <a:rPr lang="en-US" sz="2000" smtClean="0"/>
              <a:t>Branding shopping experience to drive differentiation </a:t>
            </a:r>
          </a:p>
        </p:txBody>
      </p:sp>
      <p:pic>
        <p:nvPicPr>
          <p:cNvPr id="21507" name="Picture 4" descr="AssociatePPTbanner"/>
          <p:cNvPicPr>
            <a:picLocks noChangeAspect="1" noChangeArrowheads="1"/>
          </p:cNvPicPr>
          <p:nvPr/>
        </p:nvPicPr>
        <p:blipFill>
          <a:blip r:embed="rId2"/>
          <a:srcRect/>
          <a:stretch>
            <a:fillRect/>
          </a:stretch>
        </p:blipFill>
        <p:spPr bwMode="auto">
          <a:xfrm>
            <a:off x="1588" y="5432425"/>
            <a:ext cx="9139237" cy="14255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529" name="Group 41"/>
          <p:cNvGrpSpPr>
            <a:grpSpLocks/>
          </p:cNvGrpSpPr>
          <p:nvPr/>
        </p:nvGrpSpPr>
        <p:grpSpPr bwMode="auto">
          <a:xfrm>
            <a:off x="1066800" y="1243013"/>
            <a:ext cx="8077200" cy="685800"/>
            <a:chOff x="0" y="798"/>
            <a:chExt cx="5760" cy="432"/>
          </a:xfrm>
        </p:grpSpPr>
        <p:sp>
          <p:nvSpPr>
            <p:cNvPr id="22568" name="Rectangle 6"/>
            <p:cNvSpPr>
              <a:spLocks noChangeArrowheads="1"/>
            </p:cNvSpPr>
            <p:nvPr/>
          </p:nvSpPr>
          <p:spPr bwMode="auto">
            <a:xfrm>
              <a:off x="1920" y="798"/>
              <a:ext cx="3840" cy="432"/>
            </a:xfrm>
            <a:prstGeom prst="rect">
              <a:avLst/>
            </a:prstGeom>
            <a:solidFill>
              <a:schemeClr val="accent2"/>
            </a:solidFill>
            <a:ln w="9525">
              <a:noFill/>
              <a:miter lim="800000"/>
              <a:headEnd/>
              <a:tailEnd/>
            </a:ln>
          </p:spPr>
          <p:txBody>
            <a:bodyPr wrap="none" anchor="ctr"/>
            <a:lstStyle/>
            <a:p>
              <a:pPr defTabSz="457200">
                <a:spcBef>
                  <a:spcPct val="50000"/>
                </a:spcBef>
              </a:pPr>
              <a:endParaRPr lang="en-US" sz="2000">
                <a:ea typeface="ＭＳ Ｐゴシック"/>
                <a:cs typeface="ＭＳ Ｐゴシック"/>
              </a:endParaRPr>
            </a:p>
          </p:txBody>
        </p:sp>
        <p:sp>
          <p:nvSpPr>
            <p:cNvPr id="22569" name="AutoShape 10"/>
            <p:cNvSpPr>
              <a:spLocks noChangeArrowheads="1"/>
            </p:cNvSpPr>
            <p:nvPr/>
          </p:nvSpPr>
          <p:spPr bwMode="auto">
            <a:xfrm>
              <a:off x="0" y="798"/>
              <a:ext cx="2400" cy="432"/>
            </a:xfrm>
            <a:prstGeom prst="homePlate">
              <a:avLst>
                <a:gd name="adj" fmla="val 75026"/>
              </a:avLst>
            </a:prstGeom>
            <a:solidFill>
              <a:schemeClr val="bg2"/>
            </a:solidFill>
            <a:ln w="9525">
              <a:noFill/>
              <a:miter lim="800000"/>
              <a:headEnd/>
              <a:tailEnd/>
            </a:ln>
          </p:spPr>
          <p:txBody>
            <a:bodyPr wrap="none" anchor="ctr"/>
            <a:lstStyle/>
            <a:p>
              <a:pPr defTabSz="457200">
                <a:spcBef>
                  <a:spcPct val="50000"/>
                </a:spcBef>
              </a:pPr>
              <a:endParaRPr lang="en-US" sz="2000">
                <a:ea typeface="ＭＳ Ｐゴシック"/>
                <a:cs typeface="ＭＳ Ｐゴシック"/>
              </a:endParaRPr>
            </a:p>
          </p:txBody>
        </p:sp>
      </p:grpSp>
      <p:grpSp>
        <p:nvGrpSpPr>
          <p:cNvPr id="22530" name="Group 42"/>
          <p:cNvGrpSpPr>
            <a:grpSpLocks/>
          </p:cNvGrpSpPr>
          <p:nvPr/>
        </p:nvGrpSpPr>
        <p:grpSpPr bwMode="auto">
          <a:xfrm>
            <a:off x="1066800" y="2049463"/>
            <a:ext cx="8077200" cy="685800"/>
            <a:chOff x="0" y="798"/>
            <a:chExt cx="5760" cy="432"/>
          </a:xfrm>
        </p:grpSpPr>
        <p:sp>
          <p:nvSpPr>
            <p:cNvPr id="22566" name="Rectangle 43"/>
            <p:cNvSpPr>
              <a:spLocks noChangeArrowheads="1"/>
            </p:cNvSpPr>
            <p:nvPr/>
          </p:nvSpPr>
          <p:spPr bwMode="auto">
            <a:xfrm>
              <a:off x="1920" y="798"/>
              <a:ext cx="3840" cy="432"/>
            </a:xfrm>
            <a:prstGeom prst="rect">
              <a:avLst/>
            </a:prstGeom>
            <a:solidFill>
              <a:schemeClr val="accent2"/>
            </a:solidFill>
            <a:ln w="9525">
              <a:noFill/>
              <a:miter lim="800000"/>
              <a:headEnd/>
              <a:tailEnd/>
            </a:ln>
          </p:spPr>
          <p:txBody>
            <a:bodyPr wrap="none" anchor="ctr"/>
            <a:lstStyle/>
            <a:p>
              <a:pPr defTabSz="457200">
                <a:spcBef>
                  <a:spcPct val="50000"/>
                </a:spcBef>
              </a:pPr>
              <a:endParaRPr lang="en-US" sz="2000">
                <a:ea typeface="ＭＳ Ｐゴシック"/>
                <a:cs typeface="ＭＳ Ｐゴシック"/>
              </a:endParaRPr>
            </a:p>
          </p:txBody>
        </p:sp>
        <p:sp>
          <p:nvSpPr>
            <p:cNvPr id="22567" name="AutoShape 44"/>
            <p:cNvSpPr>
              <a:spLocks noChangeArrowheads="1"/>
            </p:cNvSpPr>
            <p:nvPr/>
          </p:nvSpPr>
          <p:spPr bwMode="auto">
            <a:xfrm>
              <a:off x="0" y="798"/>
              <a:ext cx="2400" cy="432"/>
            </a:xfrm>
            <a:prstGeom prst="homePlate">
              <a:avLst>
                <a:gd name="adj" fmla="val 75026"/>
              </a:avLst>
            </a:prstGeom>
            <a:solidFill>
              <a:schemeClr val="bg2"/>
            </a:solidFill>
            <a:ln w="9525">
              <a:noFill/>
              <a:miter lim="800000"/>
              <a:headEnd/>
              <a:tailEnd/>
            </a:ln>
          </p:spPr>
          <p:txBody>
            <a:bodyPr wrap="none" anchor="ctr"/>
            <a:lstStyle/>
            <a:p>
              <a:pPr defTabSz="457200">
                <a:spcBef>
                  <a:spcPct val="50000"/>
                </a:spcBef>
              </a:pPr>
              <a:endParaRPr lang="en-US" sz="2000">
                <a:ea typeface="ＭＳ Ｐゴシック"/>
                <a:cs typeface="ＭＳ Ｐゴシック"/>
              </a:endParaRPr>
            </a:p>
          </p:txBody>
        </p:sp>
      </p:grpSp>
      <p:grpSp>
        <p:nvGrpSpPr>
          <p:cNvPr id="22531" name="Group 45"/>
          <p:cNvGrpSpPr>
            <a:grpSpLocks/>
          </p:cNvGrpSpPr>
          <p:nvPr/>
        </p:nvGrpSpPr>
        <p:grpSpPr bwMode="auto">
          <a:xfrm>
            <a:off x="1066800" y="2857500"/>
            <a:ext cx="8077200" cy="685800"/>
            <a:chOff x="0" y="798"/>
            <a:chExt cx="5760" cy="432"/>
          </a:xfrm>
        </p:grpSpPr>
        <p:sp>
          <p:nvSpPr>
            <p:cNvPr id="22564" name="Rectangle 46"/>
            <p:cNvSpPr>
              <a:spLocks noChangeArrowheads="1"/>
            </p:cNvSpPr>
            <p:nvPr/>
          </p:nvSpPr>
          <p:spPr bwMode="auto">
            <a:xfrm>
              <a:off x="1920" y="798"/>
              <a:ext cx="3840" cy="432"/>
            </a:xfrm>
            <a:prstGeom prst="rect">
              <a:avLst/>
            </a:prstGeom>
            <a:solidFill>
              <a:schemeClr val="accent2"/>
            </a:solidFill>
            <a:ln w="9525">
              <a:noFill/>
              <a:miter lim="800000"/>
              <a:headEnd/>
              <a:tailEnd/>
            </a:ln>
          </p:spPr>
          <p:txBody>
            <a:bodyPr wrap="none" anchor="ctr"/>
            <a:lstStyle/>
            <a:p>
              <a:pPr defTabSz="457200">
                <a:spcBef>
                  <a:spcPct val="50000"/>
                </a:spcBef>
              </a:pPr>
              <a:endParaRPr lang="en-US" sz="2000">
                <a:ea typeface="ＭＳ Ｐゴシック"/>
                <a:cs typeface="ＭＳ Ｐゴシック"/>
              </a:endParaRPr>
            </a:p>
          </p:txBody>
        </p:sp>
        <p:sp>
          <p:nvSpPr>
            <p:cNvPr id="22565" name="AutoShape 47"/>
            <p:cNvSpPr>
              <a:spLocks noChangeArrowheads="1"/>
            </p:cNvSpPr>
            <p:nvPr/>
          </p:nvSpPr>
          <p:spPr bwMode="auto">
            <a:xfrm>
              <a:off x="0" y="798"/>
              <a:ext cx="2400" cy="432"/>
            </a:xfrm>
            <a:prstGeom prst="homePlate">
              <a:avLst>
                <a:gd name="adj" fmla="val 75026"/>
              </a:avLst>
            </a:prstGeom>
            <a:solidFill>
              <a:schemeClr val="bg2"/>
            </a:solidFill>
            <a:ln w="9525">
              <a:noFill/>
              <a:miter lim="800000"/>
              <a:headEnd/>
              <a:tailEnd/>
            </a:ln>
          </p:spPr>
          <p:txBody>
            <a:bodyPr wrap="none" anchor="ctr"/>
            <a:lstStyle/>
            <a:p>
              <a:pPr defTabSz="457200">
                <a:spcBef>
                  <a:spcPct val="50000"/>
                </a:spcBef>
              </a:pPr>
              <a:endParaRPr lang="en-US" sz="2000">
                <a:ea typeface="ＭＳ Ｐゴシック"/>
                <a:cs typeface="ＭＳ Ｐゴシック"/>
              </a:endParaRPr>
            </a:p>
          </p:txBody>
        </p:sp>
      </p:grpSp>
      <p:grpSp>
        <p:nvGrpSpPr>
          <p:cNvPr id="22532" name="Group 48"/>
          <p:cNvGrpSpPr>
            <a:grpSpLocks/>
          </p:cNvGrpSpPr>
          <p:nvPr/>
        </p:nvGrpSpPr>
        <p:grpSpPr bwMode="auto">
          <a:xfrm>
            <a:off x="1066800" y="3657600"/>
            <a:ext cx="8077200" cy="685800"/>
            <a:chOff x="0" y="798"/>
            <a:chExt cx="5760" cy="432"/>
          </a:xfrm>
        </p:grpSpPr>
        <p:sp>
          <p:nvSpPr>
            <p:cNvPr id="22562" name="Rectangle 49"/>
            <p:cNvSpPr>
              <a:spLocks noChangeArrowheads="1"/>
            </p:cNvSpPr>
            <p:nvPr/>
          </p:nvSpPr>
          <p:spPr bwMode="auto">
            <a:xfrm>
              <a:off x="1920" y="798"/>
              <a:ext cx="3840" cy="432"/>
            </a:xfrm>
            <a:prstGeom prst="rect">
              <a:avLst/>
            </a:prstGeom>
            <a:solidFill>
              <a:schemeClr val="accent2"/>
            </a:solidFill>
            <a:ln w="9525">
              <a:noFill/>
              <a:miter lim="800000"/>
              <a:headEnd/>
              <a:tailEnd/>
            </a:ln>
          </p:spPr>
          <p:txBody>
            <a:bodyPr wrap="none" anchor="ctr"/>
            <a:lstStyle/>
            <a:p>
              <a:pPr defTabSz="457200">
                <a:spcBef>
                  <a:spcPct val="50000"/>
                </a:spcBef>
              </a:pPr>
              <a:endParaRPr lang="en-US" sz="2000">
                <a:ea typeface="ＭＳ Ｐゴシック"/>
                <a:cs typeface="ＭＳ Ｐゴシック"/>
              </a:endParaRPr>
            </a:p>
          </p:txBody>
        </p:sp>
        <p:sp>
          <p:nvSpPr>
            <p:cNvPr id="22563" name="AutoShape 50"/>
            <p:cNvSpPr>
              <a:spLocks noChangeArrowheads="1"/>
            </p:cNvSpPr>
            <p:nvPr/>
          </p:nvSpPr>
          <p:spPr bwMode="auto">
            <a:xfrm>
              <a:off x="0" y="798"/>
              <a:ext cx="2400" cy="432"/>
            </a:xfrm>
            <a:prstGeom prst="homePlate">
              <a:avLst>
                <a:gd name="adj" fmla="val 75026"/>
              </a:avLst>
            </a:prstGeom>
            <a:solidFill>
              <a:schemeClr val="bg2"/>
            </a:solidFill>
            <a:ln w="9525">
              <a:noFill/>
              <a:miter lim="800000"/>
              <a:headEnd/>
              <a:tailEnd/>
            </a:ln>
          </p:spPr>
          <p:txBody>
            <a:bodyPr wrap="none" anchor="ctr"/>
            <a:lstStyle/>
            <a:p>
              <a:pPr defTabSz="457200">
                <a:spcBef>
                  <a:spcPct val="50000"/>
                </a:spcBef>
              </a:pPr>
              <a:endParaRPr lang="en-US" sz="2000">
                <a:ea typeface="ＭＳ Ｐゴシック"/>
                <a:cs typeface="ＭＳ Ｐゴシック"/>
              </a:endParaRPr>
            </a:p>
          </p:txBody>
        </p:sp>
      </p:grpSp>
      <p:grpSp>
        <p:nvGrpSpPr>
          <p:cNvPr id="22533" name="Group 51"/>
          <p:cNvGrpSpPr>
            <a:grpSpLocks/>
          </p:cNvGrpSpPr>
          <p:nvPr/>
        </p:nvGrpSpPr>
        <p:grpSpPr bwMode="auto">
          <a:xfrm>
            <a:off x="1066800" y="4471988"/>
            <a:ext cx="8077200" cy="685800"/>
            <a:chOff x="0" y="798"/>
            <a:chExt cx="5760" cy="432"/>
          </a:xfrm>
        </p:grpSpPr>
        <p:sp>
          <p:nvSpPr>
            <p:cNvPr id="22560" name="Rectangle 52"/>
            <p:cNvSpPr>
              <a:spLocks noChangeArrowheads="1"/>
            </p:cNvSpPr>
            <p:nvPr/>
          </p:nvSpPr>
          <p:spPr bwMode="auto">
            <a:xfrm>
              <a:off x="1920" y="798"/>
              <a:ext cx="3840" cy="432"/>
            </a:xfrm>
            <a:prstGeom prst="rect">
              <a:avLst/>
            </a:prstGeom>
            <a:solidFill>
              <a:schemeClr val="accent2"/>
            </a:solidFill>
            <a:ln w="9525">
              <a:noFill/>
              <a:miter lim="800000"/>
              <a:headEnd/>
              <a:tailEnd/>
            </a:ln>
          </p:spPr>
          <p:txBody>
            <a:bodyPr wrap="none" anchor="ctr"/>
            <a:lstStyle/>
            <a:p>
              <a:pPr defTabSz="457200">
                <a:spcBef>
                  <a:spcPct val="50000"/>
                </a:spcBef>
              </a:pPr>
              <a:endParaRPr lang="en-US" sz="2000">
                <a:ea typeface="ＭＳ Ｐゴシック"/>
                <a:cs typeface="ＭＳ Ｐゴシック"/>
              </a:endParaRPr>
            </a:p>
          </p:txBody>
        </p:sp>
        <p:sp>
          <p:nvSpPr>
            <p:cNvPr id="22561" name="AutoShape 53"/>
            <p:cNvSpPr>
              <a:spLocks noChangeArrowheads="1"/>
            </p:cNvSpPr>
            <p:nvPr/>
          </p:nvSpPr>
          <p:spPr bwMode="auto">
            <a:xfrm>
              <a:off x="0" y="798"/>
              <a:ext cx="2400" cy="432"/>
            </a:xfrm>
            <a:prstGeom prst="homePlate">
              <a:avLst>
                <a:gd name="adj" fmla="val 75026"/>
              </a:avLst>
            </a:prstGeom>
            <a:solidFill>
              <a:schemeClr val="bg2"/>
            </a:solidFill>
            <a:ln w="9525">
              <a:noFill/>
              <a:miter lim="800000"/>
              <a:headEnd/>
              <a:tailEnd/>
            </a:ln>
          </p:spPr>
          <p:txBody>
            <a:bodyPr wrap="none" anchor="ctr"/>
            <a:lstStyle/>
            <a:p>
              <a:pPr defTabSz="457200">
                <a:spcBef>
                  <a:spcPct val="50000"/>
                </a:spcBef>
              </a:pPr>
              <a:endParaRPr lang="en-US" sz="2000">
                <a:ea typeface="ＭＳ Ｐゴシック"/>
                <a:cs typeface="ＭＳ Ｐゴシック"/>
              </a:endParaRPr>
            </a:p>
          </p:txBody>
        </p:sp>
      </p:grpSp>
      <p:sp>
        <p:nvSpPr>
          <p:cNvPr id="22534" name="Rectangle 12"/>
          <p:cNvSpPr>
            <a:spLocks noGrp="1" noChangeArrowheads="1"/>
          </p:cNvSpPr>
          <p:nvPr>
            <p:ph type="title" idx="4294967295"/>
          </p:nvPr>
        </p:nvSpPr>
        <p:spPr bwMode="auto">
          <a:xfrm>
            <a:off x="1435100" y="274638"/>
            <a:ext cx="7499350" cy="935037"/>
          </a:xfrm>
          <a:noFill/>
        </p:spPr>
        <p:txBody>
          <a:bodyPr vert="horz" wrap="square" lIns="91426" tIns="45713" rIns="91426" bIns="45713" numCol="1" anchor="t" anchorCtr="0" compatLnSpc="1">
            <a:prstTxWarp prst="textNoShape">
              <a:avLst/>
            </a:prstTxWarp>
          </a:bodyPr>
          <a:lstStyle/>
          <a:p>
            <a:pPr eaLnBrk="1" hangingPunct="1"/>
            <a:r>
              <a:rPr lang="en-US" smtClean="0">
                <a:effectLst/>
              </a:rPr>
              <a:t>Consumer Behavior Has Shifted</a:t>
            </a:r>
          </a:p>
        </p:txBody>
      </p:sp>
      <p:sp>
        <p:nvSpPr>
          <p:cNvPr id="22535" name="Rectangle 13"/>
          <p:cNvSpPr>
            <a:spLocks noChangeArrowheads="1"/>
          </p:cNvSpPr>
          <p:nvPr/>
        </p:nvSpPr>
        <p:spPr bwMode="auto">
          <a:xfrm>
            <a:off x="4038600" y="4598988"/>
            <a:ext cx="4724400" cy="381000"/>
          </a:xfrm>
          <a:prstGeom prst="rect">
            <a:avLst/>
          </a:prstGeom>
          <a:noFill/>
          <a:ln w="9525">
            <a:noFill/>
            <a:miter lim="800000"/>
            <a:headEnd/>
            <a:tailEnd/>
          </a:ln>
        </p:spPr>
        <p:txBody>
          <a:bodyPr/>
          <a:lstStyle/>
          <a:p>
            <a:pPr>
              <a:buClr>
                <a:srgbClr val="0082D1"/>
              </a:buClr>
              <a:buFont typeface="Times" pitchFamily="18" charset="0"/>
              <a:buNone/>
            </a:pPr>
            <a:r>
              <a:rPr lang="en-US" sz="2000">
                <a:solidFill>
                  <a:srgbClr val="000000"/>
                </a:solidFill>
                <a:ea typeface="ＭＳ Ｐゴシック"/>
                <a:cs typeface="ＭＳ Ｐゴシック"/>
              </a:rPr>
              <a:t>      Saving &amp; Paying Down Credit Cards</a:t>
            </a:r>
          </a:p>
        </p:txBody>
      </p:sp>
      <p:sp>
        <p:nvSpPr>
          <p:cNvPr id="22536" name="Rectangle 14"/>
          <p:cNvSpPr>
            <a:spLocks noChangeArrowheads="1"/>
          </p:cNvSpPr>
          <p:nvPr/>
        </p:nvSpPr>
        <p:spPr bwMode="auto">
          <a:xfrm>
            <a:off x="5029200" y="3797300"/>
            <a:ext cx="3657600" cy="381000"/>
          </a:xfrm>
          <a:prstGeom prst="rect">
            <a:avLst/>
          </a:prstGeom>
          <a:noFill/>
          <a:ln w="9525">
            <a:noFill/>
            <a:miter lim="800000"/>
            <a:headEnd/>
            <a:tailEnd/>
          </a:ln>
        </p:spPr>
        <p:txBody>
          <a:bodyPr/>
          <a:lstStyle/>
          <a:p>
            <a:pPr>
              <a:buClr>
                <a:srgbClr val="0082D1"/>
              </a:buClr>
              <a:buFont typeface="Times" pitchFamily="18" charset="0"/>
              <a:buNone/>
            </a:pPr>
            <a:r>
              <a:rPr lang="en-US" sz="2000">
                <a:solidFill>
                  <a:srgbClr val="000000"/>
                </a:solidFill>
                <a:ea typeface="ＭＳ Ｐゴシック"/>
                <a:cs typeface="ＭＳ Ｐゴシック"/>
              </a:rPr>
              <a:t>   Coupons Reborn</a:t>
            </a:r>
          </a:p>
        </p:txBody>
      </p:sp>
      <p:sp>
        <p:nvSpPr>
          <p:cNvPr id="22537" name="Rectangle 15"/>
          <p:cNvSpPr>
            <a:spLocks noChangeArrowheads="1"/>
          </p:cNvSpPr>
          <p:nvPr/>
        </p:nvSpPr>
        <p:spPr bwMode="auto">
          <a:xfrm>
            <a:off x="3962400" y="2940050"/>
            <a:ext cx="4724400" cy="533400"/>
          </a:xfrm>
          <a:prstGeom prst="rect">
            <a:avLst/>
          </a:prstGeom>
          <a:noFill/>
          <a:ln w="9525">
            <a:noFill/>
            <a:miter lim="800000"/>
            <a:headEnd/>
            <a:tailEnd/>
          </a:ln>
        </p:spPr>
        <p:txBody>
          <a:bodyPr anchor="ctr"/>
          <a:lstStyle/>
          <a:p>
            <a:pPr>
              <a:buClr>
                <a:srgbClr val="0082D1"/>
              </a:buClr>
              <a:buFont typeface="Times" pitchFamily="18" charset="0"/>
              <a:buNone/>
            </a:pPr>
            <a:r>
              <a:rPr lang="en-US" sz="2000">
                <a:solidFill>
                  <a:srgbClr val="000000"/>
                </a:solidFill>
                <a:ea typeface="ＭＳ Ｐゴシック"/>
                <a:cs typeface="ＭＳ Ｐゴシック"/>
              </a:rPr>
              <a:t>          Private Brands: Better or Equal</a:t>
            </a:r>
          </a:p>
        </p:txBody>
      </p:sp>
      <p:sp>
        <p:nvSpPr>
          <p:cNvPr id="22538" name="Rectangle 16"/>
          <p:cNvSpPr>
            <a:spLocks noChangeArrowheads="1"/>
          </p:cNvSpPr>
          <p:nvPr/>
        </p:nvSpPr>
        <p:spPr bwMode="auto">
          <a:xfrm>
            <a:off x="3962400" y="2027238"/>
            <a:ext cx="4724400" cy="1001712"/>
          </a:xfrm>
          <a:prstGeom prst="rect">
            <a:avLst/>
          </a:prstGeom>
          <a:noFill/>
          <a:ln w="9525">
            <a:noFill/>
            <a:miter lim="800000"/>
            <a:headEnd/>
            <a:tailEnd/>
          </a:ln>
        </p:spPr>
        <p:txBody>
          <a:bodyPr/>
          <a:lstStyle/>
          <a:p>
            <a:pPr>
              <a:buClr>
                <a:srgbClr val="0082D1"/>
              </a:buClr>
              <a:buFont typeface="Times" pitchFamily="18" charset="0"/>
              <a:buNone/>
            </a:pPr>
            <a:r>
              <a:rPr lang="en-US" sz="2000">
                <a:solidFill>
                  <a:srgbClr val="000000"/>
                </a:solidFill>
                <a:ea typeface="ＭＳ Ｐゴシック"/>
                <a:cs typeface="ＭＳ Ｐゴシック"/>
              </a:rPr>
              <a:t>               Unlimited supply</a:t>
            </a:r>
          </a:p>
          <a:p>
            <a:pPr>
              <a:buClr>
                <a:srgbClr val="0082D1"/>
              </a:buClr>
              <a:buFont typeface="Times" pitchFamily="18" charset="0"/>
              <a:buNone/>
            </a:pPr>
            <a:r>
              <a:rPr lang="en-US" sz="2000">
                <a:solidFill>
                  <a:srgbClr val="000000"/>
                </a:solidFill>
                <a:ea typeface="ＭＳ Ｐゴシック"/>
                <a:cs typeface="ＭＳ Ｐゴシック"/>
              </a:rPr>
              <a:t>               Limited demand</a:t>
            </a:r>
          </a:p>
        </p:txBody>
      </p:sp>
      <p:sp>
        <p:nvSpPr>
          <p:cNvPr id="22539" name="Rectangle 17"/>
          <p:cNvSpPr>
            <a:spLocks noChangeArrowheads="1"/>
          </p:cNvSpPr>
          <p:nvPr/>
        </p:nvSpPr>
        <p:spPr bwMode="auto">
          <a:xfrm>
            <a:off x="3962400" y="1404938"/>
            <a:ext cx="4724400" cy="360362"/>
          </a:xfrm>
          <a:prstGeom prst="rect">
            <a:avLst/>
          </a:prstGeom>
          <a:noFill/>
          <a:ln w="9525">
            <a:noFill/>
            <a:miter lim="800000"/>
            <a:headEnd/>
            <a:tailEnd/>
          </a:ln>
        </p:spPr>
        <p:txBody>
          <a:bodyPr/>
          <a:lstStyle/>
          <a:p>
            <a:pPr>
              <a:buClr>
                <a:srgbClr val="0082D1"/>
              </a:buClr>
              <a:buFont typeface="Times" pitchFamily="18" charset="0"/>
              <a:buNone/>
            </a:pPr>
            <a:r>
              <a:rPr lang="en-US" sz="2000">
                <a:solidFill>
                  <a:srgbClr val="000000"/>
                </a:solidFill>
                <a:ea typeface="ＭＳ Ｐゴシック"/>
                <a:cs typeface="ＭＳ Ｐゴシック"/>
              </a:rPr>
              <a:t>                  Questioning</a:t>
            </a:r>
          </a:p>
        </p:txBody>
      </p:sp>
      <p:sp>
        <p:nvSpPr>
          <p:cNvPr id="22540" name="Rectangle 18"/>
          <p:cNvSpPr>
            <a:spLocks noChangeArrowheads="1"/>
          </p:cNvSpPr>
          <p:nvPr/>
        </p:nvSpPr>
        <p:spPr bwMode="auto">
          <a:xfrm>
            <a:off x="454025" y="4598988"/>
            <a:ext cx="3127375" cy="381000"/>
          </a:xfrm>
          <a:prstGeom prst="rect">
            <a:avLst/>
          </a:prstGeom>
          <a:noFill/>
          <a:ln w="9525">
            <a:noFill/>
            <a:miter lim="800000"/>
            <a:headEnd/>
            <a:tailEnd/>
          </a:ln>
        </p:spPr>
        <p:txBody>
          <a:bodyPr/>
          <a:lstStyle/>
          <a:p>
            <a:pPr>
              <a:buClr>
                <a:srgbClr val="0082D1"/>
              </a:buClr>
              <a:buFont typeface="Times" pitchFamily="18" charset="0"/>
              <a:buNone/>
            </a:pPr>
            <a:r>
              <a:rPr lang="en-US" sz="2000">
                <a:solidFill>
                  <a:srgbClr val="000000"/>
                </a:solidFill>
                <a:ea typeface="ＭＳ Ｐゴシック"/>
                <a:cs typeface="ＭＳ Ｐゴシック"/>
              </a:rPr>
              <a:t>         Spending</a:t>
            </a:r>
          </a:p>
        </p:txBody>
      </p:sp>
      <p:sp>
        <p:nvSpPr>
          <p:cNvPr id="22541" name="Rectangle 19"/>
          <p:cNvSpPr>
            <a:spLocks noChangeArrowheads="1"/>
          </p:cNvSpPr>
          <p:nvPr/>
        </p:nvSpPr>
        <p:spPr bwMode="auto">
          <a:xfrm>
            <a:off x="1066800" y="3797300"/>
            <a:ext cx="2514600" cy="381000"/>
          </a:xfrm>
          <a:prstGeom prst="rect">
            <a:avLst/>
          </a:prstGeom>
          <a:noFill/>
          <a:ln w="9525">
            <a:noFill/>
            <a:miter lim="800000"/>
            <a:headEnd/>
            <a:tailEnd/>
          </a:ln>
        </p:spPr>
        <p:txBody>
          <a:bodyPr/>
          <a:lstStyle/>
          <a:p>
            <a:pPr>
              <a:buClr>
                <a:srgbClr val="0082D1"/>
              </a:buClr>
              <a:buFont typeface="Times" pitchFamily="18" charset="0"/>
              <a:buNone/>
            </a:pPr>
            <a:r>
              <a:rPr lang="en-US" sz="2000">
                <a:solidFill>
                  <a:srgbClr val="000000"/>
                </a:solidFill>
                <a:ea typeface="ＭＳ Ｐゴシック"/>
                <a:cs typeface="ＭＳ Ｐゴシック"/>
              </a:rPr>
              <a:t> Coupons dying</a:t>
            </a:r>
          </a:p>
        </p:txBody>
      </p:sp>
      <p:sp>
        <p:nvSpPr>
          <p:cNvPr id="22542" name="Rectangle 20"/>
          <p:cNvSpPr>
            <a:spLocks noChangeArrowheads="1"/>
          </p:cNvSpPr>
          <p:nvPr/>
        </p:nvSpPr>
        <p:spPr bwMode="auto">
          <a:xfrm>
            <a:off x="1066800" y="2940050"/>
            <a:ext cx="2667000" cy="533400"/>
          </a:xfrm>
          <a:prstGeom prst="rect">
            <a:avLst/>
          </a:prstGeom>
          <a:noFill/>
          <a:ln w="9525">
            <a:noFill/>
            <a:miter lim="800000"/>
            <a:headEnd/>
            <a:tailEnd/>
          </a:ln>
        </p:spPr>
        <p:txBody>
          <a:bodyPr anchor="ctr"/>
          <a:lstStyle/>
          <a:p>
            <a:pPr>
              <a:buClr>
                <a:srgbClr val="0082D1"/>
              </a:buClr>
              <a:buFont typeface="Times" pitchFamily="18" charset="0"/>
              <a:buNone/>
            </a:pPr>
            <a:r>
              <a:rPr lang="en-US" sz="2000">
                <a:solidFill>
                  <a:srgbClr val="000000"/>
                </a:solidFill>
                <a:ea typeface="ＭＳ Ｐゴシック"/>
                <a:cs typeface="ＭＳ Ｐゴシック"/>
              </a:rPr>
              <a:t>  Private Label    </a:t>
            </a:r>
          </a:p>
        </p:txBody>
      </p:sp>
      <p:sp>
        <p:nvSpPr>
          <p:cNvPr id="22543" name="Rectangle 21"/>
          <p:cNvSpPr>
            <a:spLocks noChangeArrowheads="1"/>
          </p:cNvSpPr>
          <p:nvPr/>
        </p:nvSpPr>
        <p:spPr bwMode="auto">
          <a:xfrm>
            <a:off x="454025" y="2027238"/>
            <a:ext cx="3127375" cy="1001712"/>
          </a:xfrm>
          <a:prstGeom prst="rect">
            <a:avLst/>
          </a:prstGeom>
          <a:noFill/>
          <a:ln w="9525">
            <a:noFill/>
            <a:miter lim="800000"/>
            <a:headEnd/>
            <a:tailEnd/>
          </a:ln>
        </p:spPr>
        <p:txBody>
          <a:bodyPr/>
          <a:lstStyle/>
          <a:p>
            <a:pPr>
              <a:buClr>
                <a:srgbClr val="0082D1"/>
              </a:buClr>
              <a:buFont typeface="Times" pitchFamily="18" charset="0"/>
              <a:buNone/>
            </a:pPr>
            <a:r>
              <a:rPr lang="en-US" sz="2000">
                <a:solidFill>
                  <a:srgbClr val="000000"/>
                </a:solidFill>
                <a:ea typeface="ＭＳ Ｐゴシック"/>
                <a:cs typeface="ＭＳ Ｐゴシック"/>
              </a:rPr>
              <a:t>          Limited supply</a:t>
            </a:r>
          </a:p>
          <a:p>
            <a:pPr>
              <a:buClr>
                <a:srgbClr val="0082D1"/>
              </a:buClr>
              <a:buFont typeface="Times" pitchFamily="18" charset="0"/>
              <a:buNone/>
            </a:pPr>
            <a:r>
              <a:rPr lang="en-US" sz="2000">
                <a:solidFill>
                  <a:srgbClr val="000000"/>
                </a:solidFill>
                <a:ea typeface="ＭＳ Ｐゴシック"/>
                <a:cs typeface="ＭＳ Ｐゴシック"/>
              </a:rPr>
              <a:t>          Unlimited demand</a:t>
            </a:r>
          </a:p>
        </p:txBody>
      </p:sp>
      <p:sp>
        <p:nvSpPr>
          <p:cNvPr id="22544" name="Rectangle 22"/>
          <p:cNvSpPr>
            <a:spLocks noChangeArrowheads="1"/>
          </p:cNvSpPr>
          <p:nvPr/>
        </p:nvSpPr>
        <p:spPr bwMode="auto">
          <a:xfrm>
            <a:off x="454025" y="1404938"/>
            <a:ext cx="3127375" cy="360362"/>
          </a:xfrm>
          <a:prstGeom prst="rect">
            <a:avLst/>
          </a:prstGeom>
          <a:noFill/>
          <a:ln w="9525">
            <a:noFill/>
            <a:miter lim="800000"/>
            <a:headEnd/>
            <a:tailEnd/>
          </a:ln>
        </p:spPr>
        <p:txBody>
          <a:bodyPr/>
          <a:lstStyle/>
          <a:p>
            <a:pPr>
              <a:buClr>
                <a:srgbClr val="0082D1"/>
              </a:buClr>
              <a:buFont typeface="Times" pitchFamily="18" charset="0"/>
              <a:buNone/>
            </a:pPr>
            <a:r>
              <a:rPr lang="en-US" sz="2000">
                <a:solidFill>
                  <a:srgbClr val="000000"/>
                </a:solidFill>
                <a:ea typeface="ＭＳ Ｐゴシック"/>
                <a:cs typeface="ＭＳ Ｐゴシック"/>
              </a:rPr>
              <a:t>          Habitual</a:t>
            </a:r>
          </a:p>
        </p:txBody>
      </p:sp>
      <p:sp>
        <p:nvSpPr>
          <p:cNvPr id="22545" name="Line 23"/>
          <p:cNvSpPr>
            <a:spLocks noChangeShapeType="1"/>
          </p:cNvSpPr>
          <p:nvPr/>
        </p:nvSpPr>
        <p:spPr bwMode="auto">
          <a:xfrm>
            <a:off x="454025" y="1404938"/>
            <a:ext cx="3508375" cy="0"/>
          </a:xfrm>
          <a:prstGeom prst="line">
            <a:avLst/>
          </a:prstGeom>
          <a:noFill/>
          <a:ln w="28575" cap="sq">
            <a:noFill/>
            <a:round/>
            <a:headEnd/>
            <a:tailEnd/>
          </a:ln>
        </p:spPr>
        <p:txBody>
          <a:bodyPr anchor="ctr"/>
          <a:lstStyle/>
          <a:p>
            <a:endParaRPr lang="en-US"/>
          </a:p>
        </p:txBody>
      </p:sp>
      <p:sp>
        <p:nvSpPr>
          <p:cNvPr id="22546" name="Line 24"/>
          <p:cNvSpPr>
            <a:spLocks noChangeShapeType="1"/>
          </p:cNvSpPr>
          <p:nvPr/>
        </p:nvSpPr>
        <p:spPr bwMode="auto">
          <a:xfrm>
            <a:off x="454025" y="5837238"/>
            <a:ext cx="3508375" cy="0"/>
          </a:xfrm>
          <a:prstGeom prst="line">
            <a:avLst/>
          </a:prstGeom>
          <a:noFill/>
          <a:ln w="28575" cap="sq">
            <a:noFill/>
            <a:round/>
            <a:headEnd/>
            <a:tailEnd/>
          </a:ln>
        </p:spPr>
        <p:txBody>
          <a:bodyPr anchor="ctr"/>
          <a:lstStyle/>
          <a:p>
            <a:endParaRPr lang="en-US"/>
          </a:p>
        </p:txBody>
      </p:sp>
      <p:sp>
        <p:nvSpPr>
          <p:cNvPr id="22547" name="Line 25"/>
          <p:cNvSpPr>
            <a:spLocks noChangeShapeType="1"/>
          </p:cNvSpPr>
          <p:nvPr/>
        </p:nvSpPr>
        <p:spPr bwMode="auto">
          <a:xfrm>
            <a:off x="454025" y="1404938"/>
            <a:ext cx="0" cy="622300"/>
          </a:xfrm>
          <a:prstGeom prst="line">
            <a:avLst/>
          </a:prstGeom>
          <a:noFill/>
          <a:ln w="28575" cap="sq">
            <a:noFill/>
            <a:round/>
            <a:headEnd/>
            <a:tailEnd/>
          </a:ln>
        </p:spPr>
        <p:txBody>
          <a:bodyPr anchor="ctr"/>
          <a:lstStyle/>
          <a:p>
            <a:endParaRPr lang="en-US"/>
          </a:p>
        </p:txBody>
      </p:sp>
      <p:sp>
        <p:nvSpPr>
          <p:cNvPr id="22548" name="Line 26"/>
          <p:cNvSpPr>
            <a:spLocks noChangeShapeType="1"/>
          </p:cNvSpPr>
          <p:nvPr/>
        </p:nvSpPr>
        <p:spPr bwMode="auto">
          <a:xfrm>
            <a:off x="9144000" y="1404938"/>
            <a:ext cx="0" cy="622300"/>
          </a:xfrm>
          <a:prstGeom prst="line">
            <a:avLst/>
          </a:prstGeom>
          <a:noFill/>
          <a:ln w="28575" cap="sq">
            <a:noFill/>
            <a:round/>
            <a:headEnd/>
            <a:tailEnd/>
          </a:ln>
        </p:spPr>
        <p:txBody>
          <a:bodyPr anchor="ctr"/>
          <a:lstStyle/>
          <a:p>
            <a:endParaRPr lang="en-US"/>
          </a:p>
        </p:txBody>
      </p:sp>
      <p:sp>
        <p:nvSpPr>
          <p:cNvPr id="22549" name="Line 27"/>
          <p:cNvSpPr>
            <a:spLocks noChangeShapeType="1"/>
          </p:cNvSpPr>
          <p:nvPr/>
        </p:nvSpPr>
        <p:spPr bwMode="auto">
          <a:xfrm>
            <a:off x="3962400" y="1404938"/>
            <a:ext cx="5181600" cy="0"/>
          </a:xfrm>
          <a:prstGeom prst="line">
            <a:avLst/>
          </a:prstGeom>
          <a:noFill/>
          <a:ln w="28575" cap="sq">
            <a:noFill/>
            <a:round/>
            <a:headEnd/>
            <a:tailEnd/>
          </a:ln>
        </p:spPr>
        <p:txBody>
          <a:bodyPr anchor="ctr"/>
          <a:lstStyle/>
          <a:p>
            <a:endParaRPr lang="en-US"/>
          </a:p>
        </p:txBody>
      </p:sp>
      <p:sp>
        <p:nvSpPr>
          <p:cNvPr id="22550" name="Line 28"/>
          <p:cNvSpPr>
            <a:spLocks noChangeShapeType="1"/>
          </p:cNvSpPr>
          <p:nvPr/>
        </p:nvSpPr>
        <p:spPr bwMode="auto">
          <a:xfrm>
            <a:off x="454025" y="2027238"/>
            <a:ext cx="0" cy="1001712"/>
          </a:xfrm>
          <a:prstGeom prst="line">
            <a:avLst/>
          </a:prstGeom>
          <a:noFill/>
          <a:ln w="28575" cap="sq">
            <a:noFill/>
            <a:round/>
            <a:headEnd/>
            <a:tailEnd/>
          </a:ln>
        </p:spPr>
        <p:txBody>
          <a:bodyPr anchor="ctr"/>
          <a:lstStyle/>
          <a:p>
            <a:endParaRPr lang="en-US"/>
          </a:p>
        </p:txBody>
      </p:sp>
      <p:sp>
        <p:nvSpPr>
          <p:cNvPr id="22551" name="Line 29"/>
          <p:cNvSpPr>
            <a:spLocks noChangeShapeType="1"/>
          </p:cNvSpPr>
          <p:nvPr/>
        </p:nvSpPr>
        <p:spPr bwMode="auto">
          <a:xfrm>
            <a:off x="9144000" y="2027238"/>
            <a:ext cx="0" cy="1001712"/>
          </a:xfrm>
          <a:prstGeom prst="line">
            <a:avLst/>
          </a:prstGeom>
          <a:noFill/>
          <a:ln w="28575" cap="sq">
            <a:noFill/>
            <a:round/>
            <a:headEnd/>
            <a:tailEnd/>
          </a:ln>
        </p:spPr>
        <p:txBody>
          <a:bodyPr anchor="ctr"/>
          <a:lstStyle/>
          <a:p>
            <a:endParaRPr lang="en-US"/>
          </a:p>
        </p:txBody>
      </p:sp>
      <p:sp>
        <p:nvSpPr>
          <p:cNvPr id="22552" name="Line 30"/>
          <p:cNvSpPr>
            <a:spLocks noChangeShapeType="1"/>
          </p:cNvSpPr>
          <p:nvPr/>
        </p:nvSpPr>
        <p:spPr bwMode="auto">
          <a:xfrm>
            <a:off x="454025" y="3028950"/>
            <a:ext cx="0" cy="727075"/>
          </a:xfrm>
          <a:prstGeom prst="line">
            <a:avLst/>
          </a:prstGeom>
          <a:noFill/>
          <a:ln w="28575" cap="sq">
            <a:noFill/>
            <a:round/>
            <a:headEnd/>
            <a:tailEnd/>
          </a:ln>
        </p:spPr>
        <p:txBody>
          <a:bodyPr anchor="ctr"/>
          <a:lstStyle/>
          <a:p>
            <a:endParaRPr lang="en-US"/>
          </a:p>
        </p:txBody>
      </p:sp>
      <p:sp>
        <p:nvSpPr>
          <p:cNvPr id="22553" name="Line 31"/>
          <p:cNvSpPr>
            <a:spLocks noChangeShapeType="1"/>
          </p:cNvSpPr>
          <p:nvPr/>
        </p:nvSpPr>
        <p:spPr bwMode="auto">
          <a:xfrm>
            <a:off x="454025" y="3756025"/>
            <a:ext cx="0" cy="739775"/>
          </a:xfrm>
          <a:prstGeom prst="line">
            <a:avLst/>
          </a:prstGeom>
          <a:noFill/>
          <a:ln w="28575" cap="sq">
            <a:noFill/>
            <a:round/>
            <a:headEnd/>
            <a:tailEnd/>
          </a:ln>
        </p:spPr>
        <p:txBody>
          <a:bodyPr anchor="ctr"/>
          <a:lstStyle/>
          <a:p>
            <a:endParaRPr lang="en-US"/>
          </a:p>
        </p:txBody>
      </p:sp>
      <p:sp>
        <p:nvSpPr>
          <p:cNvPr id="22554" name="Line 32"/>
          <p:cNvSpPr>
            <a:spLocks noChangeShapeType="1"/>
          </p:cNvSpPr>
          <p:nvPr/>
        </p:nvSpPr>
        <p:spPr bwMode="auto">
          <a:xfrm>
            <a:off x="9144000" y="3756025"/>
            <a:ext cx="0" cy="739775"/>
          </a:xfrm>
          <a:prstGeom prst="line">
            <a:avLst/>
          </a:prstGeom>
          <a:noFill/>
          <a:ln w="28575" cap="sq">
            <a:noFill/>
            <a:round/>
            <a:headEnd/>
            <a:tailEnd/>
          </a:ln>
        </p:spPr>
        <p:txBody>
          <a:bodyPr anchor="ctr"/>
          <a:lstStyle/>
          <a:p>
            <a:endParaRPr lang="en-US"/>
          </a:p>
        </p:txBody>
      </p:sp>
      <p:sp>
        <p:nvSpPr>
          <p:cNvPr id="22555" name="Line 33"/>
          <p:cNvSpPr>
            <a:spLocks noChangeShapeType="1"/>
          </p:cNvSpPr>
          <p:nvPr/>
        </p:nvSpPr>
        <p:spPr bwMode="auto">
          <a:xfrm>
            <a:off x="454025" y="4521200"/>
            <a:ext cx="0" cy="736600"/>
          </a:xfrm>
          <a:prstGeom prst="line">
            <a:avLst/>
          </a:prstGeom>
          <a:noFill/>
          <a:ln w="28575" cap="sq">
            <a:noFill/>
            <a:round/>
            <a:headEnd/>
            <a:tailEnd/>
          </a:ln>
        </p:spPr>
        <p:txBody>
          <a:bodyPr anchor="ctr"/>
          <a:lstStyle/>
          <a:p>
            <a:endParaRPr lang="en-US"/>
          </a:p>
        </p:txBody>
      </p:sp>
      <p:sp>
        <p:nvSpPr>
          <p:cNvPr id="22556" name="Line 34"/>
          <p:cNvSpPr>
            <a:spLocks noChangeShapeType="1"/>
          </p:cNvSpPr>
          <p:nvPr/>
        </p:nvSpPr>
        <p:spPr bwMode="auto">
          <a:xfrm>
            <a:off x="9144000" y="4521200"/>
            <a:ext cx="0" cy="736600"/>
          </a:xfrm>
          <a:prstGeom prst="line">
            <a:avLst/>
          </a:prstGeom>
          <a:noFill/>
          <a:ln w="28575" cap="sq">
            <a:noFill/>
            <a:round/>
            <a:headEnd/>
            <a:tailEnd/>
          </a:ln>
        </p:spPr>
        <p:txBody>
          <a:bodyPr anchor="ctr"/>
          <a:lstStyle/>
          <a:p>
            <a:endParaRPr lang="en-US"/>
          </a:p>
        </p:txBody>
      </p:sp>
      <p:sp>
        <p:nvSpPr>
          <p:cNvPr id="22557" name="Line 35"/>
          <p:cNvSpPr>
            <a:spLocks noChangeShapeType="1"/>
          </p:cNvSpPr>
          <p:nvPr/>
        </p:nvSpPr>
        <p:spPr bwMode="auto">
          <a:xfrm>
            <a:off x="454025" y="5232400"/>
            <a:ext cx="0" cy="604838"/>
          </a:xfrm>
          <a:prstGeom prst="line">
            <a:avLst/>
          </a:prstGeom>
          <a:noFill/>
          <a:ln w="28575" cap="sq">
            <a:noFill/>
            <a:round/>
            <a:headEnd/>
            <a:tailEnd/>
          </a:ln>
        </p:spPr>
        <p:txBody>
          <a:bodyPr anchor="ctr"/>
          <a:lstStyle/>
          <a:p>
            <a:endParaRPr lang="en-US"/>
          </a:p>
        </p:txBody>
      </p:sp>
      <p:sp>
        <p:nvSpPr>
          <p:cNvPr id="22558" name="Line 36"/>
          <p:cNvSpPr>
            <a:spLocks noChangeShapeType="1"/>
          </p:cNvSpPr>
          <p:nvPr/>
        </p:nvSpPr>
        <p:spPr bwMode="auto">
          <a:xfrm>
            <a:off x="9144000" y="5232400"/>
            <a:ext cx="0" cy="604838"/>
          </a:xfrm>
          <a:prstGeom prst="line">
            <a:avLst/>
          </a:prstGeom>
          <a:noFill/>
          <a:ln w="28575" cap="sq">
            <a:noFill/>
            <a:round/>
            <a:headEnd/>
            <a:tailEnd/>
          </a:ln>
        </p:spPr>
        <p:txBody>
          <a:bodyPr anchor="ctr"/>
          <a:lstStyle/>
          <a:p>
            <a:endParaRPr lang="en-US"/>
          </a:p>
        </p:txBody>
      </p:sp>
      <p:sp>
        <p:nvSpPr>
          <p:cNvPr id="22559" name="Line 37"/>
          <p:cNvSpPr>
            <a:spLocks noChangeShapeType="1"/>
          </p:cNvSpPr>
          <p:nvPr/>
        </p:nvSpPr>
        <p:spPr bwMode="auto">
          <a:xfrm>
            <a:off x="3962400" y="5837238"/>
            <a:ext cx="5181600" cy="0"/>
          </a:xfrm>
          <a:prstGeom prst="line">
            <a:avLst/>
          </a:prstGeom>
          <a:noFill/>
          <a:ln w="28575" cap="sq">
            <a:noFill/>
            <a:round/>
            <a:headEnd/>
            <a:tailEnd/>
          </a:ln>
        </p:spPr>
        <p:txBody>
          <a:bodyPr anchor="ctr"/>
          <a:lstStyle/>
          <a:p>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26" name="Rectangle 10"/>
          <p:cNvSpPr>
            <a:spLocks noGrp="1" noChangeArrowheads="1"/>
          </p:cNvSpPr>
          <p:nvPr>
            <p:ph type="title"/>
          </p:nvPr>
        </p:nvSpPr>
        <p:spPr/>
        <p:txBody>
          <a:bodyPr/>
          <a:lstStyle/>
          <a:p>
            <a:pPr eaLnBrk="1" fontAlgn="auto" hangingPunct="1">
              <a:spcAft>
                <a:spcPts val="0"/>
              </a:spcAft>
              <a:defRPr/>
            </a:pPr>
            <a:r>
              <a:rPr lang="en-US" dirty="0" smtClean="0">
                <a:solidFill>
                  <a:schemeClr val="tx2">
                    <a:satMod val="130000"/>
                  </a:schemeClr>
                </a:solidFill>
              </a:rPr>
              <a:t>The Economy (Average: 8.4)</a:t>
            </a:r>
            <a:endParaRPr lang="en-US" dirty="0">
              <a:solidFill>
                <a:schemeClr val="tx2">
                  <a:satMod val="130000"/>
                </a:schemeClr>
              </a:solidFill>
            </a:endParaRPr>
          </a:p>
        </p:txBody>
      </p:sp>
      <p:sp>
        <p:nvSpPr>
          <p:cNvPr id="24578" name="Rectangle 11"/>
          <p:cNvSpPr>
            <a:spLocks noGrp="1" noChangeArrowheads="1"/>
          </p:cNvSpPr>
          <p:nvPr>
            <p:ph idx="1"/>
          </p:nvPr>
        </p:nvSpPr>
        <p:spPr/>
        <p:txBody>
          <a:bodyPr/>
          <a:lstStyle/>
          <a:p>
            <a:pPr eaLnBrk="1" hangingPunct="1">
              <a:lnSpc>
                <a:spcPct val="90000"/>
              </a:lnSpc>
            </a:pPr>
            <a:r>
              <a:rPr lang="en-US" smtClean="0"/>
              <a:t>Complex business environment</a:t>
            </a:r>
          </a:p>
          <a:p>
            <a:pPr lvl="1" eaLnBrk="1" hangingPunct="1">
              <a:lnSpc>
                <a:spcPct val="90000"/>
              </a:lnSpc>
            </a:pPr>
            <a:r>
              <a:rPr lang="en-US" smtClean="0"/>
              <a:t>Shoppers overwhelming desire to save requires response throughout the supply chain.</a:t>
            </a:r>
          </a:p>
          <a:p>
            <a:pPr lvl="2" eaLnBrk="1" hangingPunct="1">
              <a:lnSpc>
                <a:spcPct val="90000"/>
              </a:lnSpc>
            </a:pPr>
            <a:r>
              <a:rPr lang="en-US" smtClean="0"/>
              <a:t>The need for further efficiencies internally, including personnel decisions</a:t>
            </a:r>
          </a:p>
          <a:p>
            <a:pPr lvl="2" eaLnBrk="1" hangingPunct="1">
              <a:lnSpc>
                <a:spcPct val="90000"/>
              </a:lnSpc>
            </a:pPr>
            <a:r>
              <a:rPr lang="en-US" smtClean="0"/>
              <a:t>Changes in marketing, merchandising and promotional strategies</a:t>
            </a:r>
          </a:p>
          <a:p>
            <a:pPr lvl="2" eaLnBrk="1" hangingPunct="1">
              <a:lnSpc>
                <a:spcPct val="90000"/>
              </a:lnSpc>
            </a:pPr>
            <a:r>
              <a:rPr lang="en-US" smtClean="0"/>
              <a:t>Less product and store loyalty. Greater unpredictability.</a:t>
            </a:r>
          </a:p>
          <a:p>
            <a:pPr lvl="2" eaLnBrk="1" hangingPunct="1">
              <a:lnSpc>
                <a:spcPct val="90000"/>
              </a:lnSpc>
            </a:pPr>
            <a:r>
              <a:rPr lang="en-US" smtClean="0"/>
              <a:t>Changes in the interaction with the customer and their need for information and assistance.</a:t>
            </a:r>
          </a:p>
        </p:txBody>
      </p:sp>
      <p:sp>
        <p:nvSpPr>
          <p:cNvPr id="9" name="Slide Number Placeholder 8"/>
          <p:cNvSpPr>
            <a:spLocks noGrp="1"/>
          </p:cNvSpPr>
          <p:nvPr>
            <p:ph type="sldNum" sz="quarter" idx="12"/>
          </p:nvPr>
        </p:nvSpPr>
        <p:spPr/>
        <p:txBody>
          <a:bodyPr/>
          <a:lstStyle/>
          <a:p>
            <a:pPr>
              <a:defRPr/>
            </a:pPr>
            <a:fld id="{44F59914-642C-4A8F-A8C4-80AB0F74A6F2}" type="slidenum">
              <a:rPr lang="en-US" altLang="en-US"/>
              <a:pPr>
                <a:defRPr/>
              </a:pPr>
              <a:t>8</a:t>
            </a:fld>
            <a:endParaRPr lang="en-US" altLang="en-US" dirty="0"/>
          </a:p>
        </p:txBody>
      </p:sp>
      <p:sp>
        <p:nvSpPr>
          <p:cNvPr id="24580" name="TextBox 5"/>
          <p:cNvSpPr txBox="1">
            <a:spLocks noChangeArrowheads="1"/>
          </p:cNvSpPr>
          <p:nvPr/>
        </p:nvSpPr>
        <p:spPr bwMode="auto">
          <a:xfrm>
            <a:off x="1066800" y="6477000"/>
            <a:ext cx="2460625" cy="246063"/>
          </a:xfrm>
          <a:prstGeom prst="rect">
            <a:avLst/>
          </a:prstGeom>
          <a:noFill/>
          <a:ln w="9525">
            <a:noFill/>
            <a:miter lim="800000"/>
            <a:headEnd/>
            <a:tailEnd/>
          </a:ln>
        </p:spPr>
        <p:txBody>
          <a:bodyPr wrap="none">
            <a:spAutoFit/>
          </a:bodyPr>
          <a:lstStyle/>
          <a:p>
            <a:r>
              <a:rPr lang="en-US" sz="1000"/>
              <a:t>FMI, U.S. Grocery shopper Trends 2010</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7" name="Rectangle 3"/>
          <p:cNvSpPr>
            <a:spLocks noGrp="1" noChangeArrowheads="1"/>
          </p:cNvSpPr>
          <p:nvPr>
            <p:ph type="title"/>
          </p:nvPr>
        </p:nvSpPr>
        <p:spPr/>
        <p:txBody>
          <a:bodyPr/>
          <a:lstStyle/>
          <a:p>
            <a:pPr eaLnBrk="1" fontAlgn="auto" hangingPunct="1">
              <a:spcAft>
                <a:spcPts val="0"/>
              </a:spcAft>
              <a:defRPr/>
            </a:pPr>
            <a:r>
              <a:rPr lang="en-US" dirty="0" smtClean="0">
                <a:solidFill>
                  <a:schemeClr val="tx2">
                    <a:satMod val="130000"/>
                  </a:schemeClr>
                </a:solidFill>
              </a:rPr>
              <a:t>Recessionary Pressures</a:t>
            </a:r>
            <a:endParaRPr lang="en-US" dirty="0">
              <a:solidFill>
                <a:schemeClr val="tx2">
                  <a:satMod val="130000"/>
                </a:schemeClr>
              </a:solidFill>
            </a:endParaRPr>
          </a:p>
        </p:txBody>
      </p:sp>
      <p:sp>
        <p:nvSpPr>
          <p:cNvPr id="7" name="Slide Number Placeholder 6"/>
          <p:cNvSpPr>
            <a:spLocks noGrp="1"/>
          </p:cNvSpPr>
          <p:nvPr>
            <p:ph type="sldNum" sz="quarter" idx="12"/>
          </p:nvPr>
        </p:nvSpPr>
        <p:spPr/>
        <p:txBody>
          <a:bodyPr/>
          <a:lstStyle/>
          <a:p>
            <a:pPr>
              <a:defRPr/>
            </a:pPr>
            <a:fld id="{F0C9B175-38C8-4575-808A-B6D78D33C711}" type="slidenum">
              <a:rPr lang="en-US" altLang="en-US"/>
              <a:pPr>
                <a:defRPr/>
              </a:pPr>
              <a:t>9</a:t>
            </a:fld>
            <a:endParaRPr lang="en-US" altLang="en-US" dirty="0"/>
          </a:p>
        </p:txBody>
      </p:sp>
      <p:sp>
        <p:nvSpPr>
          <p:cNvPr id="26627" name="Rectangle 2"/>
          <p:cNvSpPr>
            <a:spLocks noChangeArrowheads="1"/>
          </p:cNvSpPr>
          <p:nvPr/>
        </p:nvSpPr>
        <p:spPr bwMode="auto">
          <a:xfrm>
            <a:off x="0" y="0"/>
            <a:ext cx="1752600" cy="914400"/>
          </a:xfrm>
          <a:prstGeom prst="rect">
            <a:avLst/>
          </a:prstGeom>
          <a:noFill/>
          <a:ln w="9525" algn="ctr">
            <a:noFill/>
            <a:miter lim="800000"/>
            <a:headEnd/>
            <a:tailEnd/>
          </a:ln>
        </p:spPr>
        <p:txBody>
          <a:bodyPr wrap="none" anchor="ctr"/>
          <a:lstStyle/>
          <a:p>
            <a:endParaRPr lang="en-US"/>
          </a:p>
        </p:txBody>
      </p:sp>
      <p:graphicFrame>
        <p:nvGraphicFramePr>
          <p:cNvPr id="6" name="Diagram 5"/>
          <p:cNvGraphicFramePr/>
          <p:nvPr/>
        </p:nvGraphicFramePr>
        <p:xfrm>
          <a:off x="1524000" y="1397000"/>
          <a:ext cx="7239000" cy="4927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8" name="Group 7"/>
          <p:cNvGrpSpPr/>
          <p:nvPr/>
        </p:nvGrpSpPr>
        <p:grpSpPr>
          <a:xfrm>
            <a:off x="4419600" y="1295400"/>
            <a:ext cx="1385887" cy="1385887"/>
            <a:chOff x="2079625" y="646747"/>
            <a:chExt cx="1385887" cy="1385887"/>
          </a:xfrm>
          <a:scene3d>
            <a:camera prst="orthographicFront"/>
            <a:lightRig rig="flat" dir="t"/>
          </a:scene3d>
        </p:grpSpPr>
        <p:sp>
          <p:nvSpPr>
            <p:cNvPr id="9" name="Oval 8"/>
            <p:cNvSpPr/>
            <p:nvPr/>
          </p:nvSpPr>
          <p:spPr>
            <a:xfrm>
              <a:off x="2079625" y="646747"/>
              <a:ext cx="1385887" cy="1385887"/>
            </a:xfrm>
            <a:prstGeom prst="ellipse">
              <a:avLst/>
            </a:prstGeom>
            <a:sp3d prstMaterial="plastic">
              <a:bevelT w="120900" h="88900"/>
              <a:bevelB w="88900" h="31750" prst="angle"/>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10" name="Oval 4"/>
            <p:cNvSpPr/>
            <p:nvPr/>
          </p:nvSpPr>
          <p:spPr>
            <a:xfrm>
              <a:off x="2282584" y="849705"/>
              <a:ext cx="1092441" cy="979971"/>
            </a:xfrm>
            <a:prstGeom prst="rect">
              <a:avLst/>
            </a:prstGeom>
            <a:sp3d/>
          </p:spPr>
          <p:style>
            <a:lnRef idx="0">
              <a:scrgbClr r="0" g="0" b="0"/>
            </a:lnRef>
            <a:fillRef idx="0">
              <a:scrgbClr r="0" g="0" b="0"/>
            </a:fillRef>
            <a:effectRef idx="0">
              <a:scrgbClr r="0" g="0" b="0"/>
            </a:effectRef>
            <a:fontRef idx="minor">
              <a:schemeClr val="lt1"/>
            </a:fontRef>
          </p:style>
          <p:txBody>
            <a:bodyPr lIns="13970" tIns="13970" rIns="13970" bIns="13970" spcCol="1270" anchor="ctr"/>
            <a:lstStyle/>
            <a:p>
              <a:pPr algn="ctr" defTabSz="488950">
                <a:lnSpc>
                  <a:spcPct val="90000"/>
                </a:lnSpc>
                <a:spcAft>
                  <a:spcPct val="35000"/>
                </a:spcAft>
                <a:defRPr/>
              </a:pPr>
              <a:r>
                <a:rPr lang="en-US" sz="1600" dirty="0"/>
                <a:t>Erosion of investments</a:t>
              </a:r>
            </a:p>
          </p:txBody>
        </p:sp>
      </p:grpSp>
      <p:grpSp>
        <p:nvGrpSpPr>
          <p:cNvPr id="11" name="Group 10"/>
          <p:cNvGrpSpPr/>
          <p:nvPr/>
        </p:nvGrpSpPr>
        <p:grpSpPr>
          <a:xfrm>
            <a:off x="3276600" y="1447800"/>
            <a:ext cx="1385887" cy="1385887"/>
            <a:chOff x="2079625" y="646747"/>
            <a:chExt cx="1385887" cy="1385887"/>
          </a:xfrm>
          <a:scene3d>
            <a:camera prst="orthographicFront"/>
            <a:lightRig rig="flat" dir="t"/>
          </a:scene3d>
        </p:grpSpPr>
        <p:sp>
          <p:nvSpPr>
            <p:cNvPr id="12" name="Oval 11"/>
            <p:cNvSpPr/>
            <p:nvPr/>
          </p:nvSpPr>
          <p:spPr>
            <a:xfrm>
              <a:off x="2079625" y="646747"/>
              <a:ext cx="1385887" cy="1385887"/>
            </a:xfrm>
            <a:prstGeom prst="ellipse">
              <a:avLst/>
            </a:prstGeom>
            <a:sp3d prstMaterial="plastic">
              <a:bevelT w="120900" h="88900"/>
              <a:bevelB w="88900" h="31750" prst="angle"/>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13" name="Oval 4"/>
            <p:cNvSpPr/>
            <p:nvPr/>
          </p:nvSpPr>
          <p:spPr>
            <a:xfrm>
              <a:off x="2282584" y="849705"/>
              <a:ext cx="979969" cy="979971"/>
            </a:xfrm>
            <a:prstGeom prst="rect">
              <a:avLst/>
            </a:prstGeom>
            <a:sp3d/>
          </p:spPr>
          <p:style>
            <a:lnRef idx="0">
              <a:scrgbClr r="0" g="0" b="0"/>
            </a:lnRef>
            <a:fillRef idx="0">
              <a:scrgbClr r="0" g="0" b="0"/>
            </a:fillRef>
            <a:effectRef idx="0">
              <a:scrgbClr r="0" g="0" b="0"/>
            </a:effectRef>
            <a:fontRef idx="minor">
              <a:schemeClr val="lt1"/>
            </a:fontRef>
          </p:style>
          <p:txBody>
            <a:bodyPr lIns="13970" tIns="13970" rIns="13970" bIns="13970" spcCol="1270" anchor="ctr"/>
            <a:lstStyle/>
            <a:p>
              <a:pPr algn="ctr" defTabSz="488950">
                <a:lnSpc>
                  <a:spcPct val="90000"/>
                </a:lnSpc>
                <a:spcAft>
                  <a:spcPct val="35000"/>
                </a:spcAft>
                <a:defRPr/>
              </a:pPr>
              <a:r>
                <a:rPr lang="en-US" sz="1600" dirty="0"/>
                <a:t>Frugality</a:t>
              </a:r>
            </a:p>
          </p:txBody>
        </p:sp>
      </p:grpSp>
    </p:spTree>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Solstice</Template>
  <TotalTime>6245</TotalTime>
  <Words>2650</Words>
  <Application>Microsoft Office PowerPoint</Application>
  <PresentationFormat>On-screen Show (4:3)</PresentationFormat>
  <Paragraphs>391</Paragraphs>
  <Slides>39</Slides>
  <Notes>15</Notes>
  <HiddenSlides>0</HiddenSlides>
  <MMClips>0</MMClips>
  <ScaleCrop>false</ScaleCrop>
  <HeadingPairs>
    <vt:vector size="8" baseType="variant">
      <vt:variant>
        <vt:lpstr>Fonts Used</vt:lpstr>
      </vt:variant>
      <vt:variant>
        <vt:i4>9</vt:i4>
      </vt:variant>
      <vt:variant>
        <vt:lpstr>Design Template</vt:lpstr>
      </vt:variant>
      <vt:variant>
        <vt:i4>12</vt:i4>
      </vt:variant>
      <vt:variant>
        <vt:lpstr>Embedded OLE Servers</vt:lpstr>
      </vt:variant>
      <vt:variant>
        <vt:i4>1</vt:i4>
      </vt:variant>
      <vt:variant>
        <vt:lpstr>Slide Titles</vt:lpstr>
      </vt:variant>
      <vt:variant>
        <vt:i4>39</vt:i4>
      </vt:variant>
    </vt:vector>
  </HeadingPairs>
  <TitlesOfParts>
    <vt:vector size="61" baseType="lpstr">
      <vt:lpstr>Arial</vt:lpstr>
      <vt:lpstr>Times New Roman</vt:lpstr>
      <vt:lpstr>Gill Sans MT</vt:lpstr>
      <vt:lpstr>Wingdings 2</vt:lpstr>
      <vt:lpstr>Verdana</vt:lpstr>
      <vt:lpstr>ＭＳ Ｐゴシック</vt:lpstr>
      <vt:lpstr>Times</vt:lpstr>
      <vt:lpstr>Wingdings</vt:lpstr>
      <vt:lpstr>Arial Unicode MS</vt:lpstr>
      <vt:lpstr>Solstice</vt:lpstr>
      <vt:lpstr>Solstice</vt:lpstr>
      <vt:lpstr>Solstice</vt:lpstr>
      <vt:lpstr>Solstice</vt:lpstr>
      <vt:lpstr>Solstice</vt:lpstr>
      <vt:lpstr>Solstice</vt:lpstr>
      <vt:lpstr>Solstice</vt:lpstr>
      <vt:lpstr>Solstice</vt:lpstr>
      <vt:lpstr>Solstice</vt:lpstr>
      <vt:lpstr>Solstice</vt:lpstr>
      <vt:lpstr>Solstice</vt:lpstr>
      <vt:lpstr>Solstice</vt:lpstr>
      <vt:lpstr>Chart</vt:lpstr>
      <vt:lpstr>What Keeps CEOs Awake at Night?  Leadership in the Age of Convergence</vt:lpstr>
      <vt:lpstr>The FMI Worry Index Tells All</vt:lpstr>
      <vt:lpstr>Consumer Trends Driving Change</vt:lpstr>
      <vt:lpstr>          Consumer Trends Driving Change </vt:lpstr>
      <vt:lpstr>        Consumer Trends Driving Change </vt:lpstr>
      <vt:lpstr>       Industry Trends Driving Change </vt:lpstr>
      <vt:lpstr>Consumer Behavior Has Shifted</vt:lpstr>
      <vt:lpstr>The Economy (Average: 8.4)</vt:lpstr>
      <vt:lpstr>Recessionary Pressures</vt:lpstr>
      <vt:lpstr>Consumers Are Feeling the Pinch</vt:lpstr>
      <vt:lpstr>Slide 11</vt:lpstr>
      <vt:lpstr>Climbing Back From a 40-yr Low</vt:lpstr>
      <vt:lpstr>Recession Driver of Many Changes</vt:lpstr>
      <vt:lpstr>A. Changes in Eating Out</vt:lpstr>
      <vt:lpstr>B. Saving money on groceries</vt:lpstr>
      <vt:lpstr>Informed Bargain Hunters Pre-Trip</vt:lpstr>
      <vt:lpstr>…And in the Store</vt:lpstr>
      <vt:lpstr>C. Shop Around for Sales Items</vt:lpstr>
      <vt:lpstr>D.  Switching Primary Stores</vt:lpstr>
      <vt:lpstr>Let’s Not Forget the Direct Impact</vt:lpstr>
      <vt:lpstr>2.  Competition (Average: 8.0)</vt:lpstr>
      <vt:lpstr>As Prices Fall, So Have Same-Store Sales Trends for These Retailers</vt:lpstr>
      <vt:lpstr>Shoppers Buy Food Items All Over</vt:lpstr>
      <vt:lpstr>Merchandising and Marketing</vt:lpstr>
      <vt:lpstr>Need for Service Excellence</vt:lpstr>
      <vt:lpstr>Bottom Line Success Means…</vt:lpstr>
      <vt:lpstr>3. Healthcare Costs</vt:lpstr>
      <vt:lpstr>Dealing with Cost Increases</vt:lpstr>
      <vt:lpstr>4.  Interchange Fees (Average: 7.4)</vt:lpstr>
      <vt:lpstr>5.  Food Safety (Average: 7.1)</vt:lpstr>
      <vt:lpstr>In Grocery Stores We Trust</vt:lpstr>
      <vt:lpstr>Social Media Requires Immediacy</vt:lpstr>
      <vt:lpstr>Government Regulations (Avg: 7.1)</vt:lpstr>
      <vt:lpstr>Conclusion</vt:lpstr>
      <vt:lpstr>Slide 35</vt:lpstr>
      <vt:lpstr>The Couponomy Re-invented        Consumers as “Couponomists”</vt:lpstr>
      <vt:lpstr>Want to Sell More Groceries &amp; Cookware, Try Cooking Lessons</vt:lpstr>
      <vt:lpstr>If Your Customers Aren't Coming to You, Go After Them or Make it Easier</vt:lpstr>
      <vt:lpstr>     Leadership Imperatives</vt:lpstr>
    </vt:vector>
  </TitlesOfParts>
  <Company>C&amp;R Research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Shoppers are making fewer trips</dc:title>
  <dc:creator>Christine Holt</dc:creator>
  <cp:lastModifiedBy>pjw</cp:lastModifiedBy>
  <cp:revision>323</cp:revision>
  <dcterms:created xsi:type="dcterms:W3CDTF">2008-07-01T21:48:15Z</dcterms:created>
  <dcterms:modified xsi:type="dcterms:W3CDTF">2010-10-05T11:42:14Z</dcterms:modified>
</cp:coreProperties>
</file>